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60" r:id="rId3"/>
    <p:sldId id="265" r:id="rId4"/>
    <p:sldId id="328" r:id="rId5"/>
    <p:sldId id="334" r:id="rId6"/>
    <p:sldId id="333" r:id="rId7"/>
    <p:sldId id="335" r:id="rId8"/>
    <p:sldId id="344" r:id="rId9"/>
    <p:sldId id="368" r:id="rId10"/>
    <p:sldId id="346" r:id="rId11"/>
    <p:sldId id="372" r:id="rId12"/>
    <p:sldId id="360" r:id="rId13"/>
    <p:sldId id="361" r:id="rId14"/>
    <p:sldId id="362" r:id="rId15"/>
    <p:sldId id="363" r:id="rId16"/>
    <p:sldId id="369" r:id="rId17"/>
    <p:sldId id="373" r:id="rId18"/>
    <p:sldId id="375" r:id="rId19"/>
    <p:sldId id="377" r:id="rId20"/>
    <p:sldId id="378" r:id="rId21"/>
    <p:sldId id="385" r:id="rId22"/>
    <p:sldId id="379" r:id="rId23"/>
    <p:sldId id="380" r:id="rId24"/>
    <p:sldId id="381" r:id="rId25"/>
    <p:sldId id="382" r:id="rId26"/>
    <p:sldId id="384" r:id="rId27"/>
    <p:sldId id="383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1F2"/>
    <a:srgbClr val="0000BB"/>
    <a:srgbClr val="F050EE"/>
    <a:srgbClr val="1E9A21"/>
    <a:srgbClr val="EAE964"/>
    <a:srgbClr val="73D1A3"/>
    <a:srgbClr val="FFD3F4"/>
    <a:srgbClr val="DE76FF"/>
    <a:srgbClr val="B72EB2"/>
    <a:srgbClr val="20D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88" autoAdjust="0"/>
  </p:normalViewPr>
  <p:slideViewPr>
    <p:cSldViewPr snapToGrid="0" snapToObjects="1">
      <p:cViewPr varScale="1">
        <p:scale>
          <a:sx n="103" d="100"/>
          <a:sy n="103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A0B52-FE9B-5F43-9ECF-8D2160797887}" type="datetimeFigureOut">
              <a:t>15/11/17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C6AB5-9FF5-CE46-B2F8-D90098EDE0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2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6AB5-9FF5-CE46-B2F8-D90098EDE0E1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6AB5-9FF5-CE46-B2F8-D90098EDE0E1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2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6AB5-9FF5-CE46-B2F8-D90098EDE0E1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6AB5-9FF5-CE46-B2F8-D90098EDE0E1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2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16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17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18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3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Lysozyme</a:t>
            </a:r>
            <a:r>
              <a:rPr lang="fr-FR" sz="1200" smtClean="0">
                <a:latin typeface="Times" pitchFamily="18" charset="0"/>
              </a:rPr>
              <a:t> bound to its antibody on top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mtClean="0">
                <a:latin typeface="Times" pitchFamily="18" charset="0"/>
              </a:rPr>
              <a:t>Transducin </a:t>
            </a:r>
            <a:r>
              <a:rPr lang="el-GR" sz="1200" b="1" smtClean="0">
                <a:latin typeface="Garamond" pitchFamily="18" charset="0"/>
              </a:rPr>
              <a:t>α</a:t>
            </a:r>
            <a:r>
              <a:rPr lang="fr-FR" sz="1200" b="1" smtClean="0">
                <a:latin typeface="Times" pitchFamily="18" charset="0"/>
              </a:rPr>
              <a:t> </a:t>
            </a:r>
            <a:r>
              <a:rPr lang="fr-FR" sz="1200" smtClean="0">
                <a:latin typeface="Times" pitchFamily="18" charset="0"/>
              </a:rPr>
              <a:t>bound to RGS9 and to transducin </a:t>
            </a:r>
            <a:r>
              <a:rPr lang="el-GR" sz="1200" smtClean="0">
                <a:latin typeface="+mn-lt"/>
              </a:rPr>
              <a:t>β</a:t>
            </a:r>
            <a:r>
              <a:rPr lang="fr-FR" sz="1200" smtClean="0">
                <a:latin typeface="Times" pitchFamily="18" charset="0"/>
              </a:rPr>
              <a:t>-</a:t>
            </a:r>
            <a:r>
              <a:rPr lang="el-GR" sz="1200" smtClean="0">
                <a:latin typeface="+mn-lt"/>
              </a:rPr>
              <a:t>γ</a:t>
            </a:r>
            <a:r>
              <a:rPr lang="fr-FR" sz="1200" smtClean="0">
                <a:latin typeface="+mn-lt"/>
              </a:rPr>
              <a:t> at the bottom</a:t>
            </a:r>
            <a:endParaRPr lang="fr-FR" sz="1200">
              <a:latin typeface="Times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>
              <a:latin typeface="Times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3847-4117-406C-A197-F9A20603D447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4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5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6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7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8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10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FE9BE54-44AF-BA4F-B63E-00A62505C4D6}" type="slidenum">
              <a:rPr lang="fr-FR" sz="1300"/>
              <a:pPr eaLnBrk="1" hangingPunct="1"/>
              <a:t>11</a:t>
            </a:fld>
            <a:endParaRPr lang="fr-FR" sz="1300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16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3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24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2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81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78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8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59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9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27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26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Elodie Laine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smtClean="0"/>
              <a:t>XXX seminar - 24/04/15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6917C-27B4-D945-97B8-B9DC8191F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50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6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6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hyperlink" Target="http://www.jet2viewer.upmc.fr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t2viewer.upmc.fr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0.png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0.png"/><Relationship Id="rId5" Type="http://schemas.openxmlformats.org/officeDocument/2006/relationships/image" Target="../media/image32.emf"/><Relationship Id="rId6" Type="http://schemas.openxmlformats.org/officeDocument/2006/relationships/hyperlink" Target="http://www.lcqb.upmc.fr/sites/default/files/postdoc_MASSIV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lustalx_BW.tif"/>
          <p:cNvPicPr>
            <a:picLocks noChangeAspect="1"/>
          </p:cNvPicPr>
          <p:nvPr/>
        </p:nvPicPr>
        <p:blipFill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6" y="1424909"/>
            <a:ext cx="9608221" cy="4731976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5058" y="6163547"/>
            <a:ext cx="8564655" cy="96376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fr-FR" sz="2000" dirty="0" smtClean="0">
                <a:solidFill>
                  <a:schemeClr val="tx1"/>
                </a:solidFill>
              </a:rPr>
              <a:t>Elodie Laine, </a:t>
            </a:r>
            <a:r>
              <a:rPr lang="fr-FR" sz="2000" dirty="0" err="1" smtClean="0">
                <a:solidFill>
                  <a:schemeClr val="tx1"/>
                </a:solidFill>
              </a:rPr>
              <a:t>Laboratory</a:t>
            </a:r>
            <a:r>
              <a:rPr lang="fr-FR" sz="2000" dirty="0" smtClean="0">
                <a:solidFill>
                  <a:schemeClr val="tx1"/>
                </a:solidFill>
              </a:rPr>
              <a:t> of </a:t>
            </a:r>
            <a:r>
              <a:rPr lang="fr-FR" sz="2000" dirty="0" err="1" smtClean="0">
                <a:solidFill>
                  <a:schemeClr val="tx1"/>
                </a:solidFill>
              </a:rPr>
              <a:t>Computational</a:t>
            </a:r>
            <a:r>
              <a:rPr lang="fr-FR" sz="2000" dirty="0" smtClean="0">
                <a:solidFill>
                  <a:schemeClr val="tx1"/>
                </a:solidFill>
              </a:rPr>
              <a:t> and Quantitative </a:t>
            </a:r>
            <a:r>
              <a:rPr lang="fr-FR" sz="2000" dirty="0" err="1" smtClean="0">
                <a:solidFill>
                  <a:schemeClr val="tx1"/>
                </a:solidFill>
              </a:rPr>
              <a:t>Biology,</a:t>
            </a:r>
          </a:p>
          <a:p>
            <a:pPr algn="l">
              <a:spcBef>
                <a:spcPts val="0"/>
              </a:spcBef>
            </a:pPr>
            <a:r>
              <a:rPr lang="fr-FR" sz="2000" dirty="0" err="1">
                <a:solidFill>
                  <a:schemeClr val="tx1"/>
                </a:solidFill>
              </a:rPr>
              <a:t>Analytical Genomics (dir. A. Carbone), UPMC-CNRS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4" name="Image 3" descr="cover_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421">
            <a:off x="969308" y="846668"/>
            <a:ext cx="7436595" cy="59033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02628" y="0"/>
            <a:ext cx="9790537" cy="1283368"/>
          </a:xfrm>
        </p:spPr>
        <p:txBody>
          <a:bodyPr>
            <a:normAutofit/>
          </a:bodyPr>
          <a:lstStyle/>
          <a:p>
            <a:r>
              <a:rPr lang="en-US" sz="3200" dirty="0"/>
              <a:t>Learning about Protein-Molecules Interactions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7082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757753" y="182177"/>
            <a:ext cx="7575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How to evaluate docking conformations?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8" name="Image 67" descr="pro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83" y="2591763"/>
            <a:ext cx="2738521" cy="2809426"/>
          </a:xfrm>
          <a:prstGeom prst="rect">
            <a:avLst/>
          </a:prstGeom>
        </p:spPr>
      </p:pic>
      <p:pic>
        <p:nvPicPr>
          <p:cNvPr id="69" name="Image 68" descr="protei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28" y="1031090"/>
            <a:ext cx="2918747" cy="276505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2980976" y="2201344"/>
            <a:ext cx="1891445" cy="7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Prediction</a:t>
            </a:r>
            <a:r>
              <a:rPr lang="fr-FR" sz="2000" dirty="0" smtClean="0">
                <a:solidFill>
                  <a:srgbClr val="595959"/>
                </a:solidFill>
              </a:rPr>
              <a:t> of interaction sites</a:t>
            </a:r>
            <a:endParaRPr lang="fr-FR" sz="2000" dirty="0">
              <a:solidFill>
                <a:srgbClr val="595959"/>
              </a:solidFill>
            </a:endParaRPr>
          </a:p>
        </p:txBody>
      </p:sp>
      <p:grpSp>
        <p:nvGrpSpPr>
          <p:cNvPr id="71" name="Grouper 70"/>
          <p:cNvGrpSpPr/>
          <p:nvPr/>
        </p:nvGrpSpPr>
        <p:grpSpPr>
          <a:xfrm>
            <a:off x="5641433" y="3077478"/>
            <a:ext cx="3420000" cy="3419998"/>
            <a:chOff x="2588863" y="126666"/>
            <a:chExt cx="4133405" cy="3980269"/>
          </a:xfrm>
        </p:grpSpPr>
        <p:sp>
          <p:nvSpPr>
            <p:cNvPr id="72" name="Ellipse 71"/>
            <p:cNvSpPr/>
            <p:nvPr/>
          </p:nvSpPr>
          <p:spPr>
            <a:xfrm>
              <a:off x="2588863" y="126666"/>
              <a:ext cx="4133405" cy="3980269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169137" y="224474"/>
              <a:ext cx="2797676" cy="82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Protein social behavior</a:t>
              </a:r>
            </a:p>
          </p:txBody>
        </p:sp>
      </p:grpSp>
      <p:grpSp>
        <p:nvGrpSpPr>
          <p:cNvPr id="78" name="Grouper 77"/>
          <p:cNvGrpSpPr>
            <a:grpSpLocks noChangeAspect="1"/>
          </p:cNvGrpSpPr>
          <p:nvPr/>
        </p:nvGrpSpPr>
        <p:grpSpPr>
          <a:xfrm>
            <a:off x="89703" y="3211798"/>
            <a:ext cx="3420000" cy="3402628"/>
            <a:chOff x="2780730" y="126665"/>
            <a:chExt cx="3654800" cy="3501522"/>
          </a:xfrm>
        </p:grpSpPr>
        <p:sp>
          <p:nvSpPr>
            <p:cNvPr id="79" name="Ellipse 78"/>
            <p:cNvSpPr/>
            <p:nvPr/>
          </p:nvSpPr>
          <p:spPr>
            <a:xfrm>
              <a:off x="2780730" y="126665"/>
              <a:ext cx="3654800" cy="3501522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687821" y="248799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595959"/>
                  </a:solidFill>
                </a:rPr>
                <a:t>Prediction</a:t>
              </a:r>
              <a:r>
                <a:rPr lang="fr-FR" sz="2000" dirty="0" smtClean="0">
                  <a:solidFill>
                    <a:srgbClr val="595959"/>
                  </a:solidFill>
                </a:rPr>
                <a:t> of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3173796" y="3028174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binding affinity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</p:grpSp>
      <p:pic>
        <p:nvPicPr>
          <p:cNvPr id="85" name="Image 84" descr="LIS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" y="3771716"/>
            <a:ext cx="3360990" cy="2295451"/>
          </a:xfrm>
          <a:prstGeom prst="ellipse">
            <a:avLst/>
          </a:prstGeom>
        </p:spPr>
      </p:pic>
      <p:pic>
        <p:nvPicPr>
          <p:cNvPr id="5" name="Image 4" descr="socialBehav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65" y="3770065"/>
            <a:ext cx="2818104" cy="2690959"/>
          </a:xfrm>
          <a:prstGeom prst="ellipse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2834735" y="993384"/>
            <a:ext cx="3420000" cy="3420000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5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757753" y="182177"/>
            <a:ext cx="7575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How to evaluate docking conformations?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8" name="Image 67" descr="pro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83" y="2591763"/>
            <a:ext cx="2738521" cy="2809426"/>
          </a:xfrm>
          <a:prstGeom prst="rect">
            <a:avLst/>
          </a:prstGeom>
        </p:spPr>
      </p:pic>
      <p:pic>
        <p:nvPicPr>
          <p:cNvPr id="69" name="Image 68" descr="protei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28" y="1031090"/>
            <a:ext cx="2918747" cy="276505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2980976" y="2201344"/>
            <a:ext cx="1891445" cy="7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Prediction</a:t>
            </a:r>
            <a:r>
              <a:rPr lang="fr-FR" sz="2000" dirty="0" smtClean="0">
                <a:solidFill>
                  <a:srgbClr val="595959"/>
                </a:solidFill>
              </a:rPr>
              <a:t> of interaction sites</a:t>
            </a:r>
            <a:endParaRPr lang="fr-FR" sz="2000" dirty="0">
              <a:solidFill>
                <a:srgbClr val="595959"/>
              </a:solidFill>
            </a:endParaRPr>
          </a:p>
        </p:txBody>
      </p:sp>
      <p:grpSp>
        <p:nvGrpSpPr>
          <p:cNvPr id="78" name="Grouper 77"/>
          <p:cNvGrpSpPr>
            <a:grpSpLocks noChangeAspect="1"/>
          </p:cNvGrpSpPr>
          <p:nvPr/>
        </p:nvGrpSpPr>
        <p:grpSpPr>
          <a:xfrm>
            <a:off x="89703" y="3211798"/>
            <a:ext cx="3420000" cy="3402628"/>
            <a:chOff x="2780730" y="126665"/>
            <a:chExt cx="3654800" cy="3501522"/>
          </a:xfrm>
        </p:grpSpPr>
        <p:sp>
          <p:nvSpPr>
            <p:cNvPr id="79" name="Ellipse 78"/>
            <p:cNvSpPr/>
            <p:nvPr/>
          </p:nvSpPr>
          <p:spPr>
            <a:xfrm>
              <a:off x="2780730" y="126665"/>
              <a:ext cx="3654800" cy="3501522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687821" y="248799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595959"/>
                  </a:solidFill>
                </a:rPr>
                <a:t>Prediction</a:t>
              </a:r>
              <a:r>
                <a:rPr lang="fr-FR" sz="2000" dirty="0" smtClean="0">
                  <a:solidFill>
                    <a:srgbClr val="595959"/>
                  </a:solidFill>
                </a:rPr>
                <a:t> of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3173796" y="3028174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binding affinity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</p:grpSp>
      <p:pic>
        <p:nvPicPr>
          <p:cNvPr id="85" name="Image 84" descr="LIS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" y="3771716"/>
            <a:ext cx="3360990" cy="2295451"/>
          </a:xfrm>
          <a:prstGeom prst="ellipse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2834735" y="993384"/>
            <a:ext cx="3420000" cy="3420000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607254" y="4846378"/>
            <a:ext cx="160742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LISA</a:t>
            </a:r>
          </a:p>
          <a:p>
            <a:pPr>
              <a:spcAft>
                <a:spcPts val="200"/>
              </a:spcAft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quantum-chemistry based scoring function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Raucci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submitted</a:t>
            </a:r>
          </a:p>
        </p:txBody>
      </p:sp>
      <p:grpSp>
        <p:nvGrpSpPr>
          <p:cNvPr id="23" name="Grouper 22"/>
          <p:cNvGrpSpPr/>
          <p:nvPr/>
        </p:nvGrpSpPr>
        <p:grpSpPr>
          <a:xfrm>
            <a:off x="5641433" y="3077478"/>
            <a:ext cx="3420000" cy="3419998"/>
            <a:chOff x="2588863" y="126666"/>
            <a:chExt cx="4133405" cy="3980269"/>
          </a:xfrm>
        </p:grpSpPr>
        <p:sp>
          <p:nvSpPr>
            <p:cNvPr id="24" name="Ellipse 23"/>
            <p:cNvSpPr/>
            <p:nvPr/>
          </p:nvSpPr>
          <p:spPr>
            <a:xfrm>
              <a:off x="2588863" y="126666"/>
              <a:ext cx="4133405" cy="3980269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169137" y="224474"/>
              <a:ext cx="2797676" cy="82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Protein social behavior</a:t>
              </a:r>
            </a:p>
          </p:txBody>
        </p:sp>
      </p:grpSp>
      <p:pic>
        <p:nvPicPr>
          <p:cNvPr id="26" name="Image 25" descr="socialBehav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65" y="3770065"/>
            <a:ext cx="2818104" cy="26909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50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IS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5" y="1356138"/>
            <a:ext cx="3682684" cy="19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603542" y="182177"/>
            <a:ext cx="5702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Local Interaction Signal Analysis </a:t>
            </a:r>
            <a:endParaRPr lang="fr-FR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44585" y="3396734"/>
            <a:ext cx="384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quantum mechanical electron density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4585" y="3754067"/>
            <a:ext cx="1329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NCI - Johnson </a:t>
            </a:r>
          </a:p>
          <a:p>
            <a:r>
              <a:rPr lang="en-US" sz="1600" i="1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78655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IS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5" y="1356138"/>
            <a:ext cx="3682684" cy="1987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44585" y="3396734"/>
            <a:ext cx="384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quantum mechanical electron density </a:t>
            </a:r>
          </a:p>
        </p:txBody>
      </p:sp>
      <p:pic>
        <p:nvPicPr>
          <p:cNvPr id="7" name="Image 6" descr="LIS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74" y="1356138"/>
            <a:ext cx="3662252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4693042" y="3396734"/>
            <a:ext cx="422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reduced gradient density (RDG) isosurfaces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03542" y="182177"/>
            <a:ext cx="5702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Local Interaction Signal Analysis </a:t>
            </a:r>
            <a:endParaRPr lang="fr-FR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4585" y="3754067"/>
            <a:ext cx="1329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NCI - Johnson </a:t>
            </a:r>
          </a:p>
          <a:p>
            <a:r>
              <a:rPr lang="en-US" sz="1600" i="1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337505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IS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5" y="1356138"/>
            <a:ext cx="3682684" cy="1987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44585" y="3396734"/>
            <a:ext cx="384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quantum mechanical electron density </a:t>
            </a:r>
          </a:p>
        </p:txBody>
      </p:sp>
      <p:pic>
        <p:nvPicPr>
          <p:cNvPr id="7" name="Image 6" descr="LIS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74" y="1356138"/>
            <a:ext cx="3662252" cy="2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693042" y="3396734"/>
            <a:ext cx="422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reduced gradient density (RDG) isosurfaces</a:t>
            </a:r>
          </a:p>
        </p:txBody>
      </p:sp>
      <p:pic>
        <p:nvPicPr>
          <p:cNvPr id="9" name="Image 8" descr="LIS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05" y="4068028"/>
            <a:ext cx="3742709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049730" y="6165334"/>
            <a:ext cx="267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signed electron density (ρ)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6311900" y="4381500"/>
            <a:ext cx="406400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819900" y="418413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inter-atomic contacts</a:t>
            </a:r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413500" y="4762500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6832600" y="4654034"/>
            <a:ext cx="191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favorable contacts</a:t>
            </a:r>
          </a:p>
          <a:p>
            <a:r>
              <a:rPr lang="en-US"/>
              <a:t>RDG ≤ 1 &amp; ρ &lt; 0</a:t>
            </a: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6413500" y="5422900"/>
            <a:ext cx="180000" cy="180000"/>
          </a:xfrm>
          <a:prstGeom prst="rect">
            <a:avLst/>
          </a:prstGeom>
          <a:solidFill>
            <a:srgbClr val="1FC97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6832600" y="5314434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unfavorable contacts</a:t>
            </a:r>
          </a:p>
          <a:p>
            <a:r>
              <a:rPr lang="en-US"/>
              <a:t>RDG ≤ 1 &amp; ρ ≥ 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44585" y="3754067"/>
            <a:ext cx="1329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NCI - Johnson </a:t>
            </a:r>
          </a:p>
          <a:p>
            <a:r>
              <a:rPr lang="en-US" sz="1600" i="1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 2010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603542" y="182177"/>
            <a:ext cx="5702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Local Interaction Signal Analysis </a:t>
            </a:r>
            <a:endParaRPr lang="fr-FR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43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444585" y="3754067"/>
            <a:ext cx="1329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NCI - Johnson </a:t>
            </a:r>
          </a:p>
          <a:p>
            <a:r>
              <a:rPr lang="en-US" sz="1600" i="1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 2010</a:t>
            </a:r>
          </a:p>
        </p:txBody>
      </p:sp>
      <p:pic>
        <p:nvPicPr>
          <p:cNvPr id="3" name="Image 2" descr="LIS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5" y="1356138"/>
            <a:ext cx="3682684" cy="1987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44585" y="3396734"/>
            <a:ext cx="384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quantum mechanical electron density </a:t>
            </a:r>
          </a:p>
        </p:txBody>
      </p:sp>
      <p:pic>
        <p:nvPicPr>
          <p:cNvPr id="7" name="Image 6" descr="LIS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74" y="1356138"/>
            <a:ext cx="3662252" cy="2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693042" y="3396734"/>
            <a:ext cx="422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reduced gradient density (RDG) isosurfaces</a:t>
            </a:r>
          </a:p>
        </p:txBody>
      </p:sp>
      <p:pic>
        <p:nvPicPr>
          <p:cNvPr id="9" name="Image 8" descr="LIS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05" y="4068028"/>
            <a:ext cx="3742709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049730" y="6165334"/>
            <a:ext cx="267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signed electron density (ρ)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6311900" y="4381500"/>
            <a:ext cx="406400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819900" y="418413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inter-atomic contacts</a:t>
            </a:r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413500" y="4762500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6832600" y="4654034"/>
            <a:ext cx="191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favorable contacts</a:t>
            </a:r>
          </a:p>
          <a:p>
            <a:r>
              <a:rPr lang="en-US"/>
              <a:t>RDG ≤ 1 &amp; ρ &lt; 0</a:t>
            </a: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6413500" y="5422900"/>
            <a:ext cx="180000" cy="180000"/>
          </a:xfrm>
          <a:prstGeom prst="rect">
            <a:avLst/>
          </a:prstGeom>
          <a:solidFill>
            <a:srgbClr val="1FC97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6832600" y="5314434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unfavorable contacts</a:t>
            </a:r>
          </a:p>
          <a:p>
            <a:r>
              <a:rPr lang="en-US"/>
              <a:t>RDG ≤ 1 &amp; ρ ≥ 0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603542" y="182177"/>
            <a:ext cx="5702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Local Interaction Signal Analysis </a:t>
            </a:r>
            <a:endParaRPr lang="fr-FR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886009"/>
            <a:ext cx="9144000" cy="597199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à coins arrondis 19"/>
          <p:cNvSpPr/>
          <p:nvPr/>
        </p:nvSpPr>
        <p:spPr>
          <a:xfrm>
            <a:off x="1962580" y="2427222"/>
            <a:ext cx="5363329" cy="26569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/>
              <a:t>~200 descriptors (NCI, SCR, DSSP, NIS)</a:t>
            </a:r>
          </a:p>
          <a:p>
            <a:pPr marL="285750" indent="-285750">
              <a:buFontTx/>
              <a:buChar char="-"/>
            </a:pPr>
            <a:r>
              <a:rPr lang="en-US"/>
              <a:t>Feature selection and model training using Support Vector Regression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 typeface="Wingdings" charset="2"/>
              <a:buChar char="Ø"/>
            </a:pPr>
            <a:r>
              <a:rPr lang="en-US"/>
              <a:t>LISA outperforms 18 other state-of-the-art scoring functions, reaching a correlation of 0.81 with experimental measures on 125 complexes. </a:t>
            </a:r>
          </a:p>
        </p:txBody>
      </p:sp>
    </p:spTree>
    <p:extLst>
      <p:ext uri="{BB962C8B-B14F-4D97-AF65-F5344CB8AC3E}">
        <p14:creationId xmlns:p14="http://schemas.microsoft.com/office/powerpoint/2010/main" val="146499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757753" y="182177"/>
            <a:ext cx="7575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How to evaluate docking conformations?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8" name="Image 67" descr="pro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83" y="2591763"/>
            <a:ext cx="2738521" cy="2809426"/>
          </a:xfrm>
          <a:prstGeom prst="rect">
            <a:avLst/>
          </a:prstGeom>
        </p:spPr>
      </p:pic>
      <p:pic>
        <p:nvPicPr>
          <p:cNvPr id="69" name="Image 68" descr="protei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28" y="1031090"/>
            <a:ext cx="2918747" cy="276505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2980976" y="2201344"/>
            <a:ext cx="1891445" cy="7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Prediction</a:t>
            </a:r>
            <a:r>
              <a:rPr lang="fr-FR" sz="2000" dirty="0" smtClean="0">
                <a:solidFill>
                  <a:srgbClr val="595959"/>
                </a:solidFill>
              </a:rPr>
              <a:t> of interaction sites</a:t>
            </a:r>
            <a:endParaRPr lang="fr-FR" sz="2000" dirty="0">
              <a:solidFill>
                <a:srgbClr val="595959"/>
              </a:solidFill>
            </a:endParaRPr>
          </a:p>
        </p:txBody>
      </p:sp>
      <p:grpSp>
        <p:nvGrpSpPr>
          <p:cNvPr id="78" name="Grouper 77"/>
          <p:cNvGrpSpPr>
            <a:grpSpLocks noChangeAspect="1"/>
          </p:cNvGrpSpPr>
          <p:nvPr/>
        </p:nvGrpSpPr>
        <p:grpSpPr>
          <a:xfrm>
            <a:off x="89703" y="3211798"/>
            <a:ext cx="3420000" cy="3402628"/>
            <a:chOff x="2780730" y="126665"/>
            <a:chExt cx="3654800" cy="3501522"/>
          </a:xfrm>
        </p:grpSpPr>
        <p:sp>
          <p:nvSpPr>
            <p:cNvPr id="79" name="Ellipse 78"/>
            <p:cNvSpPr/>
            <p:nvPr/>
          </p:nvSpPr>
          <p:spPr>
            <a:xfrm>
              <a:off x="2780730" y="126665"/>
              <a:ext cx="3654800" cy="3501522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687821" y="248799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595959"/>
                  </a:solidFill>
                </a:rPr>
                <a:t>Prediction</a:t>
              </a:r>
              <a:r>
                <a:rPr lang="fr-FR" sz="2000" dirty="0" smtClean="0">
                  <a:solidFill>
                    <a:srgbClr val="595959"/>
                  </a:solidFill>
                </a:rPr>
                <a:t> of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3173796" y="3028174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binding affinity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</p:grpSp>
      <p:sp>
        <p:nvSpPr>
          <p:cNvPr id="20" name="Ellipse 19"/>
          <p:cNvSpPr/>
          <p:nvPr/>
        </p:nvSpPr>
        <p:spPr>
          <a:xfrm>
            <a:off x="2834735" y="993384"/>
            <a:ext cx="3420000" cy="3420000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607254" y="4846378"/>
            <a:ext cx="1778393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CIPS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pairwise statistical potential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Nadalin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Bioinformatics 2017</a:t>
            </a:r>
          </a:p>
        </p:txBody>
      </p:sp>
      <p:pic>
        <p:nvPicPr>
          <p:cNvPr id="6" name="Image 5" descr="Capture d’écran 2017-11-15 à 16.39.18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4"/>
          <a:stretch/>
        </p:blipFill>
        <p:spPr>
          <a:xfrm>
            <a:off x="469729" y="3685385"/>
            <a:ext cx="2489249" cy="2445049"/>
          </a:xfrm>
          <a:prstGeom prst="rect">
            <a:avLst/>
          </a:prstGeom>
        </p:spPr>
      </p:pic>
      <p:grpSp>
        <p:nvGrpSpPr>
          <p:cNvPr id="27" name="Grouper 26"/>
          <p:cNvGrpSpPr/>
          <p:nvPr/>
        </p:nvGrpSpPr>
        <p:grpSpPr>
          <a:xfrm>
            <a:off x="5641433" y="3077478"/>
            <a:ext cx="3420000" cy="3419998"/>
            <a:chOff x="2588863" y="126666"/>
            <a:chExt cx="4133405" cy="3980269"/>
          </a:xfrm>
        </p:grpSpPr>
        <p:sp>
          <p:nvSpPr>
            <p:cNvPr id="28" name="Ellipse 27"/>
            <p:cNvSpPr/>
            <p:nvPr/>
          </p:nvSpPr>
          <p:spPr>
            <a:xfrm>
              <a:off x="2588863" y="126666"/>
              <a:ext cx="4133405" cy="3980269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169137" y="224474"/>
              <a:ext cx="2797676" cy="82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Protein social behavior</a:t>
              </a:r>
            </a:p>
          </p:txBody>
        </p:sp>
      </p:grpSp>
      <p:pic>
        <p:nvPicPr>
          <p:cNvPr id="30" name="Image 29" descr="socialBehav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65" y="3770065"/>
            <a:ext cx="2818104" cy="26909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401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757753" y="182177"/>
            <a:ext cx="7575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How to evaluate docking conformations?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8" name="Image 67" descr="pro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83" y="2591763"/>
            <a:ext cx="2738521" cy="2809426"/>
          </a:xfrm>
          <a:prstGeom prst="rect">
            <a:avLst/>
          </a:prstGeom>
        </p:spPr>
      </p:pic>
      <p:pic>
        <p:nvPicPr>
          <p:cNvPr id="69" name="Image 68" descr="protei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28" y="1031090"/>
            <a:ext cx="2918747" cy="276505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2980976" y="2201344"/>
            <a:ext cx="1891445" cy="7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Prediction</a:t>
            </a:r>
            <a:r>
              <a:rPr lang="fr-FR" sz="2000" dirty="0" smtClean="0">
                <a:solidFill>
                  <a:srgbClr val="595959"/>
                </a:solidFill>
              </a:rPr>
              <a:t> of interaction sites</a:t>
            </a:r>
            <a:endParaRPr lang="fr-FR" sz="2000" dirty="0">
              <a:solidFill>
                <a:srgbClr val="595959"/>
              </a:solidFill>
            </a:endParaRPr>
          </a:p>
        </p:txBody>
      </p:sp>
      <p:grpSp>
        <p:nvGrpSpPr>
          <p:cNvPr id="78" name="Grouper 77"/>
          <p:cNvGrpSpPr>
            <a:grpSpLocks noChangeAspect="1"/>
          </p:cNvGrpSpPr>
          <p:nvPr/>
        </p:nvGrpSpPr>
        <p:grpSpPr>
          <a:xfrm>
            <a:off x="89703" y="3211798"/>
            <a:ext cx="3420000" cy="3402628"/>
            <a:chOff x="2780730" y="126665"/>
            <a:chExt cx="3654800" cy="3501522"/>
          </a:xfrm>
        </p:grpSpPr>
        <p:sp>
          <p:nvSpPr>
            <p:cNvPr id="79" name="Ellipse 78"/>
            <p:cNvSpPr/>
            <p:nvPr/>
          </p:nvSpPr>
          <p:spPr>
            <a:xfrm>
              <a:off x="2780730" y="126665"/>
              <a:ext cx="3654800" cy="3501522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687821" y="248799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595959"/>
                  </a:solidFill>
                </a:rPr>
                <a:t>Prediction</a:t>
              </a:r>
              <a:r>
                <a:rPr lang="fr-FR" sz="2000" dirty="0" smtClean="0">
                  <a:solidFill>
                    <a:srgbClr val="595959"/>
                  </a:solidFill>
                </a:rPr>
                <a:t> of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3173796" y="3028174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binding affinity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</p:grpSp>
      <p:sp>
        <p:nvSpPr>
          <p:cNvPr id="20" name="Ellipse 19"/>
          <p:cNvSpPr/>
          <p:nvPr/>
        </p:nvSpPr>
        <p:spPr>
          <a:xfrm>
            <a:off x="2834735" y="993384"/>
            <a:ext cx="3420000" cy="3420000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Capture d’écran 2017-11-15 à 16.39.18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4"/>
          <a:stretch/>
        </p:blipFill>
        <p:spPr>
          <a:xfrm>
            <a:off x="469729" y="3685385"/>
            <a:ext cx="2489249" cy="2445049"/>
          </a:xfrm>
          <a:prstGeom prst="rect">
            <a:avLst/>
          </a:prstGeom>
        </p:spPr>
      </p:pic>
      <p:grpSp>
        <p:nvGrpSpPr>
          <p:cNvPr id="27" name="Grouper 26"/>
          <p:cNvGrpSpPr/>
          <p:nvPr/>
        </p:nvGrpSpPr>
        <p:grpSpPr>
          <a:xfrm>
            <a:off x="5641433" y="3077478"/>
            <a:ext cx="3420000" cy="3419998"/>
            <a:chOff x="2588863" y="126666"/>
            <a:chExt cx="4133405" cy="3980269"/>
          </a:xfrm>
        </p:grpSpPr>
        <p:sp>
          <p:nvSpPr>
            <p:cNvPr id="28" name="Ellipse 27"/>
            <p:cNvSpPr/>
            <p:nvPr/>
          </p:nvSpPr>
          <p:spPr>
            <a:xfrm>
              <a:off x="2588863" y="126666"/>
              <a:ext cx="4133405" cy="398026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169137" y="224474"/>
              <a:ext cx="2797676" cy="82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Protein social behavior</a:t>
              </a:r>
            </a:p>
          </p:txBody>
        </p:sp>
      </p:grpSp>
      <p:pic>
        <p:nvPicPr>
          <p:cNvPr id="30" name="Image 29" descr="socialBehav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65" y="3770065"/>
            <a:ext cx="2818104" cy="2690959"/>
          </a:xfrm>
          <a:prstGeom prst="ellipse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142574" y="4634491"/>
            <a:ext cx="1829594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NII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normalized interaction index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Lopes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PLoS CB 2013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Laine &amp; Carbone Proteins 2016</a:t>
            </a:r>
          </a:p>
        </p:txBody>
      </p:sp>
    </p:spTree>
    <p:extLst>
      <p:ext uri="{BB962C8B-B14F-4D97-AF65-F5344CB8AC3E}">
        <p14:creationId xmlns:p14="http://schemas.microsoft.com/office/powerpoint/2010/main" val="59329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757753" y="182177"/>
            <a:ext cx="7575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How to evaluate docking conformations?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8" name="Image 67" descr="pro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83" y="2591763"/>
            <a:ext cx="2738521" cy="2809426"/>
          </a:xfrm>
          <a:prstGeom prst="rect">
            <a:avLst/>
          </a:prstGeom>
        </p:spPr>
      </p:pic>
      <p:pic>
        <p:nvPicPr>
          <p:cNvPr id="69" name="Image 68" descr="protei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28" y="1031090"/>
            <a:ext cx="2918747" cy="276505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2980976" y="2201344"/>
            <a:ext cx="1891445" cy="7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Prediction</a:t>
            </a:r>
            <a:r>
              <a:rPr lang="fr-FR" sz="2000" dirty="0" smtClean="0">
                <a:solidFill>
                  <a:srgbClr val="595959"/>
                </a:solidFill>
              </a:rPr>
              <a:t> of interaction sites</a:t>
            </a:r>
            <a:endParaRPr lang="fr-FR" sz="2000" dirty="0">
              <a:solidFill>
                <a:srgbClr val="595959"/>
              </a:solidFill>
            </a:endParaRPr>
          </a:p>
        </p:txBody>
      </p:sp>
      <p:grpSp>
        <p:nvGrpSpPr>
          <p:cNvPr id="78" name="Grouper 77"/>
          <p:cNvGrpSpPr>
            <a:grpSpLocks noChangeAspect="1"/>
          </p:cNvGrpSpPr>
          <p:nvPr/>
        </p:nvGrpSpPr>
        <p:grpSpPr>
          <a:xfrm>
            <a:off x="89703" y="3211798"/>
            <a:ext cx="3420000" cy="3402628"/>
            <a:chOff x="2780730" y="126665"/>
            <a:chExt cx="3654800" cy="3501522"/>
          </a:xfrm>
        </p:grpSpPr>
        <p:sp>
          <p:nvSpPr>
            <p:cNvPr id="79" name="Ellipse 78"/>
            <p:cNvSpPr/>
            <p:nvPr/>
          </p:nvSpPr>
          <p:spPr>
            <a:xfrm>
              <a:off x="2780730" y="126665"/>
              <a:ext cx="3654800" cy="3501522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687821" y="248799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595959"/>
                  </a:solidFill>
                </a:rPr>
                <a:t>Prediction</a:t>
              </a:r>
              <a:r>
                <a:rPr lang="fr-FR" sz="2000" dirty="0" smtClean="0">
                  <a:solidFill>
                    <a:srgbClr val="595959"/>
                  </a:solidFill>
                </a:rPr>
                <a:t> of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3173796" y="3028174"/>
              <a:ext cx="2738098" cy="46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binding affinity</a:t>
              </a:r>
              <a:endParaRPr lang="fr-FR" sz="2000" dirty="0">
                <a:solidFill>
                  <a:srgbClr val="595959"/>
                </a:solidFill>
              </a:endParaRPr>
            </a:p>
          </p:txBody>
        </p:sp>
      </p:grpSp>
      <p:sp>
        <p:nvSpPr>
          <p:cNvPr id="20" name="Ellipse 19"/>
          <p:cNvSpPr/>
          <p:nvPr/>
        </p:nvSpPr>
        <p:spPr>
          <a:xfrm>
            <a:off x="2834735" y="993384"/>
            <a:ext cx="3420000" cy="342000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0705" y="971258"/>
            <a:ext cx="282571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JET/JET2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14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Engelen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PLoS CB 2009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Laine &amp; Carbone PLoS CB 2015</a:t>
            </a:r>
          </a:p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JET2Viewer</a:t>
            </a:r>
          </a:p>
          <a:p>
            <a:r>
              <a:rPr lang="en-US" sz="1600">
                <a:solidFill>
                  <a:schemeClr val="bg2">
                    <a:lumMod val="25000"/>
                  </a:schemeClr>
                </a:solidFill>
                <a:hlinkClick r:id="rId5"/>
              </a:rPr>
              <a:t>http://www.jet2viewer.upmc.fr</a:t>
            </a:r>
            <a:endParaRPr lang="en-US" sz="16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Ripoche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NAR DB 2017</a:t>
            </a:r>
            <a:endParaRPr lang="en-US" sz="14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Image 5" descr="Capture d’écran 2017-11-15 à 16.39.18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4"/>
          <a:stretch/>
        </p:blipFill>
        <p:spPr>
          <a:xfrm>
            <a:off x="469729" y="3685385"/>
            <a:ext cx="2489249" cy="2445049"/>
          </a:xfrm>
          <a:prstGeom prst="rect">
            <a:avLst/>
          </a:prstGeom>
        </p:spPr>
      </p:pic>
      <p:grpSp>
        <p:nvGrpSpPr>
          <p:cNvPr id="27" name="Grouper 26"/>
          <p:cNvGrpSpPr/>
          <p:nvPr/>
        </p:nvGrpSpPr>
        <p:grpSpPr>
          <a:xfrm>
            <a:off x="5641433" y="3077478"/>
            <a:ext cx="3420000" cy="3419998"/>
            <a:chOff x="2588863" y="126666"/>
            <a:chExt cx="4133405" cy="3980269"/>
          </a:xfrm>
        </p:grpSpPr>
        <p:sp>
          <p:nvSpPr>
            <p:cNvPr id="28" name="Ellipse 27"/>
            <p:cNvSpPr/>
            <p:nvPr/>
          </p:nvSpPr>
          <p:spPr>
            <a:xfrm>
              <a:off x="2588863" y="126666"/>
              <a:ext cx="4133405" cy="3980269"/>
            </a:xfrm>
            <a:prstGeom prst="ellipse">
              <a:avLst/>
            </a:prstGeom>
            <a:noFill/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169137" y="224474"/>
              <a:ext cx="2797676" cy="823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rgbClr val="595959"/>
                  </a:solidFill>
                </a:rPr>
                <a:t>Protein social behavior</a:t>
              </a:r>
            </a:p>
          </p:txBody>
        </p:sp>
      </p:grpSp>
      <p:pic>
        <p:nvPicPr>
          <p:cNvPr id="30" name="Image 29" descr="socialBehav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65" y="3770065"/>
            <a:ext cx="2818104" cy="26909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670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transduc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5" b="8209"/>
          <a:stretch/>
        </p:blipFill>
        <p:spPr>
          <a:xfrm>
            <a:off x="315840" y="4683771"/>
            <a:ext cx="4291397" cy="209206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2726" y="4343258"/>
            <a:ext cx="468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00000"/>
                </a:solidFill>
                <a:latin typeface="Arial"/>
                <a:cs typeface="Arial"/>
              </a:rPr>
              <a:t>Multiple usage of the same patch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03915" y="1060262"/>
            <a:ext cx="350608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JET2: </a:t>
            </a:r>
          </a:p>
          <a:p>
            <a:pPr marL="285750" indent="-285750">
              <a:buFontTx/>
              <a:buChar char="-"/>
            </a:pPr>
            <a:r>
              <a:rPr lang="en-US"/>
              <a:t>evolutionary conservation (TJET)</a:t>
            </a:r>
          </a:p>
          <a:p>
            <a:pPr marL="285750" indent="-285750">
              <a:buFontTx/>
              <a:buChar char="-"/>
            </a:pPr>
            <a:r>
              <a:rPr lang="en-US"/>
              <a:t>physico-chemical properties</a:t>
            </a:r>
          </a:p>
          <a:p>
            <a:pPr marL="285750" indent="-285750">
              <a:buFontTx/>
              <a:buChar char="-"/>
            </a:pPr>
            <a:r>
              <a:rPr lang="en-US"/>
              <a:t>local geometry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5056" y="2618938"/>
            <a:ext cx="20767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NIP: </a:t>
            </a:r>
            <a:r>
              <a:rPr lang="en-US"/>
              <a:t>binding propensities inferred from docking calculations</a:t>
            </a:r>
          </a:p>
        </p:txBody>
      </p:sp>
      <p:pic>
        <p:nvPicPr>
          <p:cNvPr id="5" name="Image 4" descr="1M63_sc1-3_nip-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35">
            <a:off x="1439027" y="1006639"/>
            <a:ext cx="3237175" cy="3237175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3532757" y="1691204"/>
            <a:ext cx="118640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3683637" y="1691204"/>
            <a:ext cx="1035528" cy="900016"/>
          </a:xfrm>
          <a:prstGeom prst="straightConnector1">
            <a:avLst/>
          </a:prstGeom>
          <a:ln>
            <a:solidFill>
              <a:srgbClr val="5BD1F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479562" y="2491544"/>
            <a:ext cx="955596" cy="6770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r 30"/>
          <p:cNvGrpSpPr/>
          <p:nvPr/>
        </p:nvGrpSpPr>
        <p:grpSpPr>
          <a:xfrm>
            <a:off x="4533257" y="2692912"/>
            <a:ext cx="4951409" cy="4055277"/>
            <a:chOff x="61628" y="914703"/>
            <a:chExt cx="6076335" cy="4976611"/>
          </a:xfrm>
        </p:grpSpPr>
        <p:pic>
          <p:nvPicPr>
            <p:cNvPr id="33" name="Image 32" descr="preds_anti.png"/>
            <p:cNvPicPr>
              <a:picLocks noChangeAspect="1"/>
            </p:cNvPicPr>
            <p:nvPr/>
          </p:nvPicPr>
          <p:blipFill>
            <a:blip r:embed="rId5" cstate="print"/>
            <a:srcRect l="4054" t="44750" r="5405" b="2502"/>
            <a:stretch>
              <a:fillRect/>
            </a:stretch>
          </p:blipFill>
          <p:spPr>
            <a:xfrm>
              <a:off x="251519" y="1332291"/>
              <a:ext cx="5358849" cy="4559023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61628" y="914703"/>
              <a:ext cx="6076335" cy="453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solidFill>
                    <a:srgbClr val="000000"/>
                  </a:solidFill>
                  <a:latin typeface="Arial"/>
                  <a:cs typeface="Arial"/>
                </a:rPr>
                <a:t>Multiple origins for multiple partners</a:t>
              </a:r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H="1" flipV="1">
              <a:off x="1002999" y="3501009"/>
              <a:ext cx="379867" cy="3911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827585" y="3892147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smtClean="0">
                  <a:solidFill>
                    <a:schemeClr val="accent6">
                      <a:lumMod val="75000"/>
                    </a:schemeClr>
                  </a:solidFill>
                  <a:latin typeface="Times" pitchFamily="18" charset="0"/>
                </a:rPr>
                <a:t>conserved patch</a:t>
              </a:r>
              <a:endParaRPr lang="fr-FR" sz="1400">
                <a:solidFill>
                  <a:schemeClr val="accent6">
                    <a:lumMod val="75000"/>
                  </a:schemeClr>
                </a:solidFill>
                <a:latin typeface="Times" pitchFamily="18" charset="0"/>
              </a:endParaRP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1721691" y="4975500"/>
              <a:ext cx="980748" cy="1335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683570" y="4585818"/>
              <a:ext cx="1224136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smtClean="0">
                  <a:solidFill>
                    <a:schemeClr val="accent3">
                      <a:lumMod val="75000"/>
                    </a:schemeClr>
                  </a:solidFill>
                  <a:latin typeface="Times" pitchFamily="18" charset="0"/>
                </a:rPr>
                <a:t>protruding patch</a:t>
              </a:r>
              <a:endParaRPr lang="fr-FR" sz="1400">
                <a:solidFill>
                  <a:schemeClr val="accent3">
                    <a:lumMod val="75000"/>
                  </a:schemeClr>
                </a:solidFill>
                <a:latin typeface="Times" pitchFamily="18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2035718" y="182177"/>
            <a:ext cx="4861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Prediction of binding sites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67291" y="1726058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E9A21"/>
                </a:solidFill>
              </a:rPr>
              <a:t>P1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949934" y="104005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P2</a:t>
            </a:r>
          </a:p>
        </p:txBody>
      </p:sp>
    </p:spTree>
    <p:extLst>
      <p:ext uri="{BB962C8B-B14F-4D97-AF65-F5344CB8AC3E}">
        <p14:creationId xmlns:p14="http://schemas.microsoft.com/office/powerpoint/2010/main" val="104900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ZoneTexte 68"/>
          <p:cNvSpPr txBox="1"/>
          <p:nvPr/>
        </p:nvSpPr>
        <p:spPr>
          <a:xfrm>
            <a:off x="427293" y="182177"/>
            <a:ext cx="82139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Which</a:t>
            </a: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proteins</a:t>
            </a: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interact in the </a:t>
            </a:r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cell, and how</a:t>
            </a: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?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Image 83" descr="figPPI_complete rotated linker simplified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8" y="1101426"/>
            <a:ext cx="6811428" cy="53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9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035718" y="182177"/>
            <a:ext cx="4861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Prediction of binding sites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0" y="972312"/>
            <a:ext cx="4082153" cy="57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035718" y="182177"/>
            <a:ext cx="4861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Prediction of binding sites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0" y="972312"/>
            <a:ext cx="4082153" cy="5769967"/>
          </a:xfrm>
          <a:prstGeom prst="rect">
            <a:avLst/>
          </a:prstGeom>
        </p:spPr>
      </p:pic>
      <p:pic>
        <p:nvPicPr>
          <p:cNvPr id="4" name="Image 3" descr="1QNA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61" y="1021628"/>
            <a:ext cx="2160000" cy="2160000"/>
          </a:xfrm>
          <a:prstGeom prst="rect">
            <a:avLst/>
          </a:prstGeom>
        </p:spPr>
      </p:pic>
      <p:pic>
        <p:nvPicPr>
          <p:cNvPr id="5" name="Image 4" descr="1rz9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39" y="1759463"/>
            <a:ext cx="4213739" cy="4213739"/>
          </a:xfrm>
          <a:prstGeom prst="rect">
            <a:avLst/>
          </a:prstGeom>
        </p:spPr>
      </p:pic>
      <p:pic>
        <p:nvPicPr>
          <p:cNvPr id="6" name="Image 5" descr="1cez_2dn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03" y="4394885"/>
            <a:ext cx="2520000" cy="252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140" y="995561"/>
            <a:ext cx="4277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Extending JET2 to predict DNA-binding sites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5089" y="5900042"/>
            <a:ext cx="21489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JETDNA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Corsi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to be submitted</a:t>
            </a:r>
          </a:p>
        </p:txBody>
      </p:sp>
      <p:pic>
        <p:nvPicPr>
          <p:cNvPr id="9" name="Image 8" descr="p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61" y="1960310"/>
            <a:ext cx="2394228" cy="21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99672" y="182177"/>
            <a:ext cx="86473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Predicting interactions with c</a:t>
            </a:r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oevolution signals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352" y="1073943"/>
            <a:ext cx="4192788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Combinatorial methods to extract coevolution signals</a:t>
            </a:r>
          </a:p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MST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Baussand &amp; Carbone 2009</a:t>
            </a:r>
          </a:p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BIS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Dib &amp; Carbone 2012</a:t>
            </a:r>
          </a:p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BIS2Analyzer</a:t>
            </a:r>
            <a:endParaRPr lang="en-US" sz="14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600">
                <a:solidFill>
                  <a:schemeClr val="bg2">
                    <a:lumMod val="25000"/>
                  </a:schemeClr>
                </a:solidFill>
                <a:hlinkClick r:id="rId3"/>
              </a:rPr>
              <a:t>http://www.BIS2Analyzer.upmc.fr</a:t>
            </a:r>
            <a:endParaRPr lang="en-US" sz="16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Oteri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2017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Well adapted for small multiple sequence alignments and conserved protein families.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3836"/>
          <a:stretch/>
        </p:blipFill>
        <p:spPr>
          <a:xfrm>
            <a:off x="4586648" y="973990"/>
            <a:ext cx="4204420" cy="5749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4998" y="3094576"/>
            <a:ext cx="258918" cy="33288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63774" y="3094576"/>
            <a:ext cx="258918" cy="33288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69355" y="3119234"/>
            <a:ext cx="258918" cy="33288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3140" y="4307269"/>
            <a:ext cx="258918" cy="33288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Capture d’écran 2017-11-15 à 20.22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9" y="4549227"/>
            <a:ext cx="3596506" cy="20342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14225" y="424117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HCV proteins</a:t>
            </a:r>
          </a:p>
        </p:txBody>
      </p:sp>
    </p:spTree>
    <p:extLst>
      <p:ext uri="{BB962C8B-B14F-4D97-AF65-F5344CB8AC3E}">
        <p14:creationId xmlns:p14="http://schemas.microsoft.com/office/powerpoint/2010/main" val="163659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31222" y="182177"/>
            <a:ext cx="7752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"Infostery" to predict mutational outcomes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" name="Image 10" descr="MDMut_trun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/>
        </p:blipFill>
        <p:spPr>
          <a:xfrm>
            <a:off x="4328797" y="1305195"/>
            <a:ext cx="4716563" cy="46866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01694" y="1321217"/>
            <a:ext cx="299672" cy="3082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14539" y="3557216"/>
            <a:ext cx="299672" cy="3082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highly17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3" y="3567529"/>
            <a:ext cx="3472611" cy="30276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372" y="1160246"/>
            <a:ext cx="415242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Infostery: automatically extracting pertinent information from conformational ensembles </a:t>
            </a:r>
          </a:p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COMMA/COMMA2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Karami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2016</a:t>
            </a: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Karami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submitted</a:t>
            </a:r>
          </a:p>
          <a:p>
            <a:endParaRPr lang="en-US" sz="14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Application to 175 mutants of PSD95</a:t>
            </a:r>
            <a:r>
              <a:rPr lang="en-US" baseline="30000">
                <a:solidFill>
                  <a:schemeClr val="bg2">
                    <a:lumMod val="25000"/>
                  </a:schemeClr>
                </a:solidFill>
              </a:rPr>
              <a:t>PDZ3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24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731222" y="182177"/>
            <a:ext cx="7369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Structural impact of AS during evolution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Image 8" descr="fores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9" y="1914983"/>
            <a:ext cx="9276826" cy="38724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07700" y="1746689"/>
            <a:ext cx="2536300" cy="17926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16832" r="-1956" b="45584"/>
          <a:stretch/>
        </p:blipFill>
        <p:spPr>
          <a:xfrm>
            <a:off x="2789385" y="2038388"/>
            <a:ext cx="2202252" cy="613003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1785423" y="1908688"/>
            <a:ext cx="395998" cy="3962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1881180" y="2389536"/>
            <a:ext cx="570631" cy="3962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3" b="35589"/>
          <a:stretch/>
        </p:blipFill>
        <p:spPr>
          <a:xfrm>
            <a:off x="2762519" y="1841624"/>
            <a:ext cx="2159071" cy="180000"/>
          </a:xfrm>
          <a:prstGeom prst="rect">
            <a:avLst/>
          </a:prstGeom>
        </p:spPr>
      </p:pic>
      <p:cxnSp>
        <p:nvCxnSpPr>
          <p:cNvPr id="22" name="Connecteur droit 21"/>
          <p:cNvCxnSpPr>
            <a:stCxn id="19" idx="7"/>
            <a:endCxn id="16" idx="1"/>
          </p:cNvCxnSpPr>
          <p:nvPr/>
        </p:nvCxnSpPr>
        <p:spPr>
          <a:xfrm flipV="1">
            <a:off x="2368244" y="2344890"/>
            <a:ext cx="421141" cy="102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797165" y="1765592"/>
            <a:ext cx="264041" cy="93609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16518" y="1767092"/>
            <a:ext cx="264041" cy="93609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cteur droit 26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3572" y="1099090"/>
            <a:ext cx="655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Reconstruction of a transcript phylogenetic forest for the JNK family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590" y="5935652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PHYLOSOFS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Ait-hamlat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submitted</a:t>
            </a:r>
          </a:p>
        </p:txBody>
      </p:sp>
      <p:pic>
        <p:nvPicPr>
          <p:cNvPr id="15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64735" r="-3424" b="19259"/>
          <a:stretch/>
        </p:blipFill>
        <p:spPr>
          <a:xfrm>
            <a:off x="6867845" y="2915637"/>
            <a:ext cx="1836000" cy="261067"/>
          </a:xfrm>
          <a:prstGeom prst="rect">
            <a:avLst/>
          </a:prstGeom>
        </p:spPr>
      </p:pic>
      <p:cxnSp>
        <p:nvCxnSpPr>
          <p:cNvPr id="18" name="Connecteur droit 17"/>
          <p:cNvCxnSpPr>
            <a:endCxn id="15" idx="1"/>
          </p:cNvCxnSpPr>
          <p:nvPr/>
        </p:nvCxnSpPr>
        <p:spPr>
          <a:xfrm flipV="1">
            <a:off x="6315335" y="3046171"/>
            <a:ext cx="552510" cy="246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6099614" y="3293014"/>
            <a:ext cx="395998" cy="3962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30710" y="3143765"/>
            <a:ext cx="2005074" cy="301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77361" r="-1956" b="-1261"/>
          <a:stretch/>
        </p:blipFill>
        <p:spPr>
          <a:xfrm>
            <a:off x="4417514" y="2767689"/>
            <a:ext cx="2202252" cy="389820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3821009" y="3355757"/>
            <a:ext cx="244110" cy="3242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29"/>
          <p:cNvSpPr/>
          <p:nvPr/>
        </p:nvSpPr>
        <p:spPr>
          <a:xfrm>
            <a:off x="3985981" y="3369832"/>
            <a:ext cx="443767" cy="3242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4228572" y="3173422"/>
            <a:ext cx="163067" cy="1964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4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731222" y="182177"/>
            <a:ext cx="7369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Structural impact of AS during evolution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3572" y="1099090"/>
            <a:ext cx="5790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Modeling of the 3D structure of the corresponding isoforms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590" y="5935652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PHYLOSOFS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Ait-hamlat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submitted</a:t>
            </a:r>
          </a:p>
        </p:txBody>
      </p:sp>
      <p:pic>
        <p:nvPicPr>
          <p:cNvPr id="32" name="Image 31" descr="fluctMD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5" b="42273"/>
          <a:stretch/>
        </p:blipFill>
        <p:spPr>
          <a:xfrm>
            <a:off x="-65927" y="3065472"/>
            <a:ext cx="2907328" cy="2438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8307" y="1521877"/>
            <a:ext cx="6098365" cy="11565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3" b="35589"/>
          <a:stretch/>
        </p:blipFill>
        <p:spPr>
          <a:xfrm>
            <a:off x="50296" y="2201932"/>
            <a:ext cx="5112854" cy="180000"/>
          </a:xfrm>
          <a:prstGeom prst="rect">
            <a:avLst/>
          </a:prstGeom>
        </p:spPr>
      </p:pic>
      <p:pic>
        <p:nvPicPr>
          <p:cNvPr id="35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30092" r="-1956" b="58344"/>
          <a:stretch/>
        </p:blipFill>
        <p:spPr>
          <a:xfrm>
            <a:off x="150879" y="2002206"/>
            <a:ext cx="5117373" cy="188623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515510" y="1648765"/>
            <a:ext cx="4752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       2     3     4        5       6    7      8   8'    9   10 11  13  </a:t>
            </a:r>
          </a:p>
        </p:txBody>
      </p:sp>
      <p:cxnSp>
        <p:nvCxnSpPr>
          <p:cNvPr id="37" name="Connecteur droit 36"/>
          <p:cNvCxnSpPr/>
          <p:nvPr/>
        </p:nvCxnSpPr>
        <p:spPr>
          <a:xfrm>
            <a:off x="937969" y="5340865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95282" y="5113538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448603" y="4585049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40" descr="fluctMD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2" t="53863" r="1"/>
          <a:stretch/>
        </p:blipFill>
        <p:spPr>
          <a:xfrm>
            <a:off x="2891887" y="3361980"/>
            <a:ext cx="2666121" cy="1948977"/>
          </a:xfrm>
          <a:prstGeom prst="rect">
            <a:avLst/>
          </a:prstGeom>
        </p:spPr>
      </p:pic>
      <p:cxnSp>
        <p:nvCxnSpPr>
          <p:cNvPr id="45" name="Connecteur droit 44"/>
          <p:cNvCxnSpPr/>
          <p:nvPr/>
        </p:nvCxnSpPr>
        <p:spPr>
          <a:xfrm>
            <a:off x="3353997" y="5020195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5400000">
            <a:off x="1317867" y="5303477"/>
            <a:ext cx="621704" cy="28828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734858" y="3168866"/>
            <a:ext cx="621704" cy="35632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Image 46" descr="fluctMD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87" y="1974804"/>
            <a:ext cx="5623957" cy="5062706"/>
          </a:xfrm>
          <a:prstGeom prst="rect">
            <a:avLst/>
          </a:prstGeom>
        </p:spPr>
      </p:pic>
      <p:pic>
        <p:nvPicPr>
          <p:cNvPr id="48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67250" r="-1956" b="21186"/>
          <a:stretch/>
        </p:blipFill>
        <p:spPr>
          <a:xfrm>
            <a:off x="150879" y="2439512"/>
            <a:ext cx="5117373" cy="1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731222" y="182177"/>
            <a:ext cx="7369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Structural impact of AS during evolution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3572" y="1099090"/>
            <a:ext cx="5790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</a:rPr>
              <a:t>Modeling of the 3D structure of the corresponding isoforms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590" y="5935652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2">
                    <a:lumMod val="25000"/>
                  </a:schemeClr>
                </a:solidFill>
              </a:rPr>
              <a:t>PHYLOSOFS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Ait-hamlat 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 submitted</a:t>
            </a:r>
          </a:p>
        </p:txBody>
      </p:sp>
      <p:pic>
        <p:nvPicPr>
          <p:cNvPr id="32" name="Image 31" descr="fluctMD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5" b="42273"/>
          <a:stretch/>
        </p:blipFill>
        <p:spPr>
          <a:xfrm>
            <a:off x="-65927" y="3065472"/>
            <a:ext cx="2907328" cy="2438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8307" y="1521877"/>
            <a:ext cx="6098365" cy="11565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3" b="35589"/>
          <a:stretch/>
        </p:blipFill>
        <p:spPr>
          <a:xfrm>
            <a:off x="50296" y="2201932"/>
            <a:ext cx="5112854" cy="180000"/>
          </a:xfrm>
          <a:prstGeom prst="rect">
            <a:avLst/>
          </a:prstGeom>
        </p:spPr>
      </p:pic>
      <p:pic>
        <p:nvPicPr>
          <p:cNvPr id="35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30092" r="-1956" b="58344"/>
          <a:stretch/>
        </p:blipFill>
        <p:spPr>
          <a:xfrm>
            <a:off x="150879" y="2002206"/>
            <a:ext cx="5117373" cy="188623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515510" y="1648765"/>
            <a:ext cx="4752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       2     3     4        5       6    7      8   8'    9   10 11  13  </a:t>
            </a:r>
          </a:p>
        </p:txBody>
      </p:sp>
      <p:cxnSp>
        <p:nvCxnSpPr>
          <p:cNvPr id="37" name="Connecteur droit 36"/>
          <p:cNvCxnSpPr/>
          <p:nvPr/>
        </p:nvCxnSpPr>
        <p:spPr>
          <a:xfrm>
            <a:off x="937969" y="5340865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95282" y="5113538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448603" y="4585049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40" descr="fluctMD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2" t="53863" r="1"/>
          <a:stretch/>
        </p:blipFill>
        <p:spPr>
          <a:xfrm>
            <a:off x="2891887" y="3361980"/>
            <a:ext cx="2666121" cy="1948977"/>
          </a:xfrm>
          <a:prstGeom prst="rect">
            <a:avLst/>
          </a:prstGeom>
        </p:spPr>
      </p:pic>
      <p:cxnSp>
        <p:nvCxnSpPr>
          <p:cNvPr id="45" name="Connecteur droit 44"/>
          <p:cNvCxnSpPr/>
          <p:nvPr/>
        </p:nvCxnSpPr>
        <p:spPr>
          <a:xfrm>
            <a:off x="3353997" y="5020195"/>
            <a:ext cx="39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5400000">
            <a:off x="1317867" y="5303477"/>
            <a:ext cx="621704" cy="28828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734858" y="3168866"/>
            <a:ext cx="621704" cy="35632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Image 46" descr="fluctMD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87" y="1974804"/>
            <a:ext cx="5623957" cy="5062706"/>
          </a:xfrm>
          <a:prstGeom prst="rect">
            <a:avLst/>
          </a:prstGeom>
        </p:spPr>
      </p:pic>
      <p:pic>
        <p:nvPicPr>
          <p:cNvPr id="48" name="Picture 25" descr="jnk_trans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67250" r="-1956" b="21186"/>
          <a:stretch/>
        </p:blipFill>
        <p:spPr>
          <a:xfrm>
            <a:off x="150879" y="2439512"/>
            <a:ext cx="5117373" cy="1886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88" y="73620"/>
            <a:ext cx="9093704" cy="655120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1815330" y="2678440"/>
            <a:ext cx="5363329" cy="1915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200" b="1"/>
              <a:t>We are looking for a postdoc!</a:t>
            </a:r>
          </a:p>
          <a:p>
            <a:pPr algn="ctr"/>
            <a:r>
              <a:rPr lang="en-US" sz="2200" b="1">
                <a:hlinkClick r:id="rId6"/>
              </a:rPr>
              <a:t>http://www.lcqb.upmc.fr/sites/default/files/postdoc_MASSIV.pdf</a:t>
            </a: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252885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/>
        </p:nvSpPr>
        <p:spPr>
          <a:xfrm>
            <a:off x="377202" y="1494437"/>
            <a:ext cx="2563531" cy="400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/>
              <a:t>Alessandra Carbone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/>
              <a:t>Adel Ait-hamlat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/>
              <a:t>Tristan Bitard-Feildel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/>
              <a:t>Robert Clerc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Flavia Corsi</a:t>
            </a:r>
            <a:endParaRPr lang="fr-FR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/>
              <a:t>Laurent David</a:t>
            </a:r>
            <a:endParaRPr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Chloé Dequeker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/>
              <a:t>Elodie Laine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/>
              <a:t>Hugues Richard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Hugues Ripoche</a:t>
            </a:r>
            <a:endParaRPr lang="fr-FR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/>
              <a:t>Elin Teppa</a:t>
            </a:r>
            <a:endParaRPr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Riccardo Vicedomini</a:t>
            </a:r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fr-FR"/>
          </a:p>
        </p:txBody>
      </p:sp>
      <p:pic>
        <p:nvPicPr>
          <p:cNvPr id="1046" name="image58.gif" descr="http://www.ics.upmc.fr/skins/ics/upmc/logoIC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1253137"/>
            <a:ext cx="1565594" cy="794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image54.jpeg" descr="http://www.ihes.fr/%7Ecarbone/imgs/UPMC_oran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5042" y="2409108"/>
            <a:ext cx="1668158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age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8500" y="3382367"/>
            <a:ext cx="720725" cy="71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image56.jp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19925" y="2013301"/>
            <a:ext cx="1438275" cy="1298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image57.png" descr="an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6800" y="3419621"/>
            <a:ext cx="2209800" cy="62388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66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dirty="0" err="1" smtClean="0"/>
              <a:t>Analytical</a:t>
            </a:r>
            <a:r>
              <a:rPr lang="fr-FR" dirty="0" smtClean="0"/>
              <a:t> </a:t>
            </a:r>
            <a:r>
              <a:rPr lang="fr-FR" sz="3100" dirty="0" err="1"/>
              <a:t>G</a:t>
            </a:r>
            <a:r>
              <a:rPr lang="fr-FR" sz="3100" smtClean="0"/>
              <a:t>enomics</a:t>
            </a:r>
            <a:r>
              <a:rPr lang="fr-FR" sz="3100" dirty="0" smtClean="0"/>
              <a:t> Team, LCQB</a:t>
            </a:r>
            <a:endParaRPr lang="fr-FR" dirty="0"/>
          </a:p>
        </p:txBody>
      </p:sp>
      <p:pic>
        <p:nvPicPr>
          <p:cNvPr id="13" name="Image 12" descr="logo-iuf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2179" y="1116797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32" descr="wc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50096"/>
            <a:ext cx="159411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35" descr="af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15" y="4785974"/>
            <a:ext cx="5476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36" descr="ib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77" y="5146102"/>
            <a:ext cx="1069882" cy="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8500" y="4844938"/>
            <a:ext cx="708620" cy="6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69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ZoneTexte 88"/>
          <p:cNvSpPr txBox="1"/>
          <p:nvPr/>
        </p:nvSpPr>
        <p:spPr>
          <a:xfrm>
            <a:off x="2110643" y="182177"/>
            <a:ext cx="4609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Molecular cross-docking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63" descr="1a2k3"/>
          <p:cNvPicPr>
            <a:picLocks noChangeAspect="1" noChangeArrowheads="1"/>
          </p:cNvPicPr>
          <p:nvPr/>
        </p:nvPicPr>
        <p:blipFill>
          <a:blip r:embed="rId3">
            <a:lum contras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9052">
            <a:off x="2886179" y="2253956"/>
            <a:ext cx="895901" cy="64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4" descr="1a2k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310" y="4081508"/>
            <a:ext cx="765512" cy="73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5" descr="1a2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10" y="4063633"/>
            <a:ext cx="1009466" cy="81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6" descr="2te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25" y="2048907"/>
            <a:ext cx="784439" cy="90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021345" y="3228804"/>
            <a:ext cx="42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30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110643" y="182177"/>
            <a:ext cx="4609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Molecular cross-docking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1" name="Grouper 20"/>
          <p:cNvGrpSpPr/>
          <p:nvPr/>
        </p:nvGrpSpPr>
        <p:grpSpPr>
          <a:xfrm>
            <a:off x="601212" y="1588338"/>
            <a:ext cx="3678241" cy="3684550"/>
            <a:chOff x="584046" y="2241614"/>
            <a:chExt cx="2776537" cy="2781300"/>
          </a:xfrm>
        </p:grpSpPr>
        <p:pic>
          <p:nvPicPr>
            <p:cNvPr id="22" name="Picture 6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2308864" y="2744059"/>
              <a:ext cx="676275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6615" y="4123595"/>
              <a:ext cx="57785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6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546" y="4110102"/>
              <a:ext cx="762000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6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46" y="2589277"/>
              <a:ext cx="5921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Connecteur droit avec flèche 39"/>
            <p:cNvCxnSpPr/>
            <p:nvPr/>
          </p:nvCxnSpPr>
          <p:spPr>
            <a:xfrm rot="16200000" flipH="1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rot="5400000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1536546" y="3046477"/>
              <a:ext cx="685800" cy="1587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1536546" y="4416489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rot="16200000" flipH="1" flipV="1">
              <a:off x="2335852" y="3693383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16200000" flipH="1" flipV="1">
              <a:off x="811852" y="3693383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orme libre 45"/>
            <p:cNvSpPr/>
            <p:nvPr/>
          </p:nvSpPr>
          <p:spPr>
            <a:xfrm rot="20947839">
              <a:off x="693583" y="2241614"/>
              <a:ext cx="482600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47" name="Forme libre 46"/>
            <p:cNvSpPr/>
            <p:nvPr/>
          </p:nvSpPr>
          <p:spPr>
            <a:xfrm rot="3499578">
              <a:off x="2732728" y="2459895"/>
              <a:ext cx="481012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48" name="Forme libre 47"/>
            <p:cNvSpPr/>
            <p:nvPr/>
          </p:nvSpPr>
          <p:spPr>
            <a:xfrm rot="14733006">
              <a:off x="538009" y="4587939"/>
              <a:ext cx="481012" cy="388937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49" name="Forme libre 48"/>
            <p:cNvSpPr/>
            <p:nvPr/>
          </p:nvSpPr>
          <p:spPr>
            <a:xfrm rot="9414738">
              <a:off x="2879571" y="4565714"/>
              <a:ext cx="481012" cy="388938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606008" y="5456786"/>
            <a:ext cx="35477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MAXDo - ATTRACT protocol</a:t>
            </a:r>
          </a:p>
          <a:p>
            <a:pPr algn="ctr"/>
            <a:r>
              <a:rPr lang="en-US" sz="1400"/>
              <a:t>(Sacquin-Mora</a:t>
            </a:r>
            <a:r>
              <a:rPr lang="en-US" sz="1400" i="1"/>
              <a:t> et al.</a:t>
            </a:r>
            <a:r>
              <a:rPr lang="en-US" sz="1400"/>
              <a:t> 2009, Zaccharias 2003)</a:t>
            </a:r>
          </a:p>
        </p:txBody>
      </p:sp>
    </p:spTree>
    <p:extLst>
      <p:ext uri="{BB962C8B-B14F-4D97-AF65-F5344CB8AC3E}">
        <p14:creationId xmlns:p14="http://schemas.microsoft.com/office/powerpoint/2010/main" val="59377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601212" y="1588338"/>
            <a:ext cx="3678241" cy="3684550"/>
            <a:chOff x="584046" y="2241614"/>
            <a:chExt cx="2776537" cy="2781300"/>
          </a:xfrm>
        </p:grpSpPr>
        <p:pic>
          <p:nvPicPr>
            <p:cNvPr id="25" name="Picture 6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2308864" y="2744059"/>
              <a:ext cx="676275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6615" y="4123595"/>
              <a:ext cx="57785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546" y="4110102"/>
              <a:ext cx="762000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46" y="2589277"/>
              <a:ext cx="5921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Connecteur droit avec flèche 28"/>
            <p:cNvCxnSpPr/>
            <p:nvPr/>
          </p:nvCxnSpPr>
          <p:spPr>
            <a:xfrm rot="16200000" flipH="1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rot="5400000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1536546" y="3046477"/>
              <a:ext cx="685800" cy="1587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1536546" y="4416489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rot="16200000" flipH="1" flipV="1">
              <a:off x="2335852" y="3693383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rot="16200000" flipH="1" flipV="1">
              <a:off x="811852" y="3693383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orme libre 34"/>
            <p:cNvSpPr/>
            <p:nvPr/>
          </p:nvSpPr>
          <p:spPr>
            <a:xfrm rot="20947839">
              <a:off x="693583" y="2241614"/>
              <a:ext cx="482600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 rot="3499578">
              <a:off x="2732728" y="2459895"/>
              <a:ext cx="481012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7" name="Forme libre 36"/>
            <p:cNvSpPr/>
            <p:nvPr/>
          </p:nvSpPr>
          <p:spPr>
            <a:xfrm rot="14733006">
              <a:off x="538009" y="4587939"/>
              <a:ext cx="481012" cy="388937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8" name="Forme libre 37"/>
            <p:cNvSpPr/>
            <p:nvPr/>
          </p:nvSpPr>
          <p:spPr>
            <a:xfrm rot="9414738">
              <a:off x="2879571" y="4565714"/>
              <a:ext cx="481012" cy="388938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2110643" y="182177"/>
            <a:ext cx="4609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Molecular cross-docking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464831" y="5570074"/>
            <a:ext cx="83840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fr-FR" sz="2000">
                <a:latin typeface="Arial" charset="0"/>
                <a:cs typeface="Arial" charset="0"/>
              </a:rPr>
              <a:t>Selection of the "best" conformation(s) for each protein pair based on agreement with known/predicted interfaces and docking energy</a:t>
            </a:r>
          </a:p>
          <a:p>
            <a:pPr algn="ctr" eaLnBrk="1" hangingPunct="1"/>
            <a:r>
              <a:rPr lang="fr-FR" sz="2000">
                <a:solidFill>
                  <a:schemeClr val="accent6"/>
                </a:solidFill>
                <a:latin typeface="Arial" charset="0"/>
                <a:cs typeface="Arial" charset="0"/>
              </a:rPr>
              <a:t>Interaction Index: II(P</a:t>
            </a:r>
            <a:r>
              <a:rPr lang="fr-FR" sz="2000" baseline="-25000">
                <a:solidFill>
                  <a:schemeClr val="accent6"/>
                </a:solidFill>
                <a:latin typeface="Arial" charset="0"/>
                <a:cs typeface="Arial" charset="0"/>
              </a:rPr>
              <a:t>1</a:t>
            </a:r>
            <a:r>
              <a:rPr lang="fr-FR" sz="2000">
                <a:solidFill>
                  <a:schemeClr val="accent6"/>
                </a:solidFill>
                <a:latin typeface="Arial" charset="0"/>
                <a:cs typeface="Arial" charset="0"/>
              </a:rPr>
              <a:t>,P</a:t>
            </a:r>
            <a:r>
              <a:rPr lang="fr-FR" sz="2000" baseline="-25000">
                <a:solidFill>
                  <a:schemeClr val="accent6"/>
                </a:solidFill>
                <a:latin typeface="Arial" charset="0"/>
                <a:cs typeface="Arial" charset="0"/>
              </a:rPr>
              <a:t>2</a:t>
            </a:r>
            <a:r>
              <a:rPr lang="fr-FR" sz="2000">
                <a:solidFill>
                  <a:schemeClr val="accent6"/>
                </a:solidFill>
                <a:latin typeface="Arial" charset="0"/>
                <a:cs typeface="Arial" charset="0"/>
              </a:rPr>
              <a:t>) = max ( - FIR</a:t>
            </a:r>
            <a:r>
              <a:rPr lang="fr-FR" sz="2000" baseline="-25000">
                <a:solidFill>
                  <a:schemeClr val="accent6"/>
                </a:solidFill>
                <a:latin typeface="Arial" charset="0"/>
                <a:cs typeface="Arial" charset="0"/>
              </a:rPr>
              <a:t>P1</a:t>
            </a:r>
            <a:r>
              <a:rPr lang="fr-FR" sz="2000">
                <a:solidFill>
                  <a:schemeClr val="accent6"/>
                </a:solidFill>
                <a:latin typeface="Arial" charset="0"/>
                <a:cs typeface="Arial" charset="0"/>
              </a:rPr>
              <a:t> * FIR</a:t>
            </a:r>
            <a:r>
              <a:rPr lang="fr-FR" sz="2000" baseline="-25000">
                <a:solidFill>
                  <a:schemeClr val="accent6"/>
                </a:solidFill>
                <a:latin typeface="Arial" charset="0"/>
                <a:cs typeface="Arial" charset="0"/>
              </a:rPr>
              <a:t>P2</a:t>
            </a:r>
            <a:r>
              <a:rPr lang="fr-FR" sz="2000">
                <a:solidFill>
                  <a:schemeClr val="accent6"/>
                </a:solidFill>
                <a:latin typeface="Arial" charset="0"/>
                <a:cs typeface="Arial" charset="0"/>
              </a:rPr>
              <a:t> * Ene</a:t>
            </a:r>
            <a:r>
              <a:rPr lang="fr-FR" sz="2000" baseline="-25000">
                <a:solidFill>
                  <a:schemeClr val="accent6"/>
                </a:solidFill>
                <a:latin typeface="Arial" charset="0"/>
                <a:cs typeface="Arial" charset="0"/>
              </a:rPr>
              <a:t>P1,P2</a:t>
            </a:r>
            <a:r>
              <a:rPr lang="fr-FR" sz="2000">
                <a:solidFill>
                  <a:schemeClr val="accent6"/>
                </a:solidFill>
                <a:latin typeface="Arial" charset="0"/>
                <a:cs typeface="Arial" charset="0"/>
              </a:rPr>
              <a:t> )</a:t>
            </a:r>
          </a:p>
        </p:txBody>
      </p:sp>
      <p:grpSp>
        <p:nvGrpSpPr>
          <p:cNvPr id="98" name="Grouper 97"/>
          <p:cNvGrpSpPr/>
          <p:nvPr/>
        </p:nvGrpSpPr>
        <p:grpSpPr>
          <a:xfrm>
            <a:off x="4762678" y="1422990"/>
            <a:ext cx="3858168" cy="3560881"/>
            <a:chOff x="4716125" y="1422990"/>
            <a:chExt cx="4084186" cy="3815293"/>
          </a:xfrm>
        </p:grpSpPr>
        <p:sp>
          <p:nvSpPr>
            <p:cNvPr id="99" name="Rectangle 3"/>
            <p:cNvSpPr>
              <a:spLocks noChangeArrowheads="1"/>
            </p:cNvSpPr>
            <p:nvPr/>
          </p:nvSpPr>
          <p:spPr bwMode="auto">
            <a:xfrm>
              <a:off x="7088297" y="2025017"/>
              <a:ext cx="855274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0" name="Rectangle 4"/>
            <p:cNvSpPr>
              <a:spLocks noChangeArrowheads="1"/>
            </p:cNvSpPr>
            <p:nvPr/>
          </p:nvSpPr>
          <p:spPr bwMode="auto">
            <a:xfrm>
              <a:off x="7943571" y="2828701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" name="Rectangle 5"/>
            <p:cNvSpPr>
              <a:spLocks noChangeArrowheads="1"/>
            </p:cNvSpPr>
            <p:nvPr/>
          </p:nvSpPr>
          <p:spPr bwMode="auto">
            <a:xfrm>
              <a:off x="6231557" y="4434599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" name="Rectangle 6"/>
            <p:cNvSpPr>
              <a:spLocks noChangeArrowheads="1"/>
            </p:cNvSpPr>
            <p:nvPr/>
          </p:nvSpPr>
          <p:spPr bwMode="auto">
            <a:xfrm>
              <a:off x="7088297" y="3632386"/>
              <a:ext cx="856740" cy="80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" name="Rectangle 7"/>
            <p:cNvSpPr>
              <a:spLocks noChangeArrowheads="1"/>
            </p:cNvSpPr>
            <p:nvPr/>
          </p:nvSpPr>
          <p:spPr bwMode="auto">
            <a:xfrm>
              <a:off x="5374817" y="2025017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" name="Rectangle 8"/>
            <p:cNvSpPr>
              <a:spLocks noChangeArrowheads="1"/>
            </p:cNvSpPr>
            <p:nvPr/>
          </p:nvSpPr>
          <p:spPr bwMode="auto">
            <a:xfrm>
              <a:off x="6231557" y="2025017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" name="Rectangle 9"/>
            <p:cNvSpPr>
              <a:spLocks noChangeArrowheads="1"/>
            </p:cNvSpPr>
            <p:nvPr/>
          </p:nvSpPr>
          <p:spPr bwMode="auto">
            <a:xfrm>
              <a:off x="7943571" y="2025017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" name="Rectangle 10"/>
            <p:cNvSpPr>
              <a:spLocks noChangeArrowheads="1"/>
            </p:cNvSpPr>
            <p:nvPr/>
          </p:nvSpPr>
          <p:spPr bwMode="auto">
            <a:xfrm>
              <a:off x="5374817" y="2828701"/>
              <a:ext cx="856740" cy="8036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" name="Rectangle 11"/>
            <p:cNvSpPr>
              <a:spLocks noChangeArrowheads="1"/>
            </p:cNvSpPr>
            <p:nvPr/>
          </p:nvSpPr>
          <p:spPr bwMode="auto">
            <a:xfrm>
              <a:off x="6231557" y="2828701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" name="Rectangle 12"/>
            <p:cNvSpPr>
              <a:spLocks noChangeArrowheads="1"/>
            </p:cNvSpPr>
            <p:nvPr/>
          </p:nvSpPr>
          <p:spPr bwMode="auto">
            <a:xfrm>
              <a:off x="5374817" y="3632386"/>
              <a:ext cx="856740" cy="802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" name="Rectangle 13"/>
            <p:cNvSpPr>
              <a:spLocks noChangeArrowheads="1"/>
            </p:cNvSpPr>
            <p:nvPr/>
          </p:nvSpPr>
          <p:spPr bwMode="auto">
            <a:xfrm>
              <a:off x="6231557" y="3632386"/>
              <a:ext cx="856740" cy="802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" name="Rectangle 14"/>
            <p:cNvSpPr>
              <a:spLocks noChangeArrowheads="1"/>
            </p:cNvSpPr>
            <p:nvPr/>
          </p:nvSpPr>
          <p:spPr bwMode="auto">
            <a:xfrm>
              <a:off x="7943571" y="3632386"/>
              <a:ext cx="856740" cy="80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" name="Rectangle 15"/>
            <p:cNvSpPr>
              <a:spLocks noChangeArrowheads="1"/>
            </p:cNvSpPr>
            <p:nvPr/>
          </p:nvSpPr>
          <p:spPr bwMode="auto">
            <a:xfrm>
              <a:off x="5374817" y="4434599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" name="Rectangle 16"/>
            <p:cNvSpPr>
              <a:spLocks noChangeArrowheads="1"/>
            </p:cNvSpPr>
            <p:nvPr/>
          </p:nvSpPr>
          <p:spPr bwMode="auto">
            <a:xfrm>
              <a:off x="7088297" y="4434599"/>
              <a:ext cx="855274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" name="Rectangle 17"/>
            <p:cNvSpPr>
              <a:spLocks noChangeArrowheads="1"/>
            </p:cNvSpPr>
            <p:nvPr/>
          </p:nvSpPr>
          <p:spPr bwMode="auto">
            <a:xfrm>
              <a:off x="7943571" y="4434599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14" name="Picture 18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5486785" y="1517902"/>
              <a:ext cx="593195" cy="4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22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95747" y="1502547"/>
              <a:ext cx="507823" cy="48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4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863" y="1477452"/>
              <a:ext cx="660159" cy="53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44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618" y="1422990"/>
              <a:ext cx="511991" cy="60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5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4762077" y="3048729"/>
              <a:ext cx="593195" cy="4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5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820" y="2172285"/>
              <a:ext cx="507822" cy="48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5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125" y="4568546"/>
              <a:ext cx="658692" cy="53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5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140" y="3766334"/>
              <a:ext cx="511991" cy="60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Rectangle 4"/>
            <p:cNvSpPr>
              <a:spLocks noChangeArrowheads="1"/>
            </p:cNvSpPr>
            <p:nvPr/>
          </p:nvSpPr>
          <p:spPr bwMode="auto">
            <a:xfrm>
              <a:off x="7093371" y="2834053"/>
              <a:ext cx="856740" cy="803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23" name="Grouper 122"/>
          <p:cNvGrpSpPr>
            <a:grpSpLocks/>
          </p:cNvGrpSpPr>
          <p:nvPr/>
        </p:nvGrpSpPr>
        <p:grpSpPr>
          <a:xfrm>
            <a:off x="5452698" y="2086443"/>
            <a:ext cx="3138052" cy="2835133"/>
            <a:chOff x="5380038" y="2096176"/>
            <a:chExt cx="3567112" cy="3276600"/>
          </a:xfrm>
        </p:grpSpPr>
        <p:pic>
          <p:nvPicPr>
            <p:cNvPr id="124" name="Picture 19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5664994" y="3062170"/>
              <a:ext cx="49688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0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69893">
              <a:off x="5382419" y="3133607"/>
              <a:ext cx="496888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21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4998">
              <a:off x="6386513" y="3282039"/>
              <a:ext cx="490537" cy="35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23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4857">
              <a:off x="6519863" y="3034389"/>
              <a:ext cx="398462" cy="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24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41012">
              <a:off x="8166894" y="3211395"/>
              <a:ext cx="49530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25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4998">
              <a:off x="5380038" y="2340651"/>
              <a:ext cx="490537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26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0421">
              <a:off x="5451475" y="3928151"/>
              <a:ext cx="490538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27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0979">
              <a:off x="5451475" y="4942564"/>
              <a:ext cx="490538" cy="35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28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14857">
              <a:off x="6588919" y="2171583"/>
              <a:ext cx="40322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29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50887">
              <a:off x="6296819" y="3938470"/>
              <a:ext cx="40322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30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4513">
              <a:off x="6378575" y="4912401"/>
              <a:ext cx="3968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31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4857">
              <a:off x="5522913" y="2096176"/>
              <a:ext cx="398462" cy="38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32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460">
              <a:off x="7342188" y="2202539"/>
              <a:ext cx="398462" cy="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33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50717">
              <a:off x="8187531" y="2236670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3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19267">
              <a:off x="7563645" y="2174757"/>
              <a:ext cx="506412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6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6185">
              <a:off x="7162800" y="3928151"/>
              <a:ext cx="498475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37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042">
              <a:off x="7564438" y="4845726"/>
              <a:ext cx="50482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38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300026">
              <a:off x="7542213" y="4842551"/>
              <a:ext cx="500062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39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66602">
              <a:off x="6636545" y="4917957"/>
              <a:ext cx="506412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40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587">
              <a:off x="5608638" y="4698089"/>
              <a:ext cx="498475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41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042">
              <a:off x="8179595" y="4917957"/>
              <a:ext cx="506412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42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76213">
              <a:off x="7234238" y="4747301"/>
              <a:ext cx="498475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43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6061" flipH="1">
              <a:off x="6378575" y="2240639"/>
              <a:ext cx="396875" cy="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45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4049">
              <a:off x="8445500" y="2123164"/>
              <a:ext cx="430213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4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45125">
              <a:off x="8445500" y="2989939"/>
              <a:ext cx="43021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47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09352">
              <a:off x="8191501" y="3751938"/>
              <a:ext cx="436562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48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6938" y="4794926"/>
              <a:ext cx="4302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49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48567">
              <a:off x="8335169" y="3968632"/>
              <a:ext cx="434975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50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400" y="3856714"/>
              <a:ext cx="4318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51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96476">
              <a:off x="6519863" y="3783689"/>
              <a:ext cx="4318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52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5652">
              <a:off x="5737225" y="3856714"/>
              <a:ext cx="43021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57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0979">
              <a:off x="7234238" y="3209014"/>
              <a:ext cx="488950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58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4505">
              <a:off x="7420770" y="2968507"/>
              <a:ext cx="506412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778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601212" y="1588338"/>
            <a:ext cx="3678241" cy="3684550"/>
            <a:chOff x="584046" y="2241614"/>
            <a:chExt cx="2776537" cy="2781300"/>
          </a:xfrm>
        </p:grpSpPr>
        <p:pic>
          <p:nvPicPr>
            <p:cNvPr id="25" name="Picture 6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2308864" y="2744059"/>
              <a:ext cx="676275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6615" y="4123595"/>
              <a:ext cx="57785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546" y="4110102"/>
              <a:ext cx="762000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46" y="2589277"/>
              <a:ext cx="5921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Connecteur droit avec flèche 28"/>
            <p:cNvCxnSpPr/>
            <p:nvPr/>
          </p:nvCxnSpPr>
          <p:spPr>
            <a:xfrm rot="16200000" flipH="1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rot="5400000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1536546" y="3046477"/>
              <a:ext cx="685800" cy="1587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1536546" y="4416489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rot="16200000" flipH="1" flipV="1">
              <a:off x="2335852" y="3693383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rot="16200000" flipH="1" flipV="1">
              <a:off x="811852" y="3693383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orme libre 34"/>
            <p:cNvSpPr/>
            <p:nvPr/>
          </p:nvSpPr>
          <p:spPr>
            <a:xfrm rot="20947839">
              <a:off x="693583" y="2241614"/>
              <a:ext cx="482600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 rot="3499578">
              <a:off x="2732728" y="2459895"/>
              <a:ext cx="481012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7" name="Forme libre 36"/>
            <p:cNvSpPr/>
            <p:nvPr/>
          </p:nvSpPr>
          <p:spPr>
            <a:xfrm rot="14733006">
              <a:off x="538009" y="4587939"/>
              <a:ext cx="481012" cy="388937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8" name="Forme libre 37"/>
            <p:cNvSpPr/>
            <p:nvPr/>
          </p:nvSpPr>
          <p:spPr>
            <a:xfrm rot="9414738">
              <a:off x="2879571" y="4565714"/>
              <a:ext cx="481012" cy="388938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2110643" y="182177"/>
            <a:ext cx="4609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Molecular cross-docking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839788" y="5668706"/>
            <a:ext cx="7313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fr-FR" sz="2000">
                <a:latin typeface="Arial" charset="0"/>
                <a:cs typeface="Arial" charset="0"/>
              </a:rPr>
              <a:t>Computation of an Interaction Index (II) for each protein pair,</a:t>
            </a:r>
          </a:p>
          <a:p>
            <a:pPr algn="ctr" eaLnBrk="1" hangingPunct="1"/>
            <a:r>
              <a:rPr lang="fr-FR" sz="2000">
                <a:latin typeface="Arial" charset="0"/>
                <a:cs typeface="Arial" charset="0"/>
              </a:rPr>
              <a:t>followed by </a:t>
            </a:r>
            <a:r>
              <a:rPr lang="fr-FR" sz="2000" u="sng">
                <a:latin typeface="Arial" charset="0"/>
                <a:cs typeface="Arial" charset="0"/>
              </a:rPr>
              <a:t>normalization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4762678" y="1422990"/>
            <a:ext cx="3858168" cy="3560881"/>
            <a:chOff x="4716125" y="1422990"/>
            <a:chExt cx="4084186" cy="3815293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7088297" y="2025017"/>
              <a:ext cx="855274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Rectangle 4"/>
            <p:cNvSpPr>
              <a:spLocks noChangeArrowheads="1"/>
            </p:cNvSpPr>
            <p:nvPr/>
          </p:nvSpPr>
          <p:spPr bwMode="auto">
            <a:xfrm>
              <a:off x="7943571" y="2828701"/>
              <a:ext cx="856740" cy="803684"/>
            </a:xfrm>
            <a:prstGeom prst="rect">
              <a:avLst/>
            </a:prstGeom>
            <a:solidFill>
              <a:srgbClr val="FFD3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Rectangle 5"/>
            <p:cNvSpPr>
              <a:spLocks noChangeArrowheads="1"/>
            </p:cNvSpPr>
            <p:nvPr/>
          </p:nvSpPr>
          <p:spPr bwMode="auto">
            <a:xfrm>
              <a:off x="6231557" y="4434599"/>
              <a:ext cx="856740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" name="Rectangle 6"/>
            <p:cNvSpPr>
              <a:spLocks noChangeArrowheads="1"/>
            </p:cNvSpPr>
            <p:nvPr/>
          </p:nvSpPr>
          <p:spPr bwMode="auto">
            <a:xfrm>
              <a:off x="7088297" y="3632386"/>
              <a:ext cx="856740" cy="80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5374817" y="2025017"/>
              <a:ext cx="856740" cy="803684"/>
            </a:xfrm>
            <a:prstGeom prst="rect">
              <a:avLst/>
            </a:prstGeom>
            <a:solidFill>
              <a:srgbClr val="DE7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6231557" y="2025017"/>
              <a:ext cx="856740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Rectangle 9"/>
            <p:cNvSpPr>
              <a:spLocks noChangeArrowheads="1"/>
            </p:cNvSpPr>
            <p:nvPr/>
          </p:nvSpPr>
          <p:spPr bwMode="auto">
            <a:xfrm>
              <a:off x="7943571" y="2025017"/>
              <a:ext cx="856740" cy="8036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5374817" y="2828701"/>
              <a:ext cx="856740" cy="8036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6231557" y="2828701"/>
              <a:ext cx="856740" cy="803684"/>
            </a:xfrm>
            <a:prstGeom prst="rect">
              <a:avLst/>
            </a:prstGeom>
            <a:solidFill>
              <a:srgbClr val="B72E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Rectangle 12"/>
            <p:cNvSpPr>
              <a:spLocks noChangeArrowheads="1"/>
            </p:cNvSpPr>
            <p:nvPr/>
          </p:nvSpPr>
          <p:spPr bwMode="auto">
            <a:xfrm>
              <a:off x="5374817" y="3632386"/>
              <a:ext cx="856740" cy="802213"/>
            </a:xfrm>
            <a:prstGeom prst="rect">
              <a:avLst/>
            </a:prstGeom>
            <a:solidFill>
              <a:srgbClr val="DE7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6231557" y="3632386"/>
              <a:ext cx="856740" cy="80221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Rectangle 14"/>
            <p:cNvSpPr>
              <a:spLocks noChangeArrowheads="1"/>
            </p:cNvSpPr>
            <p:nvPr/>
          </p:nvSpPr>
          <p:spPr bwMode="auto">
            <a:xfrm>
              <a:off x="7943571" y="3632386"/>
              <a:ext cx="856740" cy="80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Rectangle 15"/>
            <p:cNvSpPr>
              <a:spLocks noChangeArrowheads="1"/>
            </p:cNvSpPr>
            <p:nvPr/>
          </p:nvSpPr>
          <p:spPr bwMode="auto">
            <a:xfrm>
              <a:off x="5374817" y="4434599"/>
              <a:ext cx="856740" cy="80368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Rectangle 16"/>
            <p:cNvSpPr>
              <a:spLocks noChangeArrowheads="1"/>
            </p:cNvSpPr>
            <p:nvPr/>
          </p:nvSpPr>
          <p:spPr bwMode="auto">
            <a:xfrm>
              <a:off x="7088297" y="4434599"/>
              <a:ext cx="855274" cy="803684"/>
            </a:xfrm>
            <a:prstGeom prst="rect">
              <a:avLst/>
            </a:prstGeom>
            <a:solidFill>
              <a:srgbClr val="FFD3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Rectangle 17"/>
            <p:cNvSpPr>
              <a:spLocks noChangeArrowheads="1"/>
            </p:cNvSpPr>
            <p:nvPr/>
          </p:nvSpPr>
          <p:spPr bwMode="auto">
            <a:xfrm>
              <a:off x="7943571" y="4434599"/>
              <a:ext cx="856740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7" name="Picture 18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5486785" y="1517902"/>
              <a:ext cx="593195" cy="4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2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95747" y="1502547"/>
              <a:ext cx="507823" cy="48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4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863" y="1477452"/>
              <a:ext cx="660159" cy="53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44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618" y="1422990"/>
              <a:ext cx="511991" cy="60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5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4762077" y="3048729"/>
              <a:ext cx="593195" cy="4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5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820" y="2172285"/>
              <a:ext cx="507822" cy="48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5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125" y="4568546"/>
              <a:ext cx="658692" cy="53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5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140" y="3766334"/>
              <a:ext cx="511991" cy="60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Rectangle 4"/>
            <p:cNvSpPr>
              <a:spLocks noChangeArrowheads="1"/>
            </p:cNvSpPr>
            <p:nvPr/>
          </p:nvSpPr>
          <p:spPr bwMode="auto">
            <a:xfrm>
              <a:off x="7093371" y="2834053"/>
              <a:ext cx="856740" cy="8036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" name="Rectangle 2"/>
          <p:cNvSpPr/>
          <p:nvPr/>
        </p:nvSpPr>
        <p:spPr>
          <a:xfrm>
            <a:off x="5931142" y="5286765"/>
            <a:ext cx="533301" cy="64181"/>
          </a:xfrm>
          <a:prstGeom prst="rect">
            <a:avLst/>
          </a:prstGeom>
          <a:solidFill>
            <a:srgbClr val="FFD3F4"/>
          </a:solidFill>
          <a:ln>
            <a:solidFill>
              <a:srgbClr val="FFD3F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474692" y="5286765"/>
            <a:ext cx="533301" cy="64181"/>
          </a:xfrm>
          <a:prstGeom prst="rect">
            <a:avLst/>
          </a:prstGeom>
          <a:solidFill>
            <a:srgbClr val="DE76FF"/>
          </a:solidFill>
          <a:ln>
            <a:solidFill>
              <a:srgbClr val="DE7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007993" y="5286765"/>
            <a:ext cx="533301" cy="64181"/>
          </a:xfrm>
          <a:prstGeom prst="rect">
            <a:avLst/>
          </a:prstGeom>
          <a:solidFill>
            <a:srgbClr val="B72EB2"/>
          </a:solidFill>
          <a:ln>
            <a:solidFill>
              <a:srgbClr val="B72EB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548131" y="5286765"/>
            <a:ext cx="533301" cy="641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5672199" y="5254132"/>
            <a:ext cx="68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weak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7307826" y="5256270"/>
            <a:ext cx="78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241433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601212" y="1588338"/>
            <a:ext cx="3678241" cy="3684550"/>
            <a:chOff x="584046" y="2241614"/>
            <a:chExt cx="2776537" cy="2781300"/>
          </a:xfrm>
        </p:grpSpPr>
        <p:pic>
          <p:nvPicPr>
            <p:cNvPr id="25" name="Picture 6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2308864" y="2744059"/>
              <a:ext cx="676275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6615" y="4123595"/>
              <a:ext cx="57785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546" y="4110102"/>
              <a:ext cx="762000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46" y="2589277"/>
              <a:ext cx="5921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Connecteur droit avec flèche 28"/>
            <p:cNvCxnSpPr/>
            <p:nvPr/>
          </p:nvCxnSpPr>
          <p:spPr>
            <a:xfrm rot="16200000" flipH="1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rot="5400000">
              <a:off x="1460346" y="3275077"/>
              <a:ext cx="838200" cy="838200"/>
            </a:xfrm>
            <a:prstGeom prst="straightConnector1">
              <a:avLst/>
            </a:prstGeom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1536546" y="3046477"/>
              <a:ext cx="685800" cy="1587"/>
            </a:xfrm>
            <a:prstGeom prst="straightConnector1">
              <a:avLst/>
            </a:prstGeom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1536546" y="4416489"/>
              <a:ext cx="685800" cy="1588"/>
            </a:xfrm>
            <a:prstGeom prst="straightConnector1">
              <a:avLst/>
            </a:prstGeom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rot="16200000" flipH="1" flipV="1">
              <a:off x="2335852" y="3693383"/>
              <a:ext cx="685800" cy="1588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rot="16200000" flipH="1" flipV="1">
              <a:off x="811852" y="3693383"/>
              <a:ext cx="685800" cy="1588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orme libre 34"/>
            <p:cNvSpPr/>
            <p:nvPr/>
          </p:nvSpPr>
          <p:spPr>
            <a:xfrm rot="20947839">
              <a:off x="693583" y="2241614"/>
              <a:ext cx="482600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 rot="3499578">
              <a:off x="2732728" y="2459895"/>
              <a:ext cx="481012" cy="390525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7" name="Forme libre 36"/>
            <p:cNvSpPr/>
            <p:nvPr/>
          </p:nvSpPr>
          <p:spPr>
            <a:xfrm rot="14733006">
              <a:off x="538009" y="4587939"/>
              <a:ext cx="481012" cy="388937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38" name="Forme libre 37"/>
            <p:cNvSpPr/>
            <p:nvPr/>
          </p:nvSpPr>
          <p:spPr>
            <a:xfrm rot="9414738">
              <a:off x="2879571" y="4565714"/>
              <a:ext cx="481012" cy="388938"/>
            </a:xfrm>
            <a:custGeom>
              <a:avLst/>
              <a:gdLst>
                <a:gd name="connsiteX0" fmla="*/ 283986 w 481542"/>
                <a:gd name="connsiteY0" fmla="*/ 389820 h 389820"/>
                <a:gd name="connsiteX1" fmla="*/ 19403 w 481542"/>
                <a:gd name="connsiteY1" fmla="*/ 305153 h 389820"/>
                <a:gd name="connsiteX2" fmla="*/ 167569 w 481542"/>
                <a:gd name="connsiteY2" fmla="*/ 29986 h 389820"/>
                <a:gd name="connsiteX3" fmla="*/ 442736 w 481542"/>
                <a:gd name="connsiteY3" fmla="*/ 125236 h 389820"/>
                <a:gd name="connsiteX4" fmla="*/ 400403 w 481542"/>
                <a:gd name="connsiteY4" fmla="*/ 315736 h 389820"/>
                <a:gd name="connsiteX5" fmla="*/ 400403 w 481542"/>
                <a:gd name="connsiteY5" fmla="*/ 315736 h 389820"/>
                <a:gd name="connsiteX6" fmla="*/ 389819 w 481542"/>
                <a:gd name="connsiteY6" fmla="*/ 315736 h 3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42" h="389820">
                  <a:moveTo>
                    <a:pt x="283986" y="389820"/>
                  </a:moveTo>
                  <a:cubicBezTo>
                    <a:pt x="161396" y="377472"/>
                    <a:pt x="38806" y="365125"/>
                    <a:pt x="19403" y="305153"/>
                  </a:cubicBezTo>
                  <a:cubicBezTo>
                    <a:pt x="0" y="245181"/>
                    <a:pt x="97014" y="59972"/>
                    <a:pt x="167569" y="29986"/>
                  </a:cubicBezTo>
                  <a:cubicBezTo>
                    <a:pt x="238124" y="0"/>
                    <a:pt x="403930" y="77611"/>
                    <a:pt x="442736" y="125236"/>
                  </a:cubicBezTo>
                  <a:cubicBezTo>
                    <a:pt x="481542" y="172861"/>
                    <a:pt x="400403" y="315736"/>
                    <a:pt x="400403" y="315736"/>
                  </a:cubicBezTo>
                  <a:lnTo>
                    <a:pt x="400403" y="315736"/>
                  </a:lnTo>
                  <a:lnTo>
                    <a:pt x="389819" y="315736"/>
                  </a:lnTo>
                </a:path>
              </a:pathLst>
            </a:custGeom>
            <a:ln w="222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Arial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2110643" y="182177"/>
            <a:ext cx="4609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Molecular cross-docking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762678" y="1422990"/>
            <a:ext cx="3858168" cy="3560881"/>
            <a:chOff x="4716125" y="1422990"/>
            <a:chExt cx="4084186" cy="3815293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7088297" y="2025017"/>
              <a:ext cx="855274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Rectangle 4"/>
            <p:cNvSpPr>
              <a:spLocks noChangeArrowheads="1"/>
            </p:cNvSpPr>
            <p:nvPr/>
          </p:nvSpPr>
          <p:spPr bwMode="auto">
            <a:xfrm>
              <a:off x="7943571" y="2828701"/>
              <a:ext cx="856740" cy="803684"/>
            </a:xfrm>
            <a:prstGeom prst="rect">
              <a:avLst/>
            </a:prstGeom>
            <a:solidFill>
              <a:srgbClr val="FFD3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Rectangle 5"/>
            <p:cNvSpPr>
              <a:spLocks noChangeArrowheads="1"/>
            </p:cNvSpPr>
            <p:nvPr/>
          </p:nvSpPr>
          <p:spPr bwMode="auto">
            <a:xfrm>
              <a:off x="6231557" y="4434599"/>
              <a:ext cx="856740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" name="Rectangle 6"/>
            <p:cNvSpPr>
              <a:spLocks noChangeArrowheads="1"/>
            </p:cNvSpPr>
            <p:nvPr/>
          </p:nvSpPr>
          <p:spPr bwMode="auto">
            <a:xfrm>
              <a:off x="7088297" y="3632386"/>
              <a:ext cx="856740" cy="80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5374817" y="2025017"/>
              <a:ext cx="856740" cy="803684"/>
            </a:xfrm>
            <a:prstGeom prst="rect">
              <a:avLst/>
            </a:prstGeom>
            <a:solidFill>
              <a:srgbClr val="DE7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6231557" y="2025017"/>
              <a:ext cx="856740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Rectangle 9"/>
            <p:cNvSpPr>
              <a:spLocks noChangeArrowheads="1"/>
            </p:cNvSpPr>
            <p:nvPr/>
          </p:nvSpPr>
          <p:spPr bwMode="auto">
            <a:xfrm>
              <a:off x="7943571" y="2025017"/>
              <a:ext cx="856740" cy="803684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5374817" y="2828701"/>
              <a:ext cx="856740" cy="8036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6231557" y="2828701"/>
              <a:ext cx="856740" cy="803684"/>
            </a:xfrm>
            <a:prstGeom prst="rect">
              <a:avLst/>
            </a:prstGeom>
            <a:solidFill>
              <a:srgbClr val="B72E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Rectangle 12"/>
            <p:cNvSpPr>
              <a:spLocks noChangeArrowheads="1"/>
            </p:cNvSpPr>
            <p:nvPr/>
          </p:nvSpPr>
          <p:spPr bwMode="auto">
            <a:xfrm>
              <a:off x="5374817" y="3632386"/>
              <a:ext cx="856740" cy="802213"/>
            </a:xfrm>
            <a:prstGeom prst="rect">
              <a:avLst/>
            </a:prstGeom>
            <a:solidFill>
              <a:srgbClr val="DE7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6231557" y="3632386"/>
              <a:ext cx="856740" cy="802213"/>
            </a:xfrm>
            <a:prstGeom prst="rect">
              <a:avLst/>
            </a:prstGeom>
            <a:solidFill>
              <a:srgbClr val="000000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Rectangle 14"/>
            <p:cNvSpPr>
              <a:spLocks noChangeArrowheads="1"/>
            </p:cNvSpPr>
            <p:nvPr/>
          </p:nvSpPr>
          <p:spPr bwMode="auto">
            <a:xfrm>
              <a:off x="7943571" y="3632386"/>
              <a:ext cx="856740" cy="80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Rectangle 15"/>
            <p:cNvSpPr>
              <a:spLocks noChangeArrowheads="1"/>
            </p:cNvSpPr>
            <p:nvPr/>
          </p:nvSpPr>
          <p:spPr bwMode="auto">
            <a:xfrm>
              <a:off x="5374817" y="4434599"/>
              <a:ext cx="856740" cy="803684"/>
            </a:xfrm>
            <a:prstGeom prst="rect">
              <a:avLst/>
            </a:prstGeom>
            <a:solidFill>
              <a:srgbClr val="000000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Rectangle 16"/>
            <p:cNvSpPr>
              <a:spLocks noChangeArrowheads="1"/>
            </p:cNvSpPr>
            <p:nvPr/>
          </p:nvSpPr>
          <p:spPr bwMode="auto">
            <a:xfrm>
              <a:off x="7088297" y="4434599"/>
              <a:ext cx="855274" cy="803684"/>
            </a:xfrm>
            <a:prstGeom prst="rect">
              <a:avLst/>
            </a:prstGeom>
            <a:solidFill>
              <a:srgbClr val="FFD3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Rectangle 17"/>
            <p:cNvSpPr>
              <a:spLocks noChangeArrowheads="1"/>
            </p:cNvSpPr>
            <p:nvPr/>
          </p:nvSpPr>
          <p:spPr bwMode="auto">
            <a:xfrm>
              <a:off x="7943571" y="4434599"/>
              <a:ext cx="856740" cy="8036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7" name="Picture 18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5486785" y="1517902"/>
              <a:ext cx="593195" cy="4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2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95747" y="1502547"/>
              <a:ext cx="507823" cy="48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4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863" y="1477452"/>
              <a:ext cx="660159" cy="53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44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618" y="1422990"/>
              <a:ext cx="511991" cy="60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53" descr="1a2k3"/>
            <p:cNvPicPr>
              <a:picLocks noChangeAspect="1" noChangeArrowheads="1"/>
            </p:cNvPicPr>
            <p:nvPr/>
          </p:nvPicPr>
          <p:blipFill>
            <a:blip r:embed="rId3">
              <a:lum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09052">
              <a:off x="4762077" y="3048729"/>
              <a:ext cx="593195" cy="4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54" descr="1a2k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820" y="2172285"/>
              <a:ext cx="507822" cy="48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55" descr="1a2k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125" y="4568546"/>
              <a:ext cx="658692" cy="53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56" descr="2tec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140" y="3766334"/>
              <a:ext cx="511991" cy="60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Rectangle 4"/>
            <p:cNvSpPr>
              <a:spLocks noChangeArrowheads="1"/>
            </p:cNvSpPr>
            <p:nvPr/>
          </p:nvSpPr>
          <p:spPr bwMode="auto">
            <a:xfrm>
              <a:off x="7093371" y="2834053"/>
              <a:ext cx="856740" cy="803684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8" name="Rectangle 63"/>
          <p:cNvSpPr>
            <a:spLocks noChangeArrowheads="1"/>
          </p:cNvSpPr>
          <p:nvPr/>
        </p:nvSpPr>
        <p:spPr bwMode="auto">
          <a:xfrm>
            <a:off x="7082978" y="3700316"/>
            <a:ext cx="1784175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fr-FR" sz="2200" dirty="0" err="1">
                <a:latin typeface="Arial" charset="0"/>
              </a:rPr>
              <a:t>true</a:t>
            </a:r>
            <a:r>
              <a:rPr lang="fr-FR" sz="2200" dirty="0">
                <a:latin typeface="Arial" charset="0"/>
              </a:rPr>
              <a:t> </a:t>
            </a:r>
            <a:r>
              <a:rPr lang="fr-FR" sz="2200" dirty="0" err="1">
                <a:latin typeface="Arial" charset="0"/>
              </a:rPr>
              <a:t>partners</a:t>
            </a:r>
            <a:endParaRPr lang="fr-FR" sz="2200" dirty="0">
              <a:latin typeface="Arial" charset="0"/>
            </a:endParaRP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839788" y="5668706"/>
            <a:ext cx="7313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fr-FR" sz="2000">
                <a:latin typeface="Arial" charset="0"/>
                <a:cs typeface="Arial" charset="0"/>
              </a:rPr>
              <a:t>Identification of cellular partners as protein pairs with the highest Normalized Interaction Indexes (NII)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931142" y="5286765"/>
            <a:ext cx="533301" cy="64181"/>
          </a:xfrm>
          <a:prstGeom prst="rect">
            <a:avLst/>
          </a:prstGeom>
          <a:solidFill>
            <a:srgbClr val="FFD3F4"/>
          </a:solidFill>
          <a:ln>
            <a:solidFill>
              <a:srgbClr val="FFD3F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474692" y="5286765"/>
            <a:ext cx="533301" cy="64181"/>
          </a:xfrm>
          <a:prstGeom prst="rect">
            <a:avLst/>
          </a:prstGeom>
          <a:solidFill>
            <a:srgbClr val="DE76FF"/>
          </a:solidFill>
          <a:ln>
            <a:solidFill>
              <a:srgbClr val="DE7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007993" y="5286765"/>
            <a:ext cx="533301" cy="64181"/>
          </a:xfrm>
          <a:prstGeom prst="rect">
            <a:avLst/>
          </a:prstGeom>
          <a:solidFill>
            <a:srgbClr val="B72EB2"/>
          </a:solidFill>
          <a:ln>
            <a:solidFill>
              <a:srgbClr val="B72EB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548131" y="5286765"/>
            <a:ext cx="533301" cy="641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ZoneTexte 64"/>
          <p:cNvSpPr txBox="1"/>
          <p:nvPr/>
        </p:nvSpPr>
        <p:spPr>
          <a:xfrm>
            <a:off x="5672199" y="5254132"/>
            <a:ext cx="68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weak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7307826" y="5256270"/>
            <a:ext cx="78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314308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Connecteur droit 124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110643" y="182177"/>
            <a:ext cx="47846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We do this at large scale!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839788" y="5668706"/>
            <a:ext cx="7313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fr-FR" sz="2000">
                <a:latin typeface="Arial" charset="0"/>
                <a:cs typeface="Arial" charset="0"/>
              </a:rPr>
              <a:t>168 proteins, 7 months on the World Community Grid.</a:t>
            </a:r>
          </a:p>
          <a:p>
            <a:pPr algn="ctr" eaLnBrk="1" hangingPunct="1"/>
            <a:r>
              <a:rPr lang="fr-FR" sz="2000" b="1">
                <a:solidFill>
                  <a:schemeClr val="accent6"/>
                </a:solidFill>
                <a:latin typeface="Arial" charset="0"/>
                <a:cs typeface="Arial" charset="0"/>
              </a:rPr>
              <a:t>Partners are retrieved with an AUC of 0.84. </a:t>
            </a:r>
            <a:r>
              <a:rPr lang="fr-FR" sz="1400">
                <a:latin typeface="Arial" charset="0"/>
                <a:cs typeface="Arial" charset="0"/>
              </a:rPr>
              <a:t>(Lopes </a:t>
            </a:r>
            <a:r>
              <a:rPr lang="fr-FR" sz="1400" i="1">
                <a:latin typeface="Arial" charset="0"/>
                <a:cs typeface="Arial" charset="0"/>
              </a:rPr>
              <a:t>et al.</a:t>
            </a:r>
            <a:r>
              <a:rPr lang="fr-FR" sz="1400">
                <a:latin typeface="Arial" charset="0"/>
                <a:cs typeface="Arial" charset="0"/>
              </a:rPr>
              <a:t> 2013)</a:t>
            </a:r>
          </a:p>
        </p:txBody>
      </p:sp>
      <p:pic>
        <p:nvPicPr>
          <p:cNvPr id="60" name="Picture 8" descr="all168_EX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809" y="1236248"/>
            <a:ext cx="6338887" cy="42418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2" name="Picture 16" descr="legend_matr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0912" y="3239570"/>
            <a:ext cx="3581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18"/>
          <p:cNvSpPr>
            <a:spLocks noChangeArrowheads="1"/>
          </p:cNvSpPr>
          <p:nvPr/>
        </p:nvSpPr>
        <p:spPr bwMode="auto">
          <a:xfrm rot="16200000">
            <a:off x="-1097710" y="3184086"/>
            <a:ext cx="3013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Arial" charset="0"/>
              </a:rPr>
              <a:t>Normalized Interaction Indexes</a:t>
            </a: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2082800" y="6586538"/>
            <a:ext cx="3505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Arial" charset="0"/>
            </a:endParaRPr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>
            <a:off x="310409" y="5029788"/>
            <a:ext cx="1168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 err="1">
                <a:latin typeface="Arial" charset="0"/>
              </a:rPr>
              <a:t>strong</a:t>
            </a:r>
            <a:r>
              <a:rPr lang="fr-FR" sz="1000" dirty="0">
                <a:latin typeface="Arial" charset="0"/>
              </a:rPr>
              <a:t> interaction</a:t>
            </a:r>
          </a:p>
        </p:txBody>
      </p:sp>
      <p:sp>
        <p:nvSpPr>
          <p:cNvPr id="67" name="Rectangle 21"/>
          <p:cNvSpPr>
            <a:spLocks noChangeArrowheads="1"/>
          </p:cNvSpPr>
          <p:nvPr/>
        </p:nvSpPr>
        <p:spPr bwMode="auto">
          <a:xfrm>
            <a:off x="390354" y="1516195"/>
            <a:ext cx="9540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>
                <a:latin typeface="Arial" charset="0"/>
              </a:rPr>
              <a:t>no interaction</a:t>
            </a:r>
          </a:p>
        </p:txBody>
      </p:sp>
      <p:cxnSp>
        <p:nvCxnSpPr>
          <p:cNvPr id="68" name="Connecteur droit avec flèche 67"/>
          <p:cNvCxnSpPr/>
          <p:nvPr/>
        </p:nvCxnSpPr>
        <p:spPr>
          <a:xfrm flipH="1">
            <a:off x="7817696" y="1007819"/>
            <a:ext cx="335704" cy="228429"/>
          </a:xfrm>
          <a:prstGeom prst="straightConnector1">
            <a:avLst/>
          </a:prstGeom>
          <a:ln>
            <a:solidFill>
              <a:srgbClr val="CC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1137828" y="5440277"/>
            <a:ext cx="335704" cy="228429"/>
          </a:xfrm>
          <a:prstGeom prst="straightConnector1">
            <a:avLst/>
          </a:prstGeom>
          <a:ln>
            <a:solidFill>
              <a:srgbClr val="CC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95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172833"/>
              </p:ext>
            </p:extLst>
          </p:nvPr>
        </p:nvGraphicFramePr>
        <p:xfrm>
          <a:off x="507823" y="1842080"/>
          <a:ext cx="5170532" cy="45838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99055"/>
                <a:gridCol w="1178267"/>
                <a:gridCol w="1261671"/>
                <a:gridCol w="1531539"/>
              </a:tblGrid>
              <a:tr h="124630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Functional Class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Experimental</a:t>
                      </a:r>
                      <a:r>
                        <a:rPr lang="fr-FR" dirty="0" smtClean="0"/>
                        <a:t> interfaces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Predicted</a:t>
                      </a:r>
                      <a:r>
                        <a:rPr lang="fr-FR" baseline="0" dirty="0" smtClean="0"/>
                        <a:t> </a:t>
                      </a:r>
                    </a:p>
                    <a:p>
                      <a:pPr algn="ctr"/>
                      <a:r>
                        <a:rPr lang="fr-FR" baseline="0" dirty="0" smtClean="0"/>
                        <a:t>Interfaces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(Lopes </a:t>
                      </a:r>
                      <a:r>
                        <a:rPr lang="fr-FR" sz="1400" i="1" baseline="0" dirty="0" smtClean="0"/>
                        <a:t>et al.</a:t>
                      </a:r>
                      <a:r>
                        <a:rPr lang="fr-FR" sz="1400" baseline="0" dirty="0" smtClean="0"/>
                        <a:t> 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Predicted interfaces</a:t>
                      </a:r>
                    </a:p>
                    <a:p>
                      <a:pPr algn="ctr"/>
                      <a:r>
                        <a:rPr lang="fr-FR" sz="1400" dirty="0" smtClean="0"/>
                        <a:t>(Dequeker </a:t>
                      </a:r>
                      <a:r>
                        <a:rPr lang="fr-FR" sz="1400" i="1" dirty="0" smtClean="0"/>
                        <a:t>et al.</a:t>
                      </a:r>
                      <a:r>
                        <a:rPr lang="fr-FR" sz="1400" dirty="0" smtClean="0"/>
                        <a:t>,</a:t>
                      </a:r>
                      <a:r>
                        <a:rPr lang="fr-FR" sz="1400" baseline="0" dirty="0" smtClean="0"/>
                        <a:t> in </a:t>
                      </a:r>
                      <a:r>
                        <a:rPr lang="fr-FR" sz="1400" dirty="0" smtClean="0"/>
                        <a:t>prep)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E2751D"/>
                          </a:solidFill>
                        </a:rPr>
                        <a:t>All (168)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0.84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0.60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0.68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AA (10)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0.58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0.67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err="1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AbA (11)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0.56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0.76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EI (42)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0.80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0.74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0.76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ER (6)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0.74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0.59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0.73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ES (10)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0.78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/>
                        <a:t>0.94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OG</a:t>
                      </a:r>
                      <a:r>
                        <a:rPr lang="de-DE" sz="1800" b="1" kern="1200" baseline="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 (23)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0.74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0.72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en-US" sz="1800" b="1" kern="1200" baseline="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 (14)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0.51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0.82</a:t>
                      </a:r>
                      <a:endParaRPr lang="fr-F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OX</a:t>
                      </a:r>
                      <a:r>
                        <a:rPr lang="de-DE" sz="1800" b="1" kern="1200" baseline="0" dirty="0" smtClean="0">
                          <a:solidFill>
                            <a:srgbClr val="E2751D"/>
                          </a:solidFill>
                          <a:latin typeface="+mn-lt"/>
                          <a:ea typeface="+mn-ea"/>
                          <a:cs typeface="+mn-cs"/>
                        </a:rPr>
                        <a:t> (30)</a:t>
                      </a:r>
                      <a:endParaRPr lang="fr-FR" b="1" dirty="0">
                        <a:solidFill>
                          <a:srgbClr val="E275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0.84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0.59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0.62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0" y="8860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26850" y="1188960"/>
            <a:ext cx="484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Area under the ROC curve (1 = perfect prediction)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735371" y="3278607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895256" y="3077728"/>
            <a:ext cx="47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+8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745222" y="3677209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905107" y="3476330"/>
            <a:ext cx="47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+9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771140" y="4027075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916259" y="3826196"/>
            <a:ext cx="59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+20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3780991" y="4399761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940876" y="4198882"/>
            <a:ext cx="47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+2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777883" y="4785405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937768" y="4584526"/>
            <a:ext cx="59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+14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787734" y="5145133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947619" y="4944254"/>
            <a:ext cx="59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+16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3797585" y="5517819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57470" y="5316940"/>
            <a:ext cx="42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-2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3784626" y="5867685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44511" y="5666806"/>
            <a:ext cx="59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+31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3807436" y="6240371"/>
            <a:ext cx="89999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256247" y="182177"/>
            <a:ext cx="41531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Partner discrimination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934485" y="6025958"/>
            <a:ext cx="47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42A036"/>
                </a:solidFill>
              </a:rPr>
              <a:t>+3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935579" y="2125573"/>
            <a:ext cx="2847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Protein-Protein Docking Benchmark (168 proteins).</a:t>
            </a:r>
          </a:p>
          <a:p>
            <a:endParaRPr lang="en-US"/>
          </a:p>
          <a:p>
            <a:r>
              <a:rPr lang="en-US"/>
              <a:t>Various functional classes and flexibility degrees.</a:t>
            </a:r>
          </a:p>
          <a:p>
            <a:endParaRPr lang="en-US"/>
          </a:p>
          <a:p>
            <a:r>
              <a:rPr lang="en-US"/>
              <a:t>Docking was performed on the unbound conformations.</a:t>
            </a:r>
          </a:p>
        </p:txBody>
      </p:sp>
    </p:spTree>
    <p:extLst>
      <p:ext uri="{BB962C8B-B14F-4D97-AF65-F5344CB8AC3E}">
        <p14:creationId xmlns:p14="http://schemas.microsoft.com/office/powerpoint/2010/main" val="307326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par dé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13840</TotalTime>
  <Words>1170</Words>
  <Application>Microsoft Macintosh PowerPoint</Application>
  <PresentationFormat>Présentation à l'écran (4:3)</PresentationFormat>
  <Paragraphs>270</Paragraphs>
  <Slides>27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par défaut</vt:lpstr>
      <vt:lpstr>Learning about Protein-Molecules Interactions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Analytical Genomics Team, LCQB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XXXXXXX</dc:title>
  <dc:creator>Elodie Laine</dc:creator>
  <cp:lastModifiedBy>Elodie Laine</cp:lastModifiedBy>
  <cp:revision>258</cp:revision>
  <dcterms:created xsi:type="dcterms:W3CDTF">2017-04-16T07:54:07Z</dcterms:created>
  <dcterms:modified xsi:type="dcterms:W3CDTF">2017-11-16T07:06:41Z</dcterms:modified>
</cp:coreProperties>
</file>