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2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0" r:id="rId1"/>
  </p:sldMasterIdLst>
  <p:notesMasterIdLst>
    <p:notesMasterId r:id="rId67"/>
  </p:notesMasterIdLst>
  <p:sldIdLst>
    <p:sldId id="256" r:id="rId2"/>
    <p:sldId id="360" r:id="rId3"/>
    <p:sldId id="260" r:id="rId4"/>
    <p:sldId id="283" r:id="rId5"/>
    <p:sldId id="285" r:id="rId6"/>
    <p:sldId id="286" r:id="rId7"/>
    <p:sldId id="288" r:id="rId8"/>
    <p:sldId id="289" r:id="rId9"/>
    <p:sldId id="343" r:id="rId10"/>
    <p:sldId id="344" r:id="rId11"/>
    <p:sldId id="258" r:id="rId12"/>
    <p:sldId id="346" r:id="rId13"/>
    <p:sldId id="328" r:id="rId14"/>
    <p:sldId id="384" r:id="rId15"/>
    <p:sldId id="383" r:id="rId16"/>
    <p:sldId id="385" r:id="rId17"/>
    <p:sldId id="38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8" r:id="rId28"/>
    <p:sldId id="389" r:id="rId29"/>
    <p:sldId id="393" r:id="rId30"/>
    <p:sldId id="395" r:id="rId31"/>
    <p:sldId id="350" r:id="rId32"/>
    <p:sldId id="349" r:id="rId33"/>
    <p:sldId id="392" r:id="rId34"/>
    <p:sldId id="351" r:id="rId35"/>
    <p:sldId id="352" r:id="rId36"/>
    <p:sldId id="348" r:id="rId37"/>
    <p:sldId id="354" r:id="rId38"/>
    <p:sldId id="355" r:id="rId39"/>
    <p:sldId id="303" r:id="rId40"/>
    <p:sldId id="304" r:id="rId41"/>
    <p:sldId id="305" r:id="rId42"/>
    <p:sldId id="386" r:id="rId43"/>
    <p:sldId id="390" r:id="rId44"/>
    <p:sldId id="320" r:id="rId45"/>
    <p:sldId id="311" r:id="rId46"/>
    <p:sldId id="357" r:id="rId47"/>
    <p:sldId id="321" r:id="rId48"/>
    <p:sldId id="313" r:id="rId49"/>
    <p:sldId id="314" r:id="rId50"/>
    <p:sldId id="319" r:id="rId51"/>
    <p:sldId id="325" r:id="rId52"/>
    <p:sldId id="396" r:id="rId53"/>
    <p:sldId id="397" r:id="rId54"/>
    <p:sldId id="356" r:id="rId55"/>
    <p:sldId id="345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9" r:id="rId64"/>
    <p:sldId id="371" r:id="rId65"/>
    <p:sldId id="372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A711"/>
    <a:srgbClr val="9900CC"/>
    <a:srgbClr val="CC00CC"/>
    <a:srgbClr val="1ACC1A"/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4" autoAdjust="0"/>
    <p:restoredTop sz="95931" autoAdjust="0"/>
  </p:normalViewPr>
  <p:slideViewPr>
    <p:cSldViewPr>
      <p:cViewPr varScale="1">
        <p:scale>
          <a:sx n="10" d="100"/>
          <a:sy n="10" d="100"/>
        </p:scale>
        <p:origin x="2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022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856283083738523E-3"/>
          <c:w val="0.99919540229885062"/>
          <c:h val="0.99781437169162612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PDB Files</c:v>
                </c:pt>
              </c:strCache>
            </c:strRef>
          </c:tx>
          <c:explosion val="2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26761655615416496"/>
                  <c:y val="0.1077593361387917"/>
                </c:manualLayout>
              </c:layout>
              <c:tx>
                <c:rich>
                  <a:bodyPr/>
                  <a:lstStyle/>
                  <a:p>
                    <a:fld id="{CF3D9483-9D33-4947-B539-5E6FF7731D66}" type="CATEGORYNAME">
                      <a:rPr lang="en-US" sz="1600" dirty="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FE9F6C6A-80B0-45DB-BDB0-2D33A55D2D31}" type="PERCENTAGE">
                      <a:rPr lang="en-US" sz="1600" baseline="0" dirty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693172399502694"/>
                  <c:y val="2.707715682609197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178805774278223"/>
                  <c:y val="2.7999991181105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90500">
                        <a:schemeClr val="bg1"/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Proteins</c:v>
                </c:pt>
                <c:pt idx="1">
                  <c:v>Mixed</c:v>
                </c:pt>
                <c:pt idx="2">
                  <c:v>DNA</c:v>
                </c:pt>
                <c:pt idx="3">
                  <c:v>RNA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108681</c:v>
                </c:pt>
                <c:pt idx="1">
                  <c:v>5564</c:v>
                </c:pt>
                <c:pt idx="2">
                  <c:v>1606</c:v>
                </c:pt>
                <c:pt idx="3">
                  <c:v>1145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92"/>
        <c:secondPieSize val="47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54CD5-A0E8-4B93-A0DA-F341F017E38B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67CE3-079D-41A3-BFFD-D9FB4CC28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06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3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38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83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23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71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3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7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7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2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83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1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74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13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87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5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57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375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71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578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21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3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024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345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970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341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6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242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786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08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225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25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25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onty\Documents\Presentations\2012-03-VIZBI\tRNA-VARN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371600"/>
            <a:ext cx="3750599" cy="41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onty\Documents\Presentations\2012-03-VIZBI\super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8783" r="2375" b="4315"/>
          <a:stretch/>
        </p:blipFill>
        <p:spPr bwMode="auto">
          <a:xfrm>
            <a:off x="533400" y="1499235"/>
            <a:ext cx="411480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solidFill>
            <a:schemeClr val="bg1">
              <a:alpha val="59000"/>
            </a:schemeClr>
          </a:solidFill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solidFill>
            <a:schemeClr val="bg1">
              <a:alpha val="61000"/>
            </a:schemeClr>
          </a:solidFill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1C4B340-EC0D-4805-8037-7BD5C95BAF43}" type="datetime1">
              <a:rPr lang="en-US" smtClean="0"/>
              <a:t>12/9/2016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19400" y="6355080"/>
            <a:ext cx="3553968" cy="36576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Ponty</a:t>
            </a:r>
            <a:r>
              <a:rPr lang="en-US" dirty="0" smtClean="0"/>
              <a:t> – RNA 2/3D –VIZBI 2012 – EMBL</a:t>
            </a:r>
          </a:p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C:\Users\ponty\Documents\Presentations\2012-03-VIZBI\logo_X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11811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onty\Documents\Presentations\2012-03-VIZBI\logo_LIX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"/>
            <a:ext cx="1150938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ponty\Documents\Presentations\2012-03-VIZBI\logoinri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71" y="332751"/>
            <a:ext cx="2040029" cy="8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onty\Documents\Presentations\2012-03-VIZBI\CNRSfilaire-grand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89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3642DDA3-9FBC-472F-BCF3-BFB20A53BB44}" type="datetime1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EB060C1D-7DF7-4B47-9BDE-E2D01AFCCAB6}" type="datetime1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606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D659F54D-C940-4F62-9F56-B30A51AE67BC}" type="datetime1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606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913D3C8-812C-469C-AB00-6DE83BD5AC95}" type="datetime1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606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Yann\Documents\Presentations\2016-03-C3BI-Pasteur\movies\1UN6-white.avi" TargetMode="External"/><Relationship Id="rId1" Type="http://schemas.microsoft.com/office/2007/relationships/media" Target="file:///C:\Users\Yann\Documents\Presentations\2016-03-C3BI-Pasteur\movies\1UN6-white.avi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microsoft.com/office/2007/relationships/hdphoto" Target="../media/hdphoto2.wdp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microsoft.com/office/2007/relationships/hdphoto" Target="../media/hdphoto1.wdp"/><Relationship Id="rId4" Type="http://schemas.openxmlformats.org/officeDocument/2006/relationships/image" Target="../media/image6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6858000" cy="99060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RNA Bioinformatics</a:t>
            </a:r>
            <a:br>
              <a:rPr lang="en-US" altLang="en-US" dirty="0" smtClean="0">
                <a:latin typeface="Arial Unicode MS" panose="020B0604020202020204" pitchFamily="34" charset="-128"/>
              </a:rPr>
            </a:br>
            <a:r>
              <a:rPr lang="en-US" altLang="en-US" dirty="0" smtClean="0">
                <a:latin typeface="Arial Unicode MS" panose="020B0604020202020204" pitchFamily="34" charset="-128"/>
              </a:rPr>
              <a:t>beyond </a:t>
            </a:r>
            <a:r>
              <a:rPr lang="en-US" altLang="en-US" dirty="0">
                <a:latin typeface="Arial Unicode MS" panose="020B0604020202020204" pitchFamily="34" charset="-128"/>
              </a:rPr>
              <a:t>energy minimization</a:t>
            </a:r>
            <a:r>
              <a:rPr lang="en-US" altLang="en-US" sz="800" dirty="0"/>
              <a:t> </a:t>
            </a:r>
            <a:endParaRPr lang="en-US" altLang="en-US" sz="6000" dirty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Yann</a:t>
            </a:r>
            <a:r>
              <a:rPr lang="en-US" dirty="0" smtClean="0"/>
              <a:t> PONTY</a:t>
            </a:r>
          </a:p>
          <a:p>
            <a:r>
              <a:rPr lang="en-US" dirty="0" smtClean="0"/>
              <a:t>CNRS/</a:t>
            </a:r>
            <a:r>
              <a:rPr lang="en-US" dirty="0" err="1" smtClean="0"/>
              <a:t>Ecole</a:t>
            </a:r>
            <a:r>
              <a:rPr lang="en-US" dirty="0" smtClean="0"/>
              <a:t> </a:t>
            </a:r>
            <a:r>
              <a:rPr lang="en-US" dirty="0" err="1" smtClean="0"/>
              <a:t>Polytechnique</a:t>
            </a:r>
            <a:r>
              <a:rPr lang="en-US" dirty="0" smtClean="0"/>
              <a:t>/AMIB </a:t>
            </a:r>
            <a:r>
              <a:rPr lang="en-US" dirty="0" err="1" smtClean="0"/>
              <a:t>Inria</a:t>
            </a:r>
            <a:r>
              <a:rPr lang="en-US" dirty="0" smtClean="0"/>
              <a:t> </a:t>
            </a:r>
            <a:r>
              <a:rPr lang="en-US" dirty="0" err="1" smtClean="0"/>
              <a:t>Saclay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14782" y="5798403"/>
            <a:ext cx="6449201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CA" sz="2400" dirty="0" smtClean="0">
                <a:cs typeface="Consolas" panose="020B0609020204030204" pitchFamily="49" charset="0"/>
              </a:rPr>
              <a:t>Slides		</a:t>
            </a:r>
            <a:r>
              <a:rPr lang="en-CA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http://goo.gl/1sc5MT [PDF]</a:t>
            </a:r>
          </a:p>
          <a:p>
            <a:r>
              <a:rPr lang="en-CA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http</a:t>
            </a:r>
            <a:r>
              <a:rPr lang="en-CA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://goo.gl/fpwly4 </a:t>
            </a:r>
            <a:r>
              <a:rPr lang="en-CA" sz="2400" dirty="0">
                <a:latin typeface="Consolas" panose="020B0609020204030204" pitchFamily="49" charset="0"/>
                <a:cs typeface="Consolas" panose="020B0609020204030204" pitchFamily="49" charset="0"/>
              </a:rPr>
              <a:t>[PDF</a:t>
            </a:r>
            <a:r>
              <a:rPr lang="en-CA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CA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63"/>
    </mc:Choice>
    <mc:Fallback xmlns="">
      <p:transition spd="slow" advTm="298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Structure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1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UN6-whit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 rotWithShape="1">
          <a:blip r:embed="rId5"/>
          <a:srcRect l="-2050" t="1607" r="-5139" b="2085"/>
          <a:stretch/>
        </p:blipFill>
        <p:spPr>
          <a:xfrm>
            <a:off x="685800" y="1254170"/>
            <a:ext cx="4312920" cy="501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Why structure matters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447800"/>
            <a:ext cx="4572000" cy="28955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Transcription: RNA is (mostly) single stranded</a:t>
            </a:r>
          </a:p>
          <a:p>
            <a:r>
              <a:rPr lang="en-US" sz="2800" dirty="0" smtClean="0"/>
              <a:t>Structurally diverse</a:t>
            </a:r>
          </a:p>
          <a:p>
            <a:r>
              <a:rPr lang="en-US" sz="2800" dirty="0" err="1" smtClean="0"/>
              <a:t>ncRNAs</a:t>
            </a:r>
            <a:r>
              <a:rPr lang="en-US" sz="2800" dirty="0" smtClean="0"/>
              <a:t> → Structure(s) typically more conserved than sequence</a:t>
            </a:r>
          </a:p>
          <a:p>
            <a:r>
              <a:rPr lang="en-US" sz="2800" dirty="0" smtClean="0"/>
              <a:t>Functionally versatile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4584721"/>
            <a:ext cx="4267200" cy="14478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/>
              <a:t>Use structure as a proxy for function, </a:t>
            </a:r>
            <a:r>
              <a:rPr lang="en-US" sz="2800" dirty="0" smtClean="0"/>
              <a:t>to explain functional behaviors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826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45"/>
    </mc:Choice>
    <mc:Fallback xmlns="">
      <p:transition spd="slow" advTm="24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2"/>
        <p14:stopEvt time="11988" objId="1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Why RNA folds</a:t>
            </a:r>
            <a:endParaRPr lang="en-US" dirty="0"/>
          </a:p>
        </p:txBody>
      </p:sp>
      <p:pic>
        <p:nvPicPr>
          <p:cNvPr id="21" name="Picture 20" descr="C:\Users\ponty\Documents\Dropbox\VIZBI-Book-RNA-Chapter\pics\1UN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1478" y="1167785"/>
            <a:ext cx="2649896" cy="416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ponty\Documents\Dropbox\VIZBI-Book-RNA-Chapter\pics\GCPa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68" y="1524000"/>
            <a:ext cx="2750398" cy="121579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23" name="Picture 22" descr="C:\Users\ponty\Documents\Dropbox\VIZBI-Book-RNA-Chapter\pics\AUPai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19" y="2811845"/>
            <a:ext cx="2717978" cy="120498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24" name="Picture 23" descr="C:\Users\ponty\Documents\Dropbox\VIZBI-Book-RNA-Chapter\pics\GUPai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18" y="4107245"/>
            <a:ext cx="2707171" cy="119958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3" name="TextBox 2"/>
          <p:cNvSpPr txBox="1"/>
          <p:nvPr/>
        </p:nvSpPr>
        <p:spPr>
          <a:xfrm>
            <a:off x="1350886" y="5181600"/>
            <a:ext cx="2071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5s </a:t>
            </a:r>
            <a:r>
              <a:rPr lang="en-US" sz="1400" dirty="0" err="1" smtClean="0"/>
              <a:t>rRNA</a:t>
            </a:r>
            <a:r>
              <a:rPr lang="en-US" sz="1400" dirty="0" smtClean="0"/>
              <a:t> (PDB ID: 1UN6)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6074" y="5760808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RNA folding = </a:t>
            </a:r>
            <a:r>
              <a:rPr lang="en-US" sz="2400" dirty="0" smtClean="0">
                <a:solidFill>
                  <a:srgbClr val="92D050"/>
                </a:solidFill>
              </a:rPr>
              <a:t>Hierarchical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stochastic</a:t>
            </a:r>
            <a:r>
              <a:rPr lang="en-US" sz="2400" dirty="0" smtClean="0"/>
              <a:t> process </a:t>
            </a:r>
            <a:r>
              <a:rPr lang="en-US" sz="2400" dirty="0" smtClean="0">
                <a:solidFill>
                  <a:schemeClr val="accent5"/>
                </a:solidFill>
              </a:rPr>
              <a:t>driven by/resulting in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pairing</a:t>
            </a:r>
            <a:r>
              <a:rPr lang="en-US" sz="2400" dirty="0" smtClean="0"/>
              <a:t> (hydrogen bonds) of a subset of its bases.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27839" y="1978008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G/C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7839" y="3260450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U/A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1427" y="4553148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U/G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118901" y="1524000"/>
            <a:ext cx="0" cy="37828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7085239" y="3184582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Canonical base-pairs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6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levels of RNA structure</a:t>
            </a:r>
            <a:endParaRPr lang="en-US" dirty="0"/>
          </a:p>
        </p:txBody>
      </p:sp>
      <p:pic>
        <p:nvPicPr>
          <p:cNvPr id="1026" name="Picture 2" descr="C:\Users\ponty\Documents\Presentations\2012-03-VIZBI\123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1111"/>
            <a:ext cx="8576464" cy="48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57150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15"/>
    </mc:Choice>
    <mc:Fallback xmlns="">
      <p:transition spd="slow" advTm="2971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nty\Documents\Dropbox\VIZBI-Book-RNA-Chapter\pics\HepatitisDeltaVirusItaly-PseudoBase_PKB76-Pseudovie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057400" cy="28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nty\Documents\Dropbox\VIZBI-Book-RNA-Chapter\pics\VARNA-PseudoKnot-Line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94" y="1828800"/>
            <a:ext cx="609680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Pseudoknots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153400" cy="4861560"/>
          </a:xfrm>
        </p:spPr>
        <p:txBody>
          <a:bodyPr>
            <a:noAutofit/>
          </a:bodyPr>
          <a:lstStyle/>
          <a:p>
            <a:r>
              <a:rPr lang="en-US" sz="2000" dirty="0" smtClean="0"/>
              <a:t>Pseudoknots are complex topological models indicated by </a:t>
            </a:r>
            <a:r>
              <a:rPr lang="en-US" sz="2000" dirty="0"/>
              <a:t>c</a:t>
            </a:r>
            <a:r>
              <a:rPr lang="en-US" sz="2000" dirty="0" smtClean="0"/>
              <a:t>rossing interactions.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Pseudoknots are largely ignored by computational prediction tools:</a:t>
            </a:r>
          </a:p>
          <a:p>
            <a:pPr lvl="1"/>
            <a:r>
              <a:rPr lang="en-US" sz="2000" dirty="0" smtClean="0"/>
              <a:t>Lack of accepted energy model</a:t>
            </a:r>
          </a:p>
          <a:p>
            <a:pPr lvl="1"/>
            <a:r>
              <a:rPr lang="en-US" sz="2000" dirty="0" smtClean="0"/>
              <a:t>Algorithmically challenging</a:t>
            </a:r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r>
              <a:rPr lang="en-US" sz="2000" dirty="0" smtClean="0"/>
              <a:t>Yet heuristics can be sometimes efficient</a:t>
            </a:r>
          </a:p>
          <a:p>
            <a:pPr lvl="1"/>
            <a:r>
              <a:rPr lang="en-US" sz="1800" dirty="0" err="1" smtClean="0"/>
              <a:t>Pknots</a:t>
            </a:r>
            <a:r>
              <a:rPr lang="en-US" sz="1800" dirty="0" smtClean="0"/>
              <a:t>-RG offers a reasonable time/sensitivity tradeoff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62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Structure representations</a:t>
            </a:r>
            <a:endParaRPr lang="en-US" dirty="0"/>
          </a:p>
        </p:txBody>
      </p:sp>
      <p:pic>
        <p:nvPicPr>
          <p:cNvPr id="6146" name="Picture 2" descr="C:\Users\ponty\Documents\Presentations\2012-03-VIZBI\pics\RNASecondaryStructur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182624"/>
            <a:ext cx="1294509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2448" y="5867400"/>
            <a:ext cx="52578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Lucida Console" pitchFamily="49" charset="0"/>
                <a:cs typeface="Consolas" pitchFamily="49" charset="0"/>
              </a:rPr>
              <a:t>http://varna.lri.fr</a:t>
            </a:r>
            <a:endParaRPr lang="en-US" sz="2000" dirty="0">
              <a:latin typeface="Lucida Console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ncRNA</a:t>
            </a:r>
            <a:r>
              <a:rPr lang="en-US" dirty="0" smtClean="0"/>
              <a:t> Data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7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RNACentral.org: One ID to rule them all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5622"/>
          <a:stretch/>
        </p:blipFill>
        <p:spPr>
          <a:xfrm>
            <a:off x="1574630" y="990600"/>
            <a:ext cx="5994739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4571998" y="3796416"/>
            <a:ext cx="4362452" cy="1004184"/>
            <a:chOff x="4571998" y="3796416"/>
            <a:chExt cx="4362452" cy="1004184"/>
          </a:xfrm>
        </p:grpSpPr>
        <p:sp>
          <p:nvSpPr>
            <p:cNvPr id="9" name="Rectangle 8"/>
            <p:cNvSpPr/>
            <p:nvPr/>
          </p:nvSpPr>
          <p:spPr>
            <a:xfrm>
              <a:off x="4571999" y="4495800"/>
              <a:ext cx="2362201" cy="3048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572000" y="3796417"/>
              <a:ext cx="228600" cy="69938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571998" y="4329817"/>
              <a:ext cx="228601" cy="47078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934200" y="4329817"/>
              <a:ext cx="2000250" cy="47078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934199" y="3796416"/>
              <a:ext cx="2000251" cy="69938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0000" t="55448" r="10595" b="39730"/>
            <a:stretch/>
          </p:blipFill>
          <p:spPr>
            <a:xfrm>
              <a:off x="4800600" y="3796417"/>
              <a:ext cx="4133850" cy="533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959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0452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Sources of RNA structural data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554580"/>
              </p:ext>
            </p:extLst>
          </p:nvPr>
        </p:nvGraphicFramePr>
        <p:xfrm>
          <a:off x="533400" y="1066800"/>
          <a:ext cx="8077199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/>
                <a:gridCol w="733938"/>
                <a:gridCol w="542896"/>
                <a:gridCol w="2864748"/>
                <a:gridCol w="851507"/>
                <a:gridCol w="851507"/>
                <a:gridCol w="1394403"/>
              </a:tblGrid>
              <a:tr h="304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Name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Data type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Scope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Description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File formats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#</a:t>
                      </a:r>
                      <a:r>
                        <a:rPr lang="en-GB" sz="1000" dirty="0" smtClean="0">
                          <a:effectLst/>
                        </a:rPr>
                        <a:t>Entries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URL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/>
                </a:tc>
              </a:tr>
              <a:tr h="420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PDB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All-atoms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General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RCSB Protein Data Bank – Global repository for 3D molecular models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PDB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~1,900 models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http://www.pdb.org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</a:tr>
              <a:tr h="607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NDB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All-atoms, Secondary structures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General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Nucleic Acids Database – Nucleic acids models and structural annotations.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PDB, RNAML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~2,000 models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http://bit.ly/rna-ndb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</a:tr>
              <a:tr h="980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RFAM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Alignments,</a:t>
                      </a:r>
                      <a:br>
                        <a:rPr lang="en-GB" sz="1000">
                          <a:effectLst/>
                        </a:rPr>
                      </a:br>
                      <a:r>
                        <a:rPr lang="en-GB" sz="1000">
                          <a:effectLst/>
                        </a:rPr>
                        <a:t>Secondary structures</a:t>
                      </a:r>
                      <a:r>
                        <a:rPr lang="en-GB" sz="1000" baseline="30000">
                          <a:effectLst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General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RNA FAMilies – Multiple alignments of RNA as functional families. Features consensus secondary structures, either predicted and/or manually curated.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STOCKHOLM, FASTA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~1,973 </a:t>
                      </a:r>
                      <a:r>
                        <a:rPr lang="en-GB" sz="1000" dirty="0" smtClean="0">
                          <a:effectLst/>
                        </a:rPr>
                        <a:t>Alignments/ </a:t>
                      </a:r>
                      <a:r>
                        <a:rPr lang="en-GB" sz="1000" dirty="0">
                          <a:effectLst/>
                        </a:rPr>
                        <a:t>structures, 2,756,313 sequences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http://bit.ly/rfam-db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</a:tr>
              <a:tr h="607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STRAND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Secondary structures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General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The RNA secondary STRucture and statistical ANalysis Database – Curated aggregation of several databases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CT, BPSEQ, RNAML, FASTA, Vienna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4,666 structures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http://bit.ly/sstrand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</a:tr>
              <a:tr h="595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PseudoBase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Secondary structures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 err="1">
                          <a:effectLst/>
                        </a:rPr>
                        <a:t>Pseudoknotted</a:t>
                      </a:r>
                      <a:r>
                        <a:rPr lang="en-GB" sz="1000" dirty="0">
                          <a:effectLst/>
                        </a:rPr>
                        <a:t> RNAs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 err="1">
                          <a:effectLst/>
                        </a:rPr>
                        <a:t>PseudoBase</a:t>
                      </a:r>
                      <a:r>
                        <a:rPr lang="en-GB" sz="1000" dirty="0">
                          <a:effectLst/>
                        </a:rPr>
                        <a:t> – Secondary structure of known </a:t>
                      </a:r>
                      <a:r>
                        <a:rPr lang="en-GB" sz="1000" dirty="0" err="1">
                          <a:effectLst/>
                        </a:rPr>
                        <a:t>pseudonotted</a:t>
                      </a:r>
                      <a:r>
                        <a:rPr lang="en-GB" sz="1000" dirty="0">
                          <a:effectLst/>
                        </a:rPr>
                        <a:t> RNAs.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Extended Vienna RNA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359 structures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http://bit.ly/pkbase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</a:tr>
              <a:tr h="909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CRW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Sequence alignments,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Secondary structures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Ribosomal RNAs, Introns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Comparative RNA Web Site – Manually curated alignments and statistics of ribosomal RNAs.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FASTA, ALN, BPSEQ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1,109 structures,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91,877 sequences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http://bit.ly/crw-rna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</a:tr>
              <a:tr h="24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…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5764" marR="15764" marT="31529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21387" y="5926723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[2012 Snapshot]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2830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nty\Documents\Presentations\2012-03-VIZBI\FileFormatExampl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r="63998"/>
          <a:stretch/>
        </p:blipFill>
        <p:spPr bwMode="auto">
          <a:xfrm>
            <a:off x="76200" y="828675"/>
            <a:ext cx="557784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RNA file formats: Sequences (alignments)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(non-coding) RNAs?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7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nty\Documents\Presentations\2012-03-VIZBI\FileFormatExampl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r="63998"/>
          <a:stretch/>
        </p:blipFill>
        <p:spPr bwMode="auto">
          <a:xfrm>
            <a:off x="76200" y="828675"/>
            <a:ext cx="557784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1524000"/>
            <a:ext cx="5577840" cy="4495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RNA file formats: Sequences (alignments)</a:t>
            </a:r>
            <a:endParaRPr lang="en-US" dirty="0"/>
          </a:p>
        </p:txBody>
      </p:sp>
      <p:pic>
        <p:nvPicPr>
          <p:cNvPr id="5" name="Picture 2" descr="C:\Users\ponty\Documents\Presentations\2012-03-VIZBI\FileFormatExampl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3" t="8829" r="34498" b="37930"/>
          <a:stretch/>
        </p:blipFill>
        <p:spPr bwMode="auto">
          <a:xfrm>
            <a:off x="3962400" y="2362200"/>
            <a:ext cx="55778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RNA file formats: </a:t>
            </a:r>
            <a:r>
              <a:rPr lang="en-US" smtClean="0"/>
              <a:t>Secondary Structures</a:t>
            </a:r>
            <a:endParaRPr lang="en-US" dirty="0"/>
          </a:p>
        </p:txBody>
      </p:sp>
      <p:pic>
        <p:nvPicPr>
          <p:cNvPr id="5" name="Picture 2" descr="C:\Users\ponty\Documents\Presentations\2012-03-VIZBI\FileFormatExampl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3" t="63731" r="34498" b="-1999"/>
          <a:stretch/>
        </p:blipFill>
        <p:spPr bwMode="auto">
          <a:xfrm>
            <a:off x="152400" y="1447800"/>
            <a:ext cx="557784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RNA file formats: </a:t>
            </a:r>
            <a:r>
              <a:rPr lang="en-US" smtClean="0"/>
              <a:t>Secondary Structures</a:t>
            </a:r>
            <a:endParaRPr lang="en-US" dirty="0"/>
          </a:p>
        </p:txBody>
      </p:sp>
      <p:pic>
        <p:nvPicPr>
          <p:cNvPr id="5" name="Picture 2" descr="C:\Users\ponty\Documents\Presentations\2012-03-VIZBI\FileFormatExampl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3" t="63731" r="34498" b="-1999"/>
          <a:stretch/>
        </p:blipFill>
        <p:spPr bwMode="auto">
          <a:xfrm>
            <a:off x="152400" y="1447800"/>
            <a:ext cx="557784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1219200"/>
            <a:ext cx="5577840" cy="4495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ponty\Documents\Presentations\2012-03-VIZBI\FileFormatExampl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13311" r="5444" b="6828"/>
          <a:stretch/>
        </p:blipFill>
        <p:spPr bwMode="auto">
          <a:xfrm>
            <a:off x="3459480" y="2011680"/>
            <a:ext cx="530352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RNA file formats: </a:t>
            </a:r>
            <a:r>
              <a:rPr lang="en-US" smtClean="0"/>
              <a:t>Secondary Structures</a:t>
            </a:r>
            <a:endParaRPr lang="en-US" dirty="0"/>
          </a:p>
        </p:txBody>
      </p:sp>
      <p:pic>
        <p:nvPicPr>
          <p:cNvPr id="1026" name="Picture 2" descr="C:\Users\ponty\Documents\Presentations\2012-03-VIZBI\3Dforma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72851" r="14517" b="233"/>
          <a:stretch/>
        </p:blipFill>
        <p:spPr bwMode="auto">
          <a:xfrm>
            <a:off x="167640" y="1371600"/>
            <a:ext cx="49377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RNA file formats: </a:t>
            </a:r>
            <a:r>
              <a:rPr lang="en-US" smtClean="0"/>
              <a:t>Secondary Structures</a:t>
            </a:r>
            <a:endParaRPr lang="en-US" dirty="0"/>
          </a:p>
        </p:txBody>
      </p:sp>
      <p:pic>
        <p:nvPicPr>
          <p:cNvPr id="1026" name="Picture 2" descr="C:\Users\ponty\Documents\Presentations\2012-03-VIZBI\3Dforma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72851" r="14517" b="233"/>
          <a:stretch/>
        </p:blipFill>
        <p:spPr bwMode="auto">
          <a:xfrm>
            <a:off x="167640" y="1371600"/>
            <a:ext cx="49377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0" y="1115878"/>
            <a:ext cx="5577840" cy="4495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ponty\Documents\Presentations\2012-03-VIZBI\rnam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 t="14856" r="15260" b="9716"/>
          <a:stretch/>
        </p:blipFill>
        <p:spPr bwMode="auto">
          <a:xfrm>
            <a:off x="1143000" y="1115878"/>
            <a:ext cx="7086600" cy="52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43332" y="1447800"/>
            <a:ext cx="5257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Lucida Console" pitchFamily="49" charset="0"/>
              </a:rPr>
              <a:t>&lt;?xml version="1.0"?&gt;</a:t>
            </a:r>
          </a:p>
          <a:p>
            <a:r>
              <a:rPr lang="en-US" sz="900" dirty="0">
                <a:latin typeface="Lucida Console" pitchFamily="49" charset="0"/>
              </a:rPr>
              <a:t>&lt;!DOCTYPE 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 SYSTEM "rnaml.dtd"&gt;</a:t>
            </a:r>
          </a:p>
          <a:p>
            <a:r>
              <a:rPr lang="en-US" sz="900" dirty="0">
                <a:latin typeface="Lucida Console" pitchFamily="49" charset="0"/>
              </a:rPr>
              <a:t>&lt;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 version="1.0"&gt;</a:t>
            </a:r>
          </a:p>
          <a:p>
            <a:r>
              <a:rPr lang="en-US" sz="900" dirty="0">
                <a:latin typeface="Lucida Console" pitchFamily="49" charset="0"/>
              </a:rPr>
              <a:t>   &lt;molecule id</a:t>
            </a:r>
            <a:r>
              <a:rPr lang="en-US" sz="900" dirty="0" smtClean="0">
                <a:latin typeface="Lucida Console" pitchFamily="49" charset="0"/>
              </a:rPr>
              <a:t>=“xxx"&gt;</a:t>
            </a:r>
            <a:endParaRPr lang="en-US" sz="900" dirty="0">
              <a:latin typeface="Lucida Console" pitchFamily="49" charset="0"/>
            </a:endParaRPr>
          </a:p>
          <a:p>
            <a:r>
              <a:rPr lang="en-US" sz="900" dirty="0">
                <a:latin typeface="Lucida Console" pitchFamily="49" charset="0"/>
              </a:rPr>
              <a:t>      &lt;sequence</a:t>
            </a:r>
            <a:r>
              <a:rPr lang="en-US" sz="900" dirty="0" smtClean="0">
                <a:latin typeface="Lucida Console" pitchFamily="49" charset="0"/>
              </a:rPr>
              <a:t>&gt; ... &lt;/sequence&gt;</a:t>
            </a:r>
          </a:p>
          <a:p>
            <a:r>
              <a:rPr lang="en-US" sz="900" dirty="0" smtClean="0">
                <a:latin typeface="Lucida Console" pitchFamily="49" charset="0"/>
              </a:rPr>
              <a:t>      </a:t>
            </a:r>
            <a:r>
              <a:rPr lang="en-US" sz="900" dirty="0">
                <a:latin typeface="Lucida Console" pitchFamily="49" charset="0"/>
              </a:rPr>
              <a:t>&lt;structure</a:t>
            </a:r>
            <a:r>
              <a:rPr lang="en-US" sz="900" dirty="0" smtClean="0">
                <a:latin typeface="Lucida Console" pitchFamily="49" charset="0"/>
              </a:rPr>
              <a:t>&gt; ... &lt;/</a:t>
            </a:r>
            <a:r>
              <a:rPr lang="en-US" sz="900" dirty="0">
                <a:latin typeface="Lucida Console" pitchFamily="49" charset="0"/>
              </a:rPr>
              <a:t>structure&gt;</a:t>
            </a:r>
          </a:p>
          <a:p>
            <a:r>
              <a:rPr lang="en-US" sz="900" dirty="0">
                <a:latin typeface="Lucida Console" pitchFamily="49" charset="0"/>
              </a:rPr>
              <a:t> </a:t>
            </a:r>
            <a:r>
              <a:rPr lang="en-US" sz="900" dirty="0" smtClean="0">
                <a:latin typeface="Lucida Console" pitchFamily="49" charset="0"/>
              </a:rPr>
              <a:t>   </a:t>
            </a:r>
            <a:r>
              <a:rPr lang="en-US" sz="900" dirty="0">
                <a:latin typeface="Lucida Console" pitchFamily="49" charset="0"/>
              </a:rPr>
              <a:t>&lt;/molecule</a:t>
            </a:r>
            <a:r>
              <a:rPr lang="en-US" sz="900" dirty="0" smtClean="0">
                <a:latin typeface="Lucida Console" pitchFamily="49" charset="0"/>
              </a:rPr>
              <a:t>&gt;</a:t>
            </a:r>
          </a:p>
          <a:p>
            <a:r>
              <a:rPr lang="en-US" sz="900" dirty="0" smtClean="0">
                <a:latin typeface="Lucida Console" pitchFamily="49" charset="0"/>
              </a:rPr>
              <a:t>  </a:t>
            </a:r>
            <a:r>
              <a:rPr lang="en-US" sz="900" dirty="0">
                <a:latin typeface="Lucida Console" pitchFamily="49" charset="0"/>
              </a:rPr>
              <a:t>&lt;interactions</a:t>
            </a:r>
            <a:r>
              <a:rPr lang="en-US" sz="900" dirty="0" smtClean="0">
                <a:latin typeface="Lucida Console" pitchFamily="49" charset="0"/>
              </a:rPr>
              <a:t>&gt; ... &lt;/interactions</a:t>
            </a:r>
            <a:r>
              <a:rPr lang="en-US" sz="900" dirty="0">
                <a:latin typeface="Lucida Console" pitchFamily="49" charset="0"/>
              </a:rPr>
              <a:t>&gt;</a:t>
            </a:r>
          </a:p>
          <a:p>
            <a:r>
              <a:rPr lang="en-US" sz="900" dirty="0">
                <a:latin typeface="Lucida Console" pitchFamily="49" charset="0"/>
              </a:rPr>
              <a:t>&lt;/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375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RNA file formats: </a:t>
            </a:r>
            <a:r>
              <a:rPr lang="en-US" smtClean="0"/>
              <a:t>Secondary Structures</a:t>
            </a:r>
            <a:endParaRPr lang="en-US" dirty="0"/>
          </a:p>
        </p:txBody>
      </p:sp>
      <p:pic>
        <p:nvPicPr>
          <p:cNvPr id="1026" name="Picture 2" descr="C:\Users\ponty\Documents\Presentations\2012-03-VIZBI\3Dforma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72851" r="14517" b="233"/>
          <a:stretch/>
        </p:blipFill>
        <p:spPr bwMode="auto">
          <a:xfrm>
            <a:off x="167640" y="1371600"/>
            <a:ext cx="49377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0" y="1115878"/>
            <a:ext cx="5577840" cy="4495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ponty\Documents\Presentations\2012-03-VIZBI\rnam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 t="14856" r="15260" b="9716"/>
          <a:stretch/>
        </p:blipFill>
        <p:spPr bwMode="auto">
          <a:xfrm>
            <a:off x="1143000" y="1115878"/>
            <a:ext cx="7086600" cy="52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43332" y="1447800"/>
            <a:ext cx="426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Lucida Console" pitchFamily="49" charset="0"/>
              </a:rPr>
              <a:t>&lt;?xml version="1.0"?&gt;</a:t>
            </a:r>
          </a:p>
          <a:p>
            <a:r>
              <a:rPr lang="en-US" sz="900" dirty="0">
                <a:latin typeface="Lucida Console" pitchFamily="49" charset="0"/>
              </a:rPr>
              <a:t>&lt;!DOCTYPE 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 SYSTEM "rnaml.dtd"&gt;</a:t>
            </a:r>
          </a:p>
          <a:p>
            <a:r>
              <a:rPr lang="en-US" sz="900" dirty="0">
                <a:latin typeface="Lucida Console" pitchFamily="49" charset="0"/>
              </a:rPr>
              <a:t>&lt;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 version="1.0"&gt;</a:t>
            </a:r>
          </a:p>
          <a:p>
            <a:r>
              <a:rPr lang="en-US" sz="900" dirty="0">
                <a:latin typeface="Lucida Console" pitchFamily="49" charset="0"/>
              </a:rPr>
              <a:t>   &lt;molecule id</a:t>
            </a:r>
            <a:r>
              <a:rPr lang="en-US" sz="900" dirty="0" smtClean="0">
                <a:latin typeface="Lucida Console" pitchFamily="49" charset="0"/>
              </a:rPr>
              <a:t>=“xxx"&gt;</a:t>
            </a:r>
            <a:endParaRPr lang="en-US" sz="900" dirty="0">
              <a:latin typeface="Lucida Console" pitchFamily="49" charset="0"/>
            </a:endParaRP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&lt;sequence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       </a:t>
            </a:r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&lt;numbering-system id="1" used-in-file="false"&gt;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&lt;numbering-range&gt;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   &lt;start&gt;1&lt;/start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&gt;&lt;</a:t>
            </a:r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end&gt;387&lt;/end&gt;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&lt;/numbering-range&gt;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&lt;/numbering-system&gt;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&lt;numbering-table length="387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"&gt;</a:t>
            </a:r>
            <a:endParaRPr lang="en-US" sz="900" dirty="0">
              <a:solidFill>
                <a:srgbClr val="C00000"/>
              </a:solidFill>
              <a:latin typeface="Lucida Console" pitchFamily="49" charset="0"/>
            </a:endParaRP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2    3    4    5    6    7    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8...</a:t>
            </a:r>
            <a:endParaRPr lang="en-US" sz="900" dirty="0">
              <a:solidFill>
                <a:srgbClr val="C00000"/>
              </a:solidFill>
              <a:latin typeface="Lucida Console" pitchFamily="49" charset="0"/>
            </a:endParaRP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&lt;/numbering-table&gt;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&lt;</a:t>
            </a:r>
            <a:r>
              <a:rPr lang="en-US" sz="900" dirty="0" err="1">
                <a:solidFill>
                  <a:srgbClr val="C00000"/>
                </a:solidFill>
                <a:latin typeface="Lucida Console" pitchFamily="49" charset="0"/>
              </a:rPr>
              <a:t>seq</a:t>
            </a:r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-data&gt;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UGUGCCCGGC AUGGGUGCAG 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UCUAUAGGGU...</a:t>
            </a:r>
            <a:endParaRPr lang="en-US" sz="900" dirty="0">
              <a:solidFill>
                <a:srgbClr val="C00000"/>
              </a:solidFill>
              <a:latin typeface="Lucida Console" pitchFamily="49" charset="0"/>
            </a:endParaRP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&lt;/</a:t>
            </a:r>
            <a:r>
              <a:rPr lang="en-US" sz="900" dirty="0" err="1">
                <a:solidFill>
                  <a:srgbClr val="C00000"/>
                </a:solidFill>
                <a:latin typeface="Lucida Console" pitchFamily="49" charset="0"/>
              </a:rPr>
              <a:t>seq</a:t>
            </a:r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-data&gt;</a:t>
            </a:r>
          </a:p>
          <a:p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         ...</a:t>
            </a:r>
            <a:endParaRPr lang="en-US" sz="900" dirty="0">
              <a:solidFill>
                <a:srgbClr val="C00000"/>
              </a:solidFill>
              <a:latin typeface="Lucida Console" pitchFamily="49" charset="0"/>
            </a:endParaRPr>
          </a:p>
          <a:p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      &lt;/sequence&gt;</a:t>
            </a:r>
          </a:p>
          <a:p>
            <a:r>
              <a:rPr lang="en-US" sz="900" dirty="0" smtClean="0">
                <a:latin typeface="Lucida Console" pitchFamily="49" charset="0"/>
              </a:rPr>
              <a:t>      </a:t>
            </a:r>
            <a:r>
              <a:rPr lang="en-US" sz="900" dirty="0">
                <a:latin typeface="Lucida Console" pitchFamily="49" charset="0"/>
              </a:rPr>
              <a:t>&lt;structure</a:t>
            </a:r>
            <a:r>
              <a:rPr lang="en-US" sz="900" dirty="0" smtClean="0">
                <a:latin typeface="Lucida Console" pitchFamily="49" charset="0"/>
              </a:rPr>
              <a:t>&gt; ... &lt;/</a:t>
            </a:r>
            <a:r>
              <a:rPr lang="en-US" sz="900" dirty="0">
                <a:latin typeface="Lucida Console" pitchFamily="49" charset="0"/>
              </a:rPr>
              <a:t>structure&gt;</a:t>
            </a:r>
          </a:p>
          <a:p>
            <a:r>
              <a:rPr lang="en-US" sz="900" dirty="0">
                <a:latin typeface="Lucida Console" pitchFamily="49" charset="0"/>
              </a:rPr>
              <a:t> </a:t>
            </a:r>
            <a:r>
              <a:rPr lang="en-US" sz="900" dirty="0" smtClean="0">
                <a:latin typeface="Lucida Console" pitchFamily="49" charset="0"/>
              </a:rPr>
              <a:t>   </a:t>
            </a:r>
            <a:r>
              <a:rPr lang="en-US" sz="900" dirty="0">
                <a:latin typeface="Lucida Console" pitchFamily="49" charset="0"/>
              </a:rPr>
              <a:t>&lt;/molecule</a:t>
            </a:r>
            <a:r>
              <a:rPr lang="en-US" sz="900" dirty="0" smtClean="0">
                <a:latin typeface="Lucida Console" pitchFamily="49" charset="0"/>
              </a:rPr>
              <a:t>&gt;</a:t>
            </a:r>
          </a:p>
          <a:p>
            <a:r>
              <a:rPr lang="en-US" sz="900" dirty="0" smtClean="0">
                <a:latin typeface="Lucida Console" pitchFamily="49" charset="0"/>
              </a:rPr>
              <a:t>  </a:t>
            </a:r>
            <a:r>
              <a:rPr lang="en-US" sz="900" dirty="0">
                <a:latin typeface="Lucida Console" pitchFamily="49" charset="0"/>
              </a:rPr>
              <a:t>&lt;interactions</a:t>
            </a:r>
            <a:r>
              <a:rPr lang="en-US" sz="900" dirty="0" smtClean="0">
                <a:latin typeface="Lucida Console" pitchFamily="49" charset="0"/>
              </a:rPr>
              <a:t>&gt; ... &lt;/interactions</a:t>
            </a:r>
            <a:r>
              <a:rPr lang="en-US" sz="900" dirty="0">
                <a:latin typeface="Lucida Console" pitchFamily="49" charset="0"/>
              </a:rPr>
              <a:t>&gt;</a:t>
            </a:r>
          </a:p>
          <a:p>
            <a:r>
              <a:rPr lang="en-US" sz="900" dirty="0">
                <a:latin typeface="Lucida Console" pitchFamily="49" charset="0"/>
              </a:rPr>
              <a:t>&lt;/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378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RNA file formats: </a:t>
            </a:r>
            <a:r>
              <a:rPr lang="en-US" smtClean="0"/>
              <a:t>Secondary Structures</a:t>
            </a:r>
            <a:endParaRPr lang="en-US" dirty="0"/>
          </a:p>
        </p:txBody>
      </p:sp>
      <p:pic>
        <p:nvPicPr>
          <p:cNvPr id="1026" name="Picture 2" descr="C:\Users\ponty\Documents\Presentations\2012-03-VIZBI\3Dforma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72851" r="14517" b="233"/>
          <a:stretch/>
        </p:blipFill>
        <p:spPr bwMode="auto">
          <a:xfrm>
            <a:off x="167640" y="1371600"/>
            <a:ext cx="49377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0" y="1115878"/>
            <a:ext cx="5577840" cy="4495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ponty\Documents\Presentations\2012-03-VIZBI\rnam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 t="14856" r="15260" b="9716"/>
          <a:stretch/>
        </p:blipFill>
        <p:spPr bwMode="auto">
          <a:xfrm>
            <a:off x="1143000" y="1115878"/>
            <a:ext cx="7086600" cy="52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43332" y="1447800"/>
            <a:ext cx="6096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Lucida Console" pitchFamily="49" charset="0"/>
              </a:rPr>
              <a:t>&lt;?xml version="1.0"?&gt;</a:t>
            </a:r>
          </a:p>
          <a:p>
            <a:r>
              <a:rPr lang="en-US" sz="900" dirty="0">
                <a:latin typeface="Lucida Console" pitchFamily="49" charset="0"/>
              </a:rPr>
              <a:t>&lt;!DOCTYPE 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 SYSTEM "rnaml.dtd"&gt;</a:t>
            </a:r>
          </a:p>
          <a:p>
            <a:r>
              <a:rPr lang="en-US" sz="900" dirty="0">
                <a:latin typeface="Lucida Console" pitchFamily="49" charset="0"/>
              </a:rPr>
              <a:t>&lt;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 version="1.0"&gt;</a:t>
            </a:r>
          </a:p>
          <a:p>
            <a:r>
              <a:rPr lang="en-US" sz="900" dirty="0">
                <a:latin typeface="Lucida Console" pitchFamily="49" charset="0"/>
              </a:rPr>
              <a:t>   &lt;molecule id</a:t>
            </a:r>
            <a:r>
              <a:rPr lang="en-US" sz="900" dirty="0" smtClean="0">
                <a:latin typeface="Lucida Console" pitchFamily="49" charset="0"/>
              </a:rPr>
              <a:t>=“xxx"&gt;</a:t>
            </a:r>
            <a:endParaRPr lang="en-US" sz="900" dirty="0">
              <a:latin typeface="Lucida Console" pitchFamily="49" charset="0"/>
            </a:endParaRPr>
          </a:p>
          <a:p>
            <a:r>
              <a:rPr lang="en-US" sz="900" dirty="0">
                <a:latin typeface="Lucida Console" pitchFamily="49" charset="0"/>
              </a:rPr>
              <a:t>      &lt;sequence</a:t>
            </a:r>
            <a:r>
              <a:rPr lang="en-US" sz="900" dirty="0" smtClean="0">
                <a:latin typeface="Lucida Console" pitchFamily="49" charset="0"/>
              </a:rPr>
              <a:t>&gt; ... &lt;/sequence&gt;</a:t>
            </a:r>
          </a:p>
          <a:p>
            <a:r>
              <a:rPr lang="en-US" sz="900" dirty="0" smtClean="0">
                <a:latin typeface="Lucida Console" pitchFamily="49" charset="0"/>
              </a:rPr>
              <a:t>      </a:t>
            </a:r>
            <a:r>
              <a:rPr lang="en-US" sz="900" dirty="0">
                <a:latin typeface="Lucida Console" pitchFamily="49" charset="0"/>
              </a:rPr>
              <a:t>&lt;structure</a:t>
            </a:r>
            <a:r>
              <a:rPr lang="en-US" sz="900" dirty="0" smtClean="0">
                <a:latin typeface="Lucida Console" pitchFamily="49" charset="0"/>
              </a:rPr>
              <a:t>&gt;</a:t>
            </a:r>
          </a:p>
          <a:p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         </a:t>
            </a:r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&lt;model id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=“</a:t>
            </a:r>
            <a:r>
              <a:rPr lang="en-US" sz="900" dirty="0" err="1" smtClean="0">
                <a:solidFill>
                  <a:srgbClr val="C00000"/>
                </a:solidFill>
                <a:latin typeface="Lucida Console" pitchFamily="49" charset="0"/>
              </a:rPr>
              <a:t>yyy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"&gt;</a:t>
            </a:r>
          </a:p>
          <a:p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            &lt;</a:t>
            </a:r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base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&gt; ... &lt;/</a:t>
            </a:r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base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&gt; ...</a:t>
            </a:r>
          </a:p>
          <a:p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            &lt;</a:t>
            </a:r>
            <a:r>
              <a:rPr lang="en-US" sz="900" dirty="0" err="1">
                <a:solidFill>
                  <a:srgbClr val="C00000"/>
                </a:solidFill>
                <a:latin typeface="Lucida Console" pitchFamily="49" charset="0"/>
              </a:rPr>
              <a:t>str</a:t>
            </a:r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-annotation&gt;</a:t>
            </a:r>
          </a:p>
          <a:p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               ...</a:t>
            </a:r>
            <a:endParaRPr lang="en-US" sz="900" dirty="0">
              <a:solidFill>
                <a:srgbClr val="C00000"/>
              </a:solidFill>
              <a:latin typeface="Lucida Console" pitchFamily="49" charset="0"/>
            </a:endParaRPr>
          </a:p>
          <a:p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               &lt;base-pair&gt;</a:t>
            </a:r>
            <a:endParaRPr lang="en-US" sz="900" dirty="0">
              <a:solidFill>
                <a:srgbClr val="C00000"/>
              </a:solidFill>
              <a:latin typeface="Lucida Console" pitchFamily="49" charset="0"/>
            </a:endParaRP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      &lt;base-id-5p&gt;&lt;base-id&gt;&lt;position&gt;2&lt;/position&gt;&lt;/base-id&gt;&lt;/base-id-5p&gt;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      &lt;base-id-3p&gt;&lt;base-id&gt;&lt;position&gt;260&lt;/position&gt;&lt;/base-id&gt;&lt;/base-id-3p&gt;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      &lt;edge-5p&gt;+&lt;/edge-5p&gt;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      &lt;edge-3p&gt;+&lt;/edge-3p&gt;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      &lt;bond-orientation&gt;c&lt;/bond-orientation&gt;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   &lt;/base-pair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&gt;</a:t>
            </a:r>
          </a:p>
          <a:p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               </a:t>
            </a:r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&lt;base-pair comment="?"&gt;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      &lt;base-id-5p&gt;&lt;base-id&gt;&lt;position&gt;4&lt;/position&gt;&lt;/base-id&gt;&lt;/base-id-5p&gt;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      &lt;base-id-3p&gt;&lt;base-id&gt;&lt;position&gt;259&lt;/position&gt;&lt;/base-id&gt;&lt;/base-id-3p&gt;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     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 &lt;</a:t>
            </a:r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edge-5p&gt;S&lt;/edge-5p&gt;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      &lt;edge-3p&gt;W&lt;/edge-3p&gt;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      &lt;bond-orientation&gt;c&lt;/bond-orientation&gt;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              &lt;/base-pair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&gt;</a:t>
            </a:r>
          </a:p>
          <a:p>
            <a:r>
              <a:rPr lang="en-US" sz="900" dirty="0">
                <a:solidFill>
                  <a:srgbClr val="C00000"/>
                </a:solidFill>
                <a:latin typeface="Lucida Console" pitchFamily="49" charset="0"/>
              </a:rPr>
              <a:t> 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              ...</a:t>
            </a:r>
          </a:p>
          <a:p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            &lt;/</a:t>
            </a:r>
            <a:r>
              <a:rPr lang="en-US" sz="900" dirty="0" err="1" smtClean="0">
                <a:solidFill>
                  <a:srgbClr val="C00000"/>
                </a:solidFill>
                <a:latin typeface="Lucida Console" pitchFamily="49" charset="0"/>
              </a:rPr>
              <a:t>str</a:t>
            </a:r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-annotation&gt;</a:t>
            </a:r>
          </a:p>
          <a:p>
            <a:r>
              <a:rPr lang="en-US" sz="900" dirty="0" smtClean="0">
                <a:solidFill>
                  <a:srgbClr val="C00000"/>
                </a:solidFill>
                <a:latin typeface="Lucida Console" pitchFamily="49" charset="0"/>
              </a:rPr>
              <a:t>        &lt;/model&gt;</a:t>
            </a:r>
          </a:p>
          <a:p>
            <a:r>
              <a:rPr lang="en-US" sz="900" dirty="0" smtClean="0">
                <a:latin typeface="Lucida Console" pitchFamily="49" charset="0"/>
              </a:rPr>
              <a:t>      &lt;/</a:t>
            </a:r>
            <a:r>
              <a:rPr lang="en-US" sz="900" dirty="0">
                <a:latin typeface="Lucida Console" pitchFamily="49" charset="0"/>
              </a:rPr>
              <a:t>structure&gt;</a:t>
            </a:r>
          </a:p>
          <a:p>
            <a:r>
              <a:rPr lang="en-US" sz="900" dirty="0">
                <a:latin typeface="Lucida Console" pitchFamily="49" charset="0"/>
              </a:rPr>
              <a:t> </a:t>
            </a:r>
            <a:r>
              <a:rPr lang="en-US" sz="900" dirty="0" smtClean="0">
                <a:latin typeface="Lucida Console" pitchFamily="49" charset="0"/>
              </a:rPr>
              <a:t>   </a:t>
            </a:r>
            <a:r>
              <a:rPr lang="en-US" sz="900" dirty="0">
                <a:latin typeface="Lucida Console" pitchFamily="49" charset="0"/>
              </a:rPr>
              <a:t>&lt;/molecule</a:t>
            </a:r>
            <a:r>
              <a:rPr lang="en-US" sz="900" dirty="0" smtClean="0">
                <a:latin typeface="Lucida Console" pitchFamily="49" charset="0"/>
              </a:rPr>
              <a:t>&gt;</a:t>
            </a:r>
          </a:p>
          <a:p>
            <a:r>
              <a:rPr lang="en-US" sz="900" dirty="0" smtClean="0">
                <a:latin typeface="Lucida Console" pitchFamily="49" charset="0"/>
              </a:rPr>
              <a:t>  </a:t>
            </a:r>
            <a:r>
              <a:rPr lang="en-US" sz="900" dirty="0">
                <a:latin typeface="Lucida Console" pitchFamily="49" charset="0"/>
              </a:rPr>
              <a:t>&lt;interactions</a:t>
            </a:r>
            <a:r>
              <a:rPr lang="en-US" sz="900" dirty="0" smtClean="0">
                <a:latin typeface="Lucida Console" pitchFamily="49" charset="0"/>
              </a:rPr>
              <a:t>&gt; ... &lt;/interactions</a:t>
            </a:r>
            <a:r>
              <a:rPr lang="en-US" sz="900" dirty="0">
                <a:latin typeface="Lucida Console" pitchFamily="49" charset="0"/>
              </a:rPr>
              <a:t>&gt;</a:t>
            </a:r>
          </a:p>
          <a:p>
            <a:r>
              <a:rPr lang="en-US" sz="900" dirty="0">
                <a:latin typeface="Lucida Console" pitchFamily="49" charset="0"/>
              </a:rPr>
              <a:t>&lt;/</a:t>
            </a:r>
            <a:r>
              <a:rPr lang="en-US" sz="900" dirty="0" err="1">
                <a:latin typeface="Lucida Console" pitchFamily="49" charset="0"/>
              </a:rPr>
              <a:t>rnaml</a:t>
            </a:r>
            <a:r>
              <a:rPr lang="en-US" sz="900" dirty="0">
                <a:latin typeface="Lucida Console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932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Structure Prediction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0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471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RNA structure prediction: The big picture</a:t>
            </a:r>
            <a:endParaRPr lang="en-US" dirty="0"/>
          </a:p>
        </p:txBody>
      </p:sp>
      <p:sp>
        <p:nvSpPr>
          <p:cNvPr id="25" name="Content Placeholder 1"/>
          <p:cNvSpPr>
            <a:spLocks noGrp="1"/>
          </p:cNvSpPr>
          <p:nvPr>
            <p:ph sz="quarter" idx="1"/>
          </p:nvPr>
        </p:nvSpPr>
        <p:spPr>
          <a:xfrm>
            <a:off x="165100" y="990600"/>
            <a:ext cx="8839200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Biophysics →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Shifting paradigms</a:t>
            </a:r>
            <a:r>
              <a:rPr lang="en-US" sz="2400" dirty="0" smtClean="0"/>
              <a:t> in RNA structure prediction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1970s-1990s:</a:t>
            </a:r>
            <a:r>
              <a:rPr lang="en-US" sz="2200" dirty="0" smtClean="0">
                <a:solidFill>
                  <a:srgbClr val="C00000"/>
                </a:solidFill>
              </a:rPr>
              <a:t>  </a:t>
            </a:r>
            <a:r>
              <a:rPr lang="en-US" sz="2200" dirty="0" smtClean="0"/>
              <a:t>Free-Energy Minimization → Maximizing </a:t>
            </a:r>
            <a:r>
              <a:rPr lang="en-US" sz="2200" b="1" dirty="0" smtClean="0">
                <a:solidFill>
                  <a:srgbClr val="C00000"/>
                </a:solidFill>
              </a:rPr>
              <a:t>stability</a:t>
            </a:r>
          </a:p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1990s-2010s: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200" dirty="0" smtClean="0"/>
              <a:t>Thermodynamic equilibrium </a:t>
            </a:r>
            <a:r>
              <a:rPr lang="en-US" sz="2200" dirty="0"/>
              <a:t>→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verage</a:t>
            </a:r>
            <a:r>
              <a:rPr lang="en-US" sz="2200" dirty="0" smtClean="0"/>
              <a:t> picture</a:t>
            </a:r>
          </a:p>
        </p:txBody>
      </p:sp>
      <p:grpSp>
        <p:nvGrpSpPr>
          <p:cNvPr id="10" name="Groupe 1"/>
          <p:cNvGrpSpPr/>
          <p:nvPr/>
        </p:nvGrpSpPr>
        <p:grpSpPr>
          <a:xfrm>
            <a:off x="406400" y="3079804"/>
            <a:ext cx="8356600" cy="2713038"/>
            <a:chOff x="406400" y="1295400"/>
            <a:chExt cx="8356600" cy="2713038"/>
          </a:xfrm>
        </p:grpSpPr>
        <p:pic>
          <p:nvPicPr>
            <p:cNvPr id="11" name="Picture 2" descr="C:\Users\ponty\Documents\Presentations\2012-03-VIZBI\pics\Boltzman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2362200"/>
              <a:ext cx="8356600" cy="1646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700210" y="1295400"/>
              <a:ext cx="3768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…CAGUAGCCGAUCGCAGCUAGCGUA…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479290" y="1752600"/>
              <a:ext cx="210819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00600" y="1767840"/>
              <a:ext cx="1961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RNAFold</a:t>
              </a:r>
              <a:r>
                <a:rPr lang="en-US" dirty="0" smtClean="0"/>
                <a:t>, </a:t>
              </a:r>
              <a:r>
                <a:rPr lang="en-US" dirty="0" err="1" smtClean="0"/>
                <a:t>MFold</a:t>
              </a:r>
              <a:r>
                <a:rPr lang="en-US" dirty="0" smtClean="0"/>
                <a:t>…</a:t>
              </a:r>
              <a:endParaRPr lang="en-US" dirty="0"/>
            </a:p>
          </p:txBody>
        </p:sp>
      </p:grpSp>
      <p:pic>
        <p:nvPicPr>
          <p:cNvPr id="15" name="Picture 3" descr="C:\Users\ponty\Documents\Presentations\2012-03-VIZBI\pics\BoltzmannWe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8" y="4057650"/>
            <a:ext cx="8509001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6087238" y="1530860"/>
            <a:ext cx="2218562" cy="2010561"/>
          </a:xfrm>
          <a:prstGeom prst="rect">
            <a:avLst/>
          </a:prstGeom>
          <a:gradFill>
            <a:gsLst>
              <a:gs pos="0">
                <a:schemeClr val="accent1">
                  <a:alpha val="74000"/>
                </a:schemeClr>
              </a:gs>
              <a:gs pos="10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Rectangle 118"/>
          <p:cNvSpPr/>
          <p:nvPr/>
        </p:nvSpPr>
        <p:spPr>
          <a:xfrm>
            <a:off x="6093942" y="3539890"/>
            <a:ext cx="2218562" cy="2810032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100000">
                <a:srgbClr val="FF0000">
                  <a:alpha val="4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471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RNA kinetics: Why go through all the trouble?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132" y="1443728"/>
            <a:ext cx="1928668" cy="19332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714" y="3404290"/>
            <a:ext cx="1606148" cy="17601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6168128"/>
            <a:ext cx="3810000" cy="2326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12" y="1274733"/>
            <a:ext cx="1354788" cy="2090244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2286000" y="4729472"/>
            <a:ext cx="570229" cy="1246232"/>
          </a:xfrm>
          <a:custGeom>
            <a:avLst/>
            <a:gdLst>
              <a:gd name="connsiteX0" fmla="*/ 978408 w 978408"/>
              <a:gd name="connsiteY0" fmla="*/ 1389888 h 1389888"/>
              <a:gd name="connsiteX1" fmla="*/ 731520 w 978408"/>
              <a:gd name="connsiteY1" fmla="*/ 457200 h 1389888"/>
              <a:gd name="connsiteX2" fmla="*/ 0 w 978408"/>
              <a:gd name="connsiteY2" fmla="*/ 0 h 1389888"/>
              <a:gd name="connsiteX0" fmla="*/ 3835330 w 3940803"/>
              <a:gd name="connsiteY0" fmla="*/ 1534377 h 1534377"/>
              <a:gd name="connsiteX1" fmla="*/ 3588442 w 3940803"/>
              <a:gd name="connsiteY1" fmla="*/ 601689 h 1534377"/>
              <a:gd name="connsiteX2" fmla="*/ 0 w 3940803"/>
              <a:gd name="connsiteY2" fmla="*/ 0 h 1534377"/>
              <a:gd name="connsiteX0" fmla="*/ 4053706 w 4053706"/>
              <a:gd name="connsiteY0" fmla="*/ 1534377 h 1534377"/>
              <a:gd name="connsiteX1" fmla="*/ 233212 w 4053706"/>
              <a:gd name="connsiteY1" fmla="*/ 881036 h 1534377"/>
              <a:gd name="connsiteX2" fmla="*/ 218376 w 4053706"/>
              <a:gd name="connsiteY2" fmla="*/ 0 h 1534377"/>
              <a:gd name="connsiteX0" fmla="*/ 2407 w 710120"/>
              <a:gd name="connsiteY0" fmla="*/ 1466949 h 1466949"/>
              <a:gd name="connsiteX1" fmla="*/ 570379 w 710120"/>
              <a:gd name="connsiteY1" fmla="*/ 881036 h 1466949"/>
              <a:gd name="connsiteX2" fmla="*/ 555543 w 710120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626622"/>
              <a:gd name="connsiteY0" fmla="*/ 1312827 h 1312827"/>
              <a:gd name="connsiteX1" fmla="*/ 567972 w 626622"/>
              <a:gd name="connsiteY1" fmla="*/ 726914 h 1312827"/>
              <a:gd name="connsiteX2" fmla="*/ 415690 w 626622"/>
              <a:gd name="connsiteY2" fmla="*/ 0 h 1312827"/>
              <a:gd name="connsiteX0" fmla="*/ 0 w 612235"/>
              <a:gd name="connsiteY0" fmla="*/ 1312827 h 1312827"/>
              <a:gd name="connsiteX1" fmla="*/ 567972 w 612235"/>
              <a:gd name="connsiteY1" fmla="*/ 726914 h 1312827"/>
              <a:gd name="connsiteX2" fmla="*/ 415690 w 612235"/>
              <a:gd name="connsiteY2" fmla="*/ 0 h 131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235" h="1312827">
                <a:moveTo>
                  <a:pt x="0" y="1312827"/>
                </a:moveTo>
                <a:cubicBezTo>
                  <a:pt x="183894" y="1212757"/>
                  <a:pt x="498690" y="945719"/>
                  <a:pt x="567972" y="726914"/>
                </a:cubicBezTo>
                <a:cubicBezTo>
                  <a:pt x="637254" y="508110"/>
                  <a:pt x="650828" y="199469"/>
                  <a:pt x="415690" y="0"/>
                </a:cubicBezTo>
              </a:path>
            </a:pathLst>
          </a:custGeom>
          <a:ln w="76200">
            <a:solidFill>
              <a:schemeClr val="tx2">
                <a:lumMod val="60000"/>
                <a:lumOff val="40000"/>
              </a:schemeClr>
            </a:solidFill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Freeform 22"/>
          <p:cNvSpPr/>
          <p:nvPr/>
        </p:nvSpPr>
        <p:spPr>
          <a:xfrm rot="20873214" flipH="1" flipV="1">
            <a:off x="1495280" y="4690139"/>
            <a:ext cx="570010" cy="1239268"/>
          </a:xfrm>
          <a:custGeom>
            <a:avLst/>
            <a:gdLst>
              <a:gd name="connsiteX0" fmla="*/ 978408 w 978408"/>
              <a:gd name="connsiteY0" fmla="*/ 1389888 h 1389888"/>
              <a:gd name="connsiteX1" fmla="*/ 731520 w 978408"/>
              <a:gd name="connsiteY1" fmla="*/ 457200 h 1389888"/>
              <a:gd name="connsiteX2" fmla="*/ 0 w 978408"/>
              <a:gd name="connsiteY2" fmla="*/ 0 h 1389888"/>
              <a:gd name="connsiteX0" fmla="*/ 3835330 w 3940803"/>
              <a:gd name="connsiteY0" fmla="*/ 1534377 h 1534377"/>
              <a:gd name="connsiteX1" fmla="*/ 3588442 w 3940803"/>
              <a:gd name="connsiteY1" fmla="*/ 601689 h 1534377"/>
              <a:gd name="connsiteX2" fmla="*/ 0 w 3940803"/>
              <a:gd name="connsiteY2" fmla="*/ 0 h 1534377"/>
              <a:gd name="connsiteX0" fmla="*/ 4053706 w 4053706"/>
              <a:gd name="connsiteY0" fmla="*/ 1534377 h 1534377"/>
              <a:gd name="connsiteX1" fmla="*/ 233212 w 4053706"/>
              <a:gd name="connsiteY1" fmla="*/ 881036 h 1534377"/>
              <a:gd name="connsiteX2" fmla="*/ 218376 w 4053706"/>
              <a:gd name="connsiteY2" fmla="*/ 0 h 1534377"/>
              <a:gd name="connsiteX0" fmla="*/ 2407 w 710120"/>
              <a:gd name="connsiteY0" fmla="*/ 1466949 h 1466949"/>
              <a:gd name="connsiteX1" fmla="*/ 570379 w 710120"/>
              <a:gd name="connsiteY1" fmla="*/ 881036 h 1466949"/>
              <a:gd name="connsiteX2" fmla="*/ 555543 w 710120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626622"/>
              <a:gd name="connsiteY0" fmla="*/ 1312827 h 1312827"/>
              <a:gd name="connsiteX1" fmla="*/ 567972 w 626622"/>
              <a:gd name="connsiteY1" fmla="*/ 726914 h 1312827"/>
              <a:gd name="connsiteX2" fmla="*/ 415690 w 626622"/>
              <a:gd name="connsiteY2" fmla="*/ 0 h 1312827"/>
              <a:gd name="connsiteX0" fmla="*/ 0 w 612235"/>
              <a:gd name="connsiteY0" fmla="*/ 1312827 h 1312827"/>
              <a:gd name="connsiteX1" fmla="*/ 567972 w 612235"/>
              <a:gd name="connsiteY1" fmla="*/ 726914 h 1312827"/>
              <a:gd name="connsiteX2" fmla="*/ 415690 w 612235"/>
              <a:gd name="connsiteY2" fmla="*/ 0 h 131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235" h="1312827">
                <a:moveTo>
                  <a:pt x="0" y="1312827"/>
                </a:moveTo>
                <a:cubicBezTo>
                  <a:pt x="183894" y="1212757"/>
                  <a:pt x="498690" y="945719"/>
                  <a:pt x="567972" y="726914"/>
                </a:cubicBezTo>
                <a:cubicBezTo>
                  <a:pt x="637254" y="508110"/>
                  <a:pt x="650828" y="199469"/>
                  <a:pt x="415690" y="0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  <a:prstDash val="solid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Freeform 26"/>
          <p:cNvSpPr/>
          <p:nvPr/>
        </p:nvSpPr>
        <p:spPr>
          <a:xfrm rot="18470619">
            <a:off x="1817364" y="2096216"/>
            <a:ext cx="570229" cy="1246232"/>
          </a:xfrm>
          <a:custGeom>
            <a:avLst/>
            <a:gdLst>
              <a:gd name="connsiteX0" fmla="*/ 978408 w 978408"/>
              <a:gd name="connsiteY0" fmla="*/ 1389888 h 1389888"/>
              <a:gd name="connsiteX1" fmla="*/ 731520 w 978408"/>
              <a:gd name="connsiteY1" fmla="*/ 457200 h 1389888"/>
              <a:gd name="connsiteX2" fmla="*/ 0 w 978408"/>
              <a:gd name="connsiteY2" fmla="*/ 0 h 1389888"/>
              <a:gd name="connsiteX0" fmla="*/ 3835330 w 3940803"/>
              <a:gd name="connsiteY0" fmla="*/ 1534377 h 1534377"/>
              <a:gd name="connsiteX1" fmla="*/ 3588442 w 3940803"/>
              <a:gd name="connsiteY1" fmla="*/ 601689 h 1534377"/>
              <a:gd name="connsiteX2" fmla="*/ 0 w 3940803"/>
              <a:gd name="connsiteY2" fmla="*/ 0 h 1534377"/>
              <a:gd name="connsiteX0" fmla="*/ 4053706 w 4053706"/>
              <a:gd name="connsiteY0" fmla="*/ 1534377 h 1534377"/>
              <a:gd name="connsiteX1" fmla="*/ 233212 w 4053706"/>
              <a:gd name="connsiteY1" fmla="*/ 881036 h 1534377"/>
              <a:gd name="connsiteX2" fmla="*/ 218376 w 4053706"/>
              <a:gd name="connsiteY2" fmla="*/ 0 h 1534377"/>
              <a:gd name="connsiteX0" fmla="*/ 2407 w 710120"/>
              <a:gd name="connsiteY0" fmla="*/ 1466949 h 1466949"/>
              <a:gd name="connsiteX1" fmla="*/ 570379 w 710120"/>
              <a:gd name="connsiteY1" fmla="*/ 881036 h 1466949"/>
              <a:gd name="connsiteX2" fmla="*/ 555543 w 710120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626622"/>
              <a:gd name="connsiteY0" fmla="*/ 1312827 h 1312827"/>
              <a:gd name="connsiteX1" fmla="*/ 567972 w 626622"/>
              <a:gd name="connsiteY1" fmla="*/ 726914 h 1312827"/>
              <a:gd name="connsiteX2" fmla="*/ 415690 w 626622"/>
              <a:gd name="connsiteY2" fmla="*/ 0 h 1312827"/>
              <a:gd name="connsiteX0" fmla="*/ 0 w 612235"/>
              <a:gd name="connsiteY0" fmla="*/ 1312827 h 1312827"/>
              <a:gd name="connsiteX1" fmla="*/ 567972 w 612235"/>
              <a:gd name="connsiteY1" fmla="*/ 726914 h 1312827"/>
              <a:gd name="connsiteX2" fmla="*/ 415690 w 612235"/>
              <a:gd name="connsiteY2" fmla="*/ 0 h 131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235" h="1312827">
                <a:moveTo>
                  <a:pt x="0" y="1312827"/>
                </a:moveTo>
                <a:cubicBezTo>
                  <a:pt x="183894" y="1212757"/>
                  <a:pt x="498690" y="945719"/>
                  <a:pt x="567972" y="726914"/>
                </a:cubicBezTo>
                <a:cubicBezTo>
                  <a:pt x="637254" y="508110"/>
                  <a:pt x="650828" y="199469"/>
                  <a:pt x="415690" y="0"/>
                </a:cubicBezTo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Freeform 28"/>
          <p:cNvSpPr/>
          <p:nvPr/>
        </p:nvSpPr>
        <p:spPr>
          <a:xfrm rot="3868888" flipH="1">
            <a:off x="2870504" y="2138191"/>
            <a:ext cx="601892" cy="1246232"/>
          </a:xfrm>
          <a:custGeom>
            <a:avLst/>
            <a:gdLst>
              <a:gd name="connsiteX0" fmla="*/ 978408 w 978408"/>
              <a:gd name="connsiteY0" fmla="*/ 1389888 h 1389888"/>
              <a:gd name="connsiteX1" fmla="*/ 731520 w 978408"/>
              <a:gd name="connsiteY1" fmla="*/ 457200 h 1389888"/>
              <a:gd name="connsiteX2" fmla="*/ 0 w 978408"/>
              <a:gd name="connsiteY2" fmla="*/ 0 h 1389888"/>
              <a:gd name="connsiteX0" fmla="*/ 3835330 w 3940803"/>
              <a:gd name="connsiteY0" fmla="*/ 1534377 h 1534377"/>
              <a:gd name="connsiteX1" fmla="*/ 3588442 w 3940803"/>
              <a:gd name="connsiteY1" fmla="*/ 601689 h 1534377"/>
              <a:gd name="connsiteX2" fmla="*/ 0 w 3940803"/>
              <a:gd name="connsiteY2" fmla="*/ 0 h 1534377"/>
              <a:gd name="connsiteX0" fmla="*/ 4053706 w 4053706"/>
              <a:gd name="connsiteY0" fmla="*/ 1534377 h 1534377"/>
              <a:gd name="connsiteX1" fmla="*/ 233212 w 4053706"/>
              <a:gd name="connsiteY1" fmla="*/ 881036 h 1534377"/>
              <a:gd name="connsiteX2" fmla="*/ 218376 w 4053706"/>
              <a:gd name="connsiteY2" fmla="*/ 0 h 1534377"/>
              <a:gd name="connsiteX0" fmla="*/ 2407 w 710120"/>
              <a:gd name="connsiteY0" fmla="*/ 1466949 h 1466949"/>
              <a:gd name="connsiteX1" fmla="*/ 570379 w 710120"/>
              <a:gd name="connsiteY1" fmla="*/ 881036 h 1466949"/>
              <a:gd name="connsiteX2" fmla="*/ 555543 w 710120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626622"/>
              <a:gd name="connsiteY0" fmla="*/ 1312827 h 1312827"/>
              <a:gd name="connsiteX1" fmla="*/ 567972 w 626622"/>
              <a:gd name="connsiteY1" fmla="*/ 726914 h 1312827"/>
              <a:gd name="connsiteX2" fmla="*/ 415690 w 626622"/>
              <a:gd name="connsiteY2" fmla="*/ 0 h 1312827"/>
              <a:gd name="connsiteX0" fmla="*/ 0 w 612235"/>
              <a:gd name="connsiteY0" fmla="*/ 1312827 h 1312827"/>
              <a:gd name="connsiteX1" fmla="*/ 567972 w 612235"/>
              <a:gd name="connsiteY1" fmla="*/ 726914 h 1312827"/>
              <a:gd name="connsiteX2" fmla="*/ 415690 w 612235"/>
              <a:gd name="connsiteY2" fmla="*/ 0 h 131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235" h="1312827">
                <a:moveTo>
                  <a:pt x="0" y="1312827"/>
                </a:moveTo>
                <a:cubicBezTo>
                  <a:pt x="183894" y="1212757"/>
                  <a:pt x="498690" y="945719"/>
                  <a:pt x="567972" y="726914"/>
                </a:cubicBezTo>
                <a:cubicBezTo>
                  <a:pt x="637254" y="508110"/>
                  <a:pt x="650828" y="199469"/>
                  <a:pt x="415690" y="0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Freeform 29"/>
          <p:cNvSpPr/>
          <p:nvPr/>
        </p:nvSpPr>
        <p:spPr>
          <a:xfrm rot="3131081" flipV="1">
            <a:off x="3628608" y="2819129"/>
            <a:ext cx="533401" cy="1239268"/>
          </a:xfrm>
          <a:custGeom>
            <a:avLst/>
            <a:gdLst>
              <a:gd name="connsiteX0" fmla="*/ 978408 w 978408"/>
              <a:gd name="connsiteY0" fmla="*/ 1389888 h 1389888"/>
              <a:gd name="connsiteX1" fmla="*/ 731520 w 978408"/>
              <a:gd name="connsiteY1" fmla="*/ 457200 h 1389888"/>
              <a:gd name="connsiteX2" fmla="*/ 0 w 978408"/>
              <a:gd name="connsiteY2" fmla="*/ 0 h 1389888"/>
              <a:gd name="connsiteX0" fmla="*/ 3835330 w 3940803"/>
              <a:gd name="connsiteY0" fmla="*/ 1534377 h 1534377"/>
              <a:gd name="connsiteX1" fmla="*/ 3588442 w 3940803"/>
              <a:gd name="connsiteY1" fmla="*/ 601689 h 1534377"/>
              <a:gd name="connsiteX2" fmla="*/ 0 w 3940803"/>
              <a:gd name="connsiteY2" fmla="*/ 0 h 1534377"/>
              <a:gd name="connsiteX0" fmla="*/ 4053706 w 4053706"/>
              <a:gd name="connsiteY0" fmla="*/ 1534377 h 1534377"/>
              <a:gd name="connsiteX1" fmla="*/ 233212 w 4053706"/>
              <a:gd name="connsiteY1" fmla="*/ 881036 h 1534377"/>
              <a:gd name="connsiteX2" fmla="*/ 218376 w 4053706"/>
              <a:gd name="connsiteY2" fmla="*/ 0 h 1534377"/>
              <a:gd name="connsiteX0" fmla="*/ 2407 w 710120"/>
              <a:gd name="connsiteY0" fmla="*/ 1466949 h 1466949"/>
              <a:gd name="connsiteX1" fmla="*/ 570379 w 710120"/>
              <a:gd name="connsiteY1" fmla="*/ 881036 h 1466949"/>
              <a:gd name="connsiteX2" fmla="*/ 555543 w 710120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626622"/>
              <a:gd name="connsiteY0" fmla="*/ 1312827 h 1312827"/>
              <a:gd name="connsiteX1" fmla="*/ 567972 w 626622"/>
              <a:gd name="connsiteY1" fmla="*/ 726914 h 1312827"/>
              <a:gd name="connsiteX2" fmla="*/ 415690 w 626622"/>
              <a:gd name="connsiteY2" fmla="*/ 0 h 1312827"/>
              <a:gd name="connsiteX0" fmla="*/ 0 w 612235"/>
              <a:gd name="connsiteY0" fmla="*/ 1312827 h 1312827"/>
              <a:gd name="connsiteX1" fmla="*/ 567972 w 612235"/>
              <a:gd name="connsiteY1" fmla="*/ 726914 h 1312827"/>
              <a:gd name="connsiteX2" fmla="*/ 415690 w 612235"/>
              <a:gd name="connsiteY2" fmla="*/ 0 h 131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235" h="1312827">
                <a:moveTo>
                  <a:pt x="0" y="1312827"/>
                </a:moveTo>
                <a:cubicBezTo>
                  <a:pt x="183894" y="1212757"/>
                  <a:pt x="498690" y="945719"/>
                  <a:pt x="567972" y="726914"/>
                </a:cubicBezTo>
                <a:cubicBezTo>
                  <a:pt x="637254" y="508110"/>
                  <a:pt x="650828" y="199469"/>
                  <a:pt x="415690" y="0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  <a:prstDash val="solid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Freeform 30"/>
          <p:cNvSpPr/>
          <p:nvPr/>
        </p:nvSpPr>
        <p:spPr>
          <a:xfrm rot="19077210" flipH="1" flipV="1">
            <a:off x="1452157" y="2577479"/>
            <a:ext cx="355970" cy="1215311"/>
          </a:xfrm>
          <a:custGeom>
            <a:avLst/>
            <a:gdLst>
              <a:gd name="connsiteX0" fmla="*/ 978408 w 978408"/>
              <a:gd name="connsiteY0" fmla="*/ 1389888 h 1389888"/>
              <a:gd name="connsiteX1" fmla="*/ 731520 w 978408"/>
              <a:gd name="connsiteY1" fmla="*/ 457200 h 1389888"/>
              <a:gd name="connsiteX2" fmla="*/ 0 w 978408"/>
              <a:gd name="connsiteY2" fmla="*/ 0 h 1389888"/>
              <a:gd name="connsiteX0" fmla="*/ 3835330 w 3940803"/>
              <a:gd name="connsiteY0" fmla="*/ 1534377 h 1534377"/>
              <a:gd name="connsiteX1" fmla="*/ 3588442 w 3940803"/>
              <a:gd name="connsiteY1" fmla="*/ 601689 h 1534377"/>
              <a:gd name="connsiteX2" fmla="*/ 0 w 3940803"/>
              <a:gd name="connsiteY2" fmla="*/ 0 h 1534377"/>
              <a:gd name="connsiteX0" fmla="*/ 4053706 w 4053706"/>
              <a:gd name="connsiteY0" fmla="*/ 1534377 h 1534377"/>
              <a:gd name="connsiteX1" fmla="*/ 233212 w 4053706"/>
              <a:gd name="connsiteY1" fmla="*/ 881036 h 1534377"/>
              <a:gd name="connsiteX2" fmla="*/ 218376 w 4053706"/>
              <a:gd name="connsiteY2" fmla="*/ 0 h 1534377"/>
              <a:gd name="connsiteX0" fmla="*/ 2407 w 710120"/>
              <a:gd name="connsiteY0" fmla="*/ 1466949 h 1466949"/>
              <a:gd name="connsiteX1" fmla="*/ 570379 w 710120"/>
              <a:gd name="connsiteY1" fmla="*/ 881036 h 1466949"/>
              <a:gd name="connsiteX2" fmla="*/ 555543 w 710120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626622"/>
              <a:gd name="connsiteY0" fmla="*/ 1312827 h 1312827"/>
              <a:gd name="connsiteX1" fmla="*/ 567972 w 626622"/>
              <a:gd name="connsiteY1" fmla="*/ 726914 h 1312827"/>
              <a:gd name="connsiteX2" fmla="*/ 415690 w 626622"/>
              <a:gd name="connsiteY2" fmla="*/ 0 h 1312827"/>
              <a:gd name="connsiteX0" fmla="*/ 0 w 612235"/>
              <a:gd name="connsiteY0" fmla="*/ 1312827 h 1312827"/>
              <a:gd name="connsiteX1" fmla="*/ 567972 w 612235"/>
              <a:gd name="connsiteY1" fmla="*/ 726914 h 1312827"/>
              <a:gd name="connsiteX2" fmla="*/ 415690 w 612235"/>
              <a:gd name="connsiteY2" fmla="*/ 0 h 1312827"/>
              <a:gd name="connsiteX0" fmla="*/ 0 w 322745"/>
              <a:gd name="connsiteY0" fmla="*/ 1287448 h 1287448"/>
              <a:gd name="connsiteX1" fmla="*/ 298125 w 322745"/>
              <a:gd name="connsiteY1" fmla="*/ 726914 h 1287448"/>
              <a:gd name="connsiteX2" fmla="*/ 145843 w 322745"/>
              <a:gd name="connsiteY2" fmla="*/ 0 h 1287448"/>
              <a:gd name="connsiteX0" fmla="*/ 0 w 322746"/>
              <a:gd name="connsiteY0" fmla="*/ 1287448 h 1287448"/>
              <a:gd name="connsiteX1" fmla="*/ 298125 w 322746"/>
              <a:gd name="connsiteY1" fmla="*/ 726914 h 1287448"/>
              <a:gd name="connsiteX2" fmla="*/ 145843 w 322746"/>
              <a:gd name="connsiteY2" fmla="*/ 0 h 1287448"/>
              <a:gd name="connsiteX0" fmla="*/ 0 w 322746"/>
              <a:gd name="connsiteY0" fmla="*/ 1287448 h 1287448"/>
              <a:gd name="connsiteX1" fmla="*/ 298125 w 322746"/>
              <a:gd name="connsiteY1" fmla="*/ 726914 h 1287448"/>
              <a:gd name="connsiteX2" fmla="*/ 145843 w 322746"/>
              <a:gd name="connsiteY2" fmla="*/ 0 h 1287448"/>
              <a:gd name="connsiteX0" fmla="*/ 0 w 356049"/>
              <a:gd name="connsiteY0" fmla="*/ 1287448 h 1287448"/>
              <a:gd name="connsiteX1" fmla="*/ 343444 w 356049"/>
              <a:gd name="connsiteY1" fmla="*/ 729754 h 1287448"/>
              <a:gd name="connsiteX2" fmla="*/ 145843 w 356049"/>
              <a:gd name="connsiteY2" fmla="*/ 0 h 128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049" h="1287448">
                <a:moveTo>
                  <a:pt x="0" y="1287448"/>
                </a:moveTo>
                <a:cubicBezTo>
                  <a:pt x="121747" y="1148239"/>
                  <a:pt x="319137" y="944329"/>
                  <a:pt x="343444" y="729754"/>
                </a:cubicBezTo>
                <a:cubicBezTo>
                  <a:pt x="367751" y="515179"/>
                  <a:pt x="380981" y="199469"/>
                  <a:pt x="145843" y="0"/>
                </a:cubicBezTo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  <a:prstDash val="solid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Freeform 31"/>
          <p:cNvSpPr/>
          <p:nvPr/>
        </p:nvSpPr>
        <p:spPr>
          <a:xfrm rot="16472192">
            <a:off x="240685" y="1400914"/>
            <a:ext cx="739855" cy="634255"/>
          </a:xfrm>
          <a:custGeom>
            <a:avLst/>
            <a:gdLst>
              <a:gd name="connsiteX0" fmla="*/ 978408 w 978408"/>
              <a:gd name="connsiteY0" fmla="*/ 1389888 h 1389888"/>
              <a:gd name="connsiteX1" fmla="*/ 731520 w 978408"/>
              <a:gd name="connsiteY1" fmla="*/ 457200 h 1389888"/>
              <a:gd name="connsiteX2" fmla="*/ 0 w 978408"/>
              <a:gd name="connsiteY2" fmla="*/ 0 h 1389888"/>
              <a:gd name="connsiteX0" fmla="*/ 3835330 w 3940803"/>
              <a:gd name="connsiteY0" fmla="*/ 1534377 h 1534377"/>
              <a:gd name="connsiteX1" fmla="*/ 3588442 w 3940803"/>
              <a:gd name="connsiteY1" fmla="*/ 601689 h 1534377"/>
              <a:gd name="connsiteX2" fmla="*/ 0 w 3940803"/>
              <a:gd name="connsiteY2" fmla="*/ 0 h 1534377"/>
              <a:gd name="connsiteX0" fmla="*/ 4053706 w 4053706"/>
              <a:gd name="connsiteY0" fmla="*/ 1534377 h 1534377"/>
              <a:gd name="connsiteX1" fmla="*/ 233212 w 4053706"/>
              <a:gd name="connsiteY1" fmla="*/ 881036 h 1534377"/>
              <a:gd name="connsiteX2" fmla="*/ 218376 w 4053706"/>
              <a:gd name="connsiteY2" fmla="*/ 0 h 1534377"/>
              <a:gd name="connsiteX0" fmla="*/ 2407 w 710120"/>
              <a:gd name="connsiteY0" fmla="*/ 1466949 h 1466949"/>
              <a:gd name="connsiteX1" fmla="*/ 570379 w 710120"/>
              <a:gd name="connsiteY1" fmla="*/ 881036 h 1466949"/>
              <a:gd name="connsiteX2" fmla="*/ 555543 w 710120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626622"/>
              <a:gd name="connsiteY0" fmla="*/ 1312827 h 1312827"/>
              <a:gd name="connsiteX1" fmla="*/ 567972 w 626622"/>
              <a:gd name="connsiteY1" fmla="*/ 726914 h 1312827"/>
              <a:gd name="connsiteX2" fmla="*/ 415690 w 626622"/>
              <a:gd name="connsiteY2" fmla="*/ 0 h 1312827"/>
              <a:gd name="connsiteX0" fmla="*/ 0 w 612235"/>
              <a:gd name="connsiteY0" fmla="*/ 1312827 h 1312827"/>
              <a:gd name="connsiteX1" fmla="*/ 567972 w 612235"/>
              <a:gd name="connsiteY1" fmla="*/ 726914 h 1312827"/>
              <a:gd name="connsiteX2" fmla="*/ 415690 w 612235"/>
              <a:gd name="connsiteY2" fmla="*/ 0 h 1312827"/>
              <a:gd name="connsiteX0" fmla="*/ 308375 w 880531"/>
              <a:gd name="connsiteY0" fmla="*/ 592760 h 592760"/>
              <a:gd name="connsiteX1" fmla="*/ 876347 w 880531"/>
              <a:gd name="connsiteY1" fmla="*/ 6847 h 592760"/>
              <a:gd name="connsiteX2" fmla="*/ 0 w 880531"/>
              <a:gd name="connsiteY2" fmla="*/ 191184 h 592760"/>
              <a:gd name="connsiteX0" fmla="*/ 308375 w 880531"/>
              <a:gd name="connsiteY0" fmla="*/ 696026 h 696026"/>
              <a:gd name="connsiteX1" fmla="*/ 876347 w 880531"/>
              <a:gd name="connsiteY1" fmla="*/ 110113 h 696026"/>
              <a:gd name="connsiteX2" fmla="*/ 0 w 880531"/>
              <a:gd name="connsiteY2" fmla="*/ 294450 h 696026"/>
              <a:gd name="connsiteX0" fmla="*/ 308375 w 889649"/>
              <a:gd name="connsiteY0" fmla="*/ 696026 h 696026"/>
              <a:gd name="connsiteX1" fmla="*/ 876347 w 889649"/>
              <a:gd name="connsiteY1" fmla="*/ 110113 h 696026"/>
              <a:gd name="connsiteX2" fmla="*/ 0 w 889649"/>
              <a:gd name="connsiteY2" fmla="*/ 294450 h 696026"/>
              <a:gd name="connsiteX0" fmla="*/ 308375 w 918073"/>
              <a:gd name="connsiteY0" fmla="*/ 746473 h 746473"/>
              <a:gd name="connsiteX1" fmla="*/ 876347 w 918073"/>
              <a:gd name="connsiteY1" fmla="*/ 160560 h 746473"/>
              <a:gd name="connsiteX2" fmla="*/ 0 w 918073"/>
              <a:gd name="connsiteY2" fmla="*/ 344897 h 746473"/>
              <a:gd name="connsiteX0" fmla="*/ 308375 w 826491"/>
              <a:gd name="connsiteY0" fmla="*/ 769596 h 769596"/>
              <a:gd name="connsiteX1" fmla="*/ 767569 w 826491"/>
              <a:gd name="connsiteY1" fmla="*/ 143675 h 769596"/>
              <a:gd name="connsiteX2" fmla="*/ 0 w 826491"/>
              <a:gd name="connsiteY2" fmla="*/ 368020 h 769596"/>
              <a:gd name="connsiteX0" fmla="*/ 308375 w 814599"/>
              <a:gd name="connsiteY0" fmla="*/ 769596 h 769596"/>
              <a:gd name="connsiteX1" fmla="*/ 767569 w 814599"/>
              <a:gd name="connsiteY1" fmla="*/ 143675 h 769596"/>
              <a:gd name="connsiteX2" fmla="*/ 0 w 814599"/>
              <a:gd name="connsiteY2" fmla="*/ 368020 h 769596"/>
              <a:gd name="connsiteX0" fmla="*/ 249712 w 776369"/>
              <a:gd name="connsiteY0" fmla="*/ 572511 h 572511"/>
              <a:gd name="connsiteX1" fmla="*/ 767569 w 776369"/>
              <a:gd name="connsiteY1" fmla="*/ 81534 h 572511"/>
              <a:gd name="connsiteX2" fmla="*/ 0 w 776369"/>
              <a:gd name="connsiteY2" fmla="*/ 305879 h 572511"/>
              <a:gd name="connsiteX0" fmla="*/ 249712 w 775995"/>
              <a:gd name="connsiteY0" fmla="*/ 572511 h 577620"/>
              <a:gd name="connsiteX1" fmla="*/ 767569 w 775995"/>
              <a:gd name="connsiteY1" fmla="*/ 81534 h 577620"/>
              <a:gd name="connsiteX2" fmla="*/ 0 w 775995"/>
              <a:gd name="connsiteY2" fmla="*/ 305879 h 577620"/>
              <a:gd name="connsiteX0" fmla="*/ 249712 w 794356"/>
              <a:gd name="connsiteY0" fmla="*/ 659963 h 668148"/>
              <a:gd name="connsiteX1" fmla="*/ 767569 w 794356"/>
              <a:gd name="connsiteY1" fmla="*/ 168986 h 668148"/>
              <a:gd name="connsiteX2" fmla="*/ 0 w 794356"/>
              <a:gd name="connsiteY2" fmla="*/ 393331 h 66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356" h="668148">
                <a:moveTo>
                  <a:pt x="249712" y="659963"/>
                </a:moveTo>
                <a:cubicBezTo>
                  <a:pt x="705850" y="721151"/>
                  <a:pt x="863136" y="427610"/>
                  <a:pt x="767569" y="168986"/>
                </a:cubicBezTo>
                <a:cubicBezTo>
                  <a:pt x="672002" y="-89638"/>
                  <a:pt x="98677" y="-78559"/>
                  <a:pt x="0" y="393331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Freeform 32"/>
          <p:cNvSpPr/>
          <p:nvPr/>
        </p:nvSpPr>
        <p:spPr>
          <a:xfrm rot="3975139">
            <a:off x="3183959" y="4285334"/>
            <a:ext cx="488524" cy="452760"/>
          </a:xfrm>
          <a:custGeom>
            <a:avLst/>
            <a:gdLst>
              <a:gd name="connsiteX0" fmla="*/ 978408 w 978408"/>
              <a:gd name="connsiteY0" fmla="*/ 1389888 h 1389888"/>
              <a:gd name="connsiteX1" fmla="*/ 731520 w 978408"/>
              <a:gd name="connsiteY1" fmla="*/ 457200 h 1389888"/>
              <a:gd name="connsiteX2" fmla="*/ 0 w 978408"/>
              <a:gd name="connsiteY2" fmla="*/ 0 h 1389888"/>
              <a:gd name="connsiteX0" fmla="*/ 3835330 w 3940803"/>
              <a:gd name="connsiteY0" fmla="*/ 1534377 h 1534377"/>
              <a:gd name="connsiteX1" fmla="*/ 3588442 w 3940803"/>
              <a:gd name="connsiteY1" fmla="*/ 601689 h 1534377"/>
              <a:gd name="connsiteX2" fmla="*/ 0 w 3940803"/>
              <a:gd name="connsiteY2" fmla="*/ 0 h 1534377"/>
              <a:gd name="connsiteX0" fmla="*/ 4053706 w 4053706"/>
              <a:gd name="connsiteY0" fmla="*/ 1534377 h 1534377"/>
              <a:gd name="connsiteX1" fmla="*/ 233212 w 4053706"/>
              <a:gd name="connsiteY1" fmla="*/ 881036 h 1534377"/>
              <a:gd name="connsiteX2" fmla="*/ 218376 w 4053706"/>
              <a:gd name="connsiteY2" fmla="*/ 0 h 1534377"/>
              <a:gd name="connsiteX0" fmla="*/ 2407 w 710120"/>
              <a:gd name="connsiteY0" fmla="*/ 1466949 h 1466949"/>
              <a:gd name="connsiteX1" fmla="*/ 570379 w 710120"/>
              <a:gd name="connsiteY1" fmla="*/ 881036 h 1466949"/>
              <a:gd name="connsiteX2" fmla="*/ 555543 w 710120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626622"/>
              <a:gd name="connsiteY0" fmla="*/ 1312827 h 1312827"/>
              <a:gd name="connsiteX1" fmla="*/ 567972 w 626622"/>
              <a:gd name="connsiteY1" fmla="*/ 726914 h 1312827"/>
              <a:gd name="connsiteX2" fmla="*/ 415690 w 626622"/>
              <a:gd name="connsiteY2" fmla="*/ 0 h 1312827"/>
              <a:gd name="connsiteX0" fmla="*/ 0 w 612235"/>
              <a:gd name="connsiteY0" fmla="*/ 1312827 h 1312827"/>
              <a:gd name="connsiteX1" fmla="*/ 567972 w 612235"/>
              <a:gd name="connsiteY1" fmla="*/ 726914 h 1312827"/>
              <a:gd name="connsiteX2" fmla="*/ 415690 w 612235"/>
              <a:gd name="connsiteY2" fmla="*/ 0 h 1312827"/>
              <a:gd name="connsiteX0" fmla="*/ 308375 w 880531"/>
              <a:gd name="connsiteY0" fmla="*/ 592760 h 592760"/>
              <a:gd name="connsiteX1" fmla="*/ 876347 w 880531"/>
              <a:gd name="connsiteY1" fmla="*/ 6847 h 592760"/>
              <a:gd name="connsiteX2" fmla="*/ 0 w 880531"/>
              <a:gd name="connsiteY2" fmla="*/ 191184 h 592760"/>
              <a:gd name="connsiteX0" fmla="*/ 308375 w 880531"/>
              <a:gd name="connsiteY0" fmla="*/ 696026 h 696026"/>
              <a:gd name="connsiteX1" fmla="*/ 876347 w 880531"/>
              <a:gd name="connsiteY1" fmla="*/ 110113 h 696026"/>
              <a:gd name="connsiteX2" fmla="*/ 0 w 880531"/>
              <a:gd name="connsiteY2" fmla="*/ 294450 h 696026"/>
              <a:gd name="connsiteX0" fmla="*/ 308375 w 889649"/>
              <a:gd name="connsiteY0" fmla="*/ 696026 h 696026"/>
              <a:gd name="connsiteX1" fmla="*/ 876347 w 889649"/>
              <a:gd name="connsiteY1" fmla="*/ 110113 h 696026"/>
              <a:gd name="connsiteX2" fmla="*/ 0 w 889649"/>
              <a:gd name="connsiteY2" fmla="*/ 294450 h 696026"/>
              <a:gd name="connsiteX0" fmla="*/ 308375 w 918073"/>
              <a:gd name="connsiteY0" fmla="*/ 746473 h 746473"/>
              <a:gd name="connsiteX1" fmla="*/ 876347 w 918073"/>
              <a:gd name="connsiteY1" fmla="*/ 160560 h 746473"/>
              <a:gd name="connsiteX2" fmla="*/ 0 w 918073"/>
              <a:gd name="connsiteY2" fmla="*/ 344897 h 746473"/>
              <a:gd name="connsiteX0" fmla="*/ 308375 w 826491"/>
              <a:gd name="connsiteY0" fmla="*/ 769596 h 769596"/>
              <a:gd name="connsiteX1" fmla="*/ 767569 w 826491"/>
              <a:gd name="connsiteY1" fmla="*/ 143675 h 769596"/>
              <a:gd name="connsiteX2" fmla="*/ 0 w 826491"/>
              <a:gd name="connsiteY2" fmla="*/ 368020 h 769596"/>
              <a:gd name="connsiteX0" fmla="*/ 308375 w 814599"/>
              <a:gd name="connsiteY0" fmla="*/ 769596 h 769596"/>
              <a:gd name="connsiteX1" fmla="*/ 767569 w 814599"/>
              <a:gd name="connsiteY1" fmla="*/ 143675 h 769596"/>
              <a:gd name="connsiteX2" fmla="*/ 0 w 814599"/>
              <a:gd name="connsiteY2" fmla="*/ 368020 h 769596"/>
              <a:gd name="connsiteX0" fmla="*/ 249712 w 776369"/>
              <a:gd name="connsiteY0" fmla="*/ 572511 h 572511"/>
              <a:gd name="connsiteX1" fmla="*/ 767569 w 776369"/>
              <a:gd name="connsiteY1" fmla="*/ 81534 h 572511"/>
              <a:gd name="connsiteX2" fmla="*/ 0 w 776369"/>
              <a:gd name="connsiteY2" fmla="*/ 305879 h 572511"/>
              <a:gd name="connsiteX0" fmla="*/ 249712 w 775995"/>
              <a:gd name="connsiteY0" fmla="*/ 572511 h 577620"/>
              <a:gd name="connsiteX1" fmla="*/ 767569 w 775995"/>
              <a:gd name="connsiteY1" fmla="*/ 81534 h 577620"/>
              <a:gd name="connsiteX2" fmla="*/ 0 w 775995"/>
              <a:gd name="connsiteY2" fmla="*/ 305879 h 577620"/>
              <a:gd name="connsiteX0" fmla="*/ 249712 w 794356"/>
              <a:gd name="connsiteY0" fmla="*/ 659963 h 668148"/>
              <a:gd name="connsiteX1" fmla="*/ 767569 w 794356"/>
              <a:gd name="connsiteY1" fmla="*/ 168986 h 668148"/>
              <a:gd name="connsiteX2" fmla="*/ 0 w 794356"/>
              <a:gd name="connsiteY2" fmla="*/ 393331 h 66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356" h="668148">
                <a:moveTo>
                  <a:pt x="249712" y="659963"/>
                </a:moveTo>
                <a:cubicBezTo>
                  <a:pt x="705850" y="721151"/>
                  <a:pt x="863136" y="427610"/>
                  <a:pt x="767569" y="168986"/>
                </a:cubicBezTo>
                <a:cubicBezTo>
                  <a:pt x="672002" y="-89638"/>
                  <a:pt x="98677" y="-78559"/>
                  <a:pt x="0" y="393331"/>
                </a:cubicBez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rot="20617888">
            <a:off x="4347364" y="1523921"/>
            <a:ext cx="488524" cy="452760"/>
          </a:xfrm>
          <a:custGeom>
            <a:avLst/>
            <a:gdLst>
              <a:gd name="connsiteX0" fmla="*/ 978408 w 978408"/>
              <a:gd name="connsiteY0" fmla="*/ 1389888 h 1389888"/>
              <a:gd name="connsiteX1" fmla="*/ 731520 w 978408"/>
              <a:gd name="connsiteY1" fmla="*/ 457200 h 1389888"/>
              <a:gd name="connsiteX2" fmla="*/ 0 w 978408"/>
              <a:gd name="connsiteY2" fmla="*/ 0 h 1389888"/>
              <a:gd name="connsiteX0" fmla="*/ 3835330 w 3940803"/>
              <a:gd name="connsiteY0" fmla="*/ 1534377 h 1534377"/>
              <a:gd name="connsiteX1" fmla="*/ 3588442 w 3940803"/>
              <a:gd name="connsiteY1" fmla="*/ 601689 h 1534377"/>
              <a:gd name="connsiteX2" fmla="*/ 0 w 3940803"/>
              <a:gd name="connsiteY2" fmla="*/ 0 h 1534377"/>
              <a:gd name="connsiteX0" fmla="*/ 4053706 w 4053706"/>
              <a:gd name="connsiteY0" fmla="*/ 1534377 h 1534377"/>
              <a:gd name="connsiteX1" fmla="*/ 233212 w 4053706"/>
              <a:gd name="connsiteY1" fmla="*/ 881036 h 1534377"/>
              <a:gd name="connsiteX2" fmla="*/ 218376 w 4053706"/>
              <a:gd name="connsiteY2" fmla="*/ 0 h 1534377"/>
              <a:gd name="connsiteX0" fmla="*/ 2407 w 710120"/>
              <a:gd name="connsiteY0" fmla="*/ 1466949 h 1466949"/>
              <a:gd name="connsiteX1" fmla="*/ 570379 w 710120"/>
              <a:gd name="connsiteY1" fmla="*/ 881036 h 1466949"/>
              <a:gd name="connsiteX2" fmla="*/ 555543 w 710120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707713"/>
              <a:gd name="connsiteY0" fmla="*/ 1466949 h 1466949"/>
              <a:gd name="connsiteX1" fmla="*/ 567972 w 707713"/>
              <a:gd name="connsiteY1" fmla="*/ 881036 h 1466949"/>
              <a:gd name="connsiteX2" fmla="*/ 553136 w 707713"/>
              <a:gd name="connsiteY2" fmla="*/ 0 h 1466949"/>
              <a:gd name="connsiteX0" fmla="*/ 0 w 626622"/>
              <a:gd name="connsiteY0" fmla="*/ 1312827 h 1312827"/>
              <a:gd name="connsiteX1" fmla="*/ 567972 w 626622"/>
              <a:gd name="connsiteY1" fmla="*/ 726914 h 1312827"/>
              <a:gd name="connsiteX2" fmla="*/ 415690 w 626622"/>
              <a:gd name="connsiteY2" fmla="*/ 0 h 1312827"/>
              <a:gd name="connsiteX0" fmla="*/ 0 w 612235"/>
              <a:gd name="connsiteY0" fmla="*/ 1312827 h 1312827"/>
              <a:gd name="connsiteX1" fmla="*/ 567972 w 612235"/>
              <a:gd name="connsiteY1" fmla="*/ 726914 h 1312827"/>
              <a:gd name="connsiteX2" fmla="*/ 415690 w 612235"/>
              <a:gd name="connsiteY2" fmla="*/ 0 h 1312827"/>
              <a:gd name="connsiteX0" fmla="*/ 308375 w 880531"/>
              <a:gd name="connsiteY0" fmla="*/ 592760 h 592760"/>
              <a:gd name="connsiteX1" fmla="*/ 876347 w 880531"/>
              <a:gd name="connsiteY1" fmla="*/ 6847 h 592760"/>
              <a:gd name="connsiteX2" fmla="*/ 0 w 880531"/>
              <a:gd name="connsiteY2" fmla="*/ 191184 h 592760"/>
              <a:gd name="connsiteX0" fmla="*/ 308375 w 880531"/>
              <a:gd name="connsiteY0" fmla="*/ 696026 h 696026"/>
              <a:gd name="connsiteX1" fmla="*/ 876347 w 880531"/>
              <a:gd name="connsiteY1" fmla="*/ 110113 h 696026"/>
              <a:gd name="connsiteX2" fmla="*/ 0 w 880531"/>
              <a:gd name="connsiteY2" fmla="*/ 294450 h 696026"/>
              <a:gd name="connsiteX0" fmla="*/ 308375 w 889649"/>
              <a:gd name="connsiteY0" fmla="*/ 696026 h 696026"/>
              <a:gd name="connsiteX1" fmla="*/ 876347 w 889649"/>
              <a:gd name="connsiteY1" fmla="*/ 110113 h 696026"/>
              <a:gd name="connsiteX2" fmla="*/ 0 w 889649"/>
              <a:gd name="connsiteY2" fmla="*/ 294450 h 696026"/>
              <a:gd name="connsiteX0" fmla="*/ 308375 w 918073"/>
              <a:gd name="connsiteY0" fmla="*/ 746473 h 746473"/>
              <a:gd name="connsiteX1" fmla="*/ 876347 w 918073"/>
              <a:gd name="connsiteY1" fmla="*/ 160560 h 746473"/>
              <a:gd name="connsiteX2" fmla="*/ 0 w 918073"/>
              <a:gd name="connsiteY2" fmla="*/ 344897 h 746473"/>
              <a:gd name="connsiteX0" fmla="*/ 308375 w 826491"/>
              <a:gd name="connsiteY0" fmla="*/ 769596 h 769596"/>
              <a:gd name="connsiteX1" fmla="*/ 767569 w 826491"/>
              <a:gd name="connsiteY1" fmla="*/ 143675 h 769596"/>
              <a:gd name="connsiteX2" fmla="*/ 0 w 826491"/>
              <a:gd name="connsiteY2" fmla="*/ 368020 h 769596"/>
              <a:gd name="connsiteX0" fmla="*/ 308375 w 814599"/>
              <a:gd name="connsiteY0" fmla="*/ 769596 h 769596"/>
              <a:gd name="connsiteX1" fmla="*/ 767569 w 814599"/>
              <a:gd name="connsiteY1" fmla="*/ 143675 h 769596"/>
              <a:gd name="connsiteX2" fmla="*/ 0 w 814599"/>
              <a:gd name="connsiteY2" fmla="*/ 368020 h 769596"/>
              <a:gd name="connsiteX0" fmla="*/ 249712 w 776369"/>
              <a:gd name="connsiteY0" fmla="*/ 572511 h 572511"/>
              <a:gd name="connsiteX1" fmla="*/ 767569 w 776369"/>
              <a:gd name="connsiteY1" fmla="*/ 81534 h 572511"/>
              <a:gd name="connsiteX2" fmla="*/ 0 w 776369"/>
              <a:gd name="connsiteY2" fmla="*/ 305879 h 572511"/>
              <a:gd name="connsiteX0" fmla="*/ 249712 w 775995"/>
              <a:gd name="connsiteY0" fmla="*/ 572511 h 577620"/>
              <a:gd name="connsiteX1" fmla="*/ 767569 w 775995"/>
              <a:gd name="connsiteY1" fmla="*/ 81534 h 577620"/>
              <a:gd name="connsiteX2" fmla="*/ 0 w 775995"/>
              <a:gd name="connsiteY2" fmla="*/ 305879 h 577620"/>
              <a:gd name="connsiteX0" fmla="*/ 249712 w 794356"/>
              <a:gd name="connsiteY0" fmla="*/ 659963 h 668148"/>
              <a:gd name="connsiteX1" fmla="*/ 767569 w 794356"/>
              <a:gd name="connsiteY1" fmla="*/ 168986 h 668148"/>
              <a:gd name="connsiteX2" fmla="*/ 0 w 794356"/>
              <a:gd name="connsiteY2" fmla="*/ 393331 h 66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356" h="668148">
                <a:moveTo>
                  <a:pt x="249712" y="659963"/>
                </a:moveTo>
                <a:cubicBezTo>
                  <a:pt x="705850" y="721151"/>
                  <a:pt x="863136" y="427610"/>
                  <a:pt x="767569" y="168986"/>
                </a:cubicBezTo>
                <a:cubicBezTo>
                  <a:pt x="672002" y="-89638"/>
                  <a:pt x="98677" y="-78559"/>
                  <a:pt x="0" y="393331"/>
                </a:cubicBezTo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07647" y="91857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Probability/Concentration</a:t>
            </a:r>
            <a:endParaRPr lang="en-CA" dirty="0"/>
          </a:p>
        </p:txBody>
      </p:sp>
      <p:sp>
        <p:nvSpPr>
          <p:cNvPr id="51" name="TextBox 50"/>
          <p:cNvSpPr txBox="1"/>
          <p:nvPr/>
        </p:nvSpPr>
        <p:spPr>
          <a:xfrm rot="5400000">
            <a:off x="5566816" y="3284664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CA" dirty="0"/>
          </a:p>
        </p:txBody>
      </p:sp>
      <p:sp>
        <p:nvSpPr>
          <p:cNvPr id="52" name="Freeform 51"/>
          <p:cNvSpPr/>
          <p:nvPr/>
        </p:nvSpPr>
        <p:spPr>
          <a:xfrm>
            <a:off x="6166882" y="1529591"/>
            <a:ext cx="2041451" cy="4740059"/>
          </a:xfrm>
          <a:custGeom>
            <a:avLst/>
            <a:gdLst>
              <a:gd name="connsiteX0" fmla="*/ 2041451 w 2060168"/>
              <a:gd name="connsiteY0" fmla="*/ 0 h 5195777"/>
              <a:gd name="connsiteX1" fmla="*/ 1906772 w 2060168"/>
              <a:gd name="connsiteY1" fmla="*/ 184298 h 5195777"/>
              <a:gd name="connsiteX2" fmla="*/ 914400 w 2060168"/>
              <a:gd name="connsiteY2" fmla="*/ 723014 h 5195777"/>
              <a:gd name="connsiteX3" fmla="*/ 219739 w 2060168"/>
              <a:gd name="connsiteY3" fmla="*/ 2105247 h 5195777"/>
              <a:gd name="connsiteX4" fmla="*/ 0 w 2060168"/>
              <a:gd name="connsiteY4" fmla="*/ 5195777 h 5195777"/>
              <a:gd name="connsiteX0" fmla="*/ 2041451 w 2050747"/>
              <a:gd name="connsiteY0" fmla="*/ 0 h 5195777"/>
              <a:gd name="connsiteX1" fmla="*/ 1906772 w 2050747"/>
              <a:gd name="connsiteY1" fmla="*/ 184298 h 5195777"/>
              <a:gd name="connsiteX2" fmla="*/ 914400 w 2050747"/>
              <a:gd name="connsiteY2" fmla="*/ 723014 h 5195777"/>
              <a:gd name="connsiteX3" fmla="*/ 219739 w 2050747"/>
              <a:gd name="connsiteY3" fmla="*/ 2105247 h 5195777"/>
              <a:gd name="connsiteX4" fmla="*/ 0 w 2050747"/>
              <a:gd name="connsiteY4" fmla="*/ 5195777 h 5195777"/>
              <a:gd name="connsiteX0" fmla="*/ 2041451 w 2047612"/>
              <a:gd name="connsiteY0" fmla="*/ 0 h 5195777"/>
              <a:gd name="connsiteX1" fmla="*/ 1906772 w 2047612"/>
              <a:gd name="connsiteY1" fmla="*/ 184298 h 5195777"/>
              <a:gd name="connsiteX2" fmla="*/ 914400 w 2047612"/>
              <a:gd name="connsiteY2" fmla="*/ 723014 h 5195777"/>
              <a:gd name="connsiteX3" fmla="*/ 219739 w 2047612"/>
              <a:gd name="connsiteY3" fmla="*/ 2105247 h 5195777"/>
              <a:gd name="connsiteX4" fmla="*/ 0 w 2047612"/>
              <a:gd name="connsiteY4" fmla="*/ 5195777 h 5195777"/>
              <a:gd name="connsiteX0" fmla="*/ 2041451 w 2041451"/>
              <a:gd name="connsiteY0" fmla="*/ 0 h 5195777"/>
              <a:gd name="connsiteX1" fmla="*/ 1588324 w 2041451"/>
              <a:gd name="connsiteY1" fmla="*/ 284381 h 5195777"/>
              <a:gd name="connsiteX2" fmla="*/ 914400 w 2041451"/>
              <a:gd name="connsiteY2" fmla="*/ 723014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588324 w 2041451"/>
              <a:gd name="connsiteY1" fmla="*/ 284381 h 5195777"/>
              <a:gd name="connsiteX2" fmla="*/ 705134 w 2041451"/>
              <a:gd name="connsiteY2" fmla="*/ 804901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588324 w 2041451"/>
              <a:gd name="connsiteY1" fmla="*/ 284381 h 5195777"/>
              <a:gd name="connsiteX2" fmla="*/ 473122 w 2041451"/>
              <a:gd name="connsiteY2" fmla="*/ 622930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506438 w 2041451"/>
              <a:gd name="connsiteY1" fmla="*/ 202494 h 5195777"/>
              <a:gd name="connsiteX2" fmla="*/ 473122 w 2041451"/>
              <a:gd name="connsiteY2" fmla="*/ 622930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506438 w 2041451"/>
              <a:gd name="connsiteY1" fmla="*/ 202494 h 5195777"/>
              <a:gd name="connsiteX2" fmla="*/ 473122 w 2041451"/>
              <a:gd name="connsiteY2" fmla="*/ 622930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54582 w 2054582"/>
              <a:gd name="connsiteY0" fmla="*/ 0 h 5195777"/>
              <a:gd name="connsiteX1" fmla="*/ 1519569 w 2054582"/>
              <a:gd name="connsiteY1" fmla="*/ 202494 h 5195777"/>
              <a:gd name="connsiteX2" fmla="*/ 486253 w 2054582"/>
              <a:gd name="connsiteY2" fmla="*/ 622930 h 5195777"/>
              <a:gd name="connsiteX3" fmla="*/ 32703 w 2054582"/>
              <a:gd name="connsiteY3" fmla="*/ 2232626 h 5195777"/>
              <a:gd name="connsiteX4" fmla="*/ 13131 w 2054582"/>
              <a:gd name="connsiteY4" fmla="*/ 5195777 h 5195777"/>
              <a:gd name="connsiteX0" fmla="*/ 2041451 w 2041451"/>
              <a:gd name="connsiteY0" fmla="*/ 0 h 5195777"/>
              <a:gd name="connsiteX1" fmla="*/ 1506438 w 2041451"/>
              <a:gd name="connsiteY1" fmla="*/ 202494 h 5195777"/>
              <a:gd name="connsiteX2" fmla="*/ 473122 w 2041451"/>
              <a:gd name="connsiteY2" fmla="*/ 622930 h 5195777"/>
              <a:gd name="connsiteX3" fmla="*/ 60515 w 2041451"/>
              <a:gd name="connsiteY3" fmla="*/ 222807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506438 w 2041451"/>
              <a:gd name="connsiteY1" fmla="*/ 202494 h 5195777"/>
              <a:gd name="connsiteX2" fmla="*/ 473122 w 2041451"/>
              <a:gd name="connsiteY2" fmla="*/ 622930 h 5195777"/>
              <a:gd name="connsiteX3" fmla="*/ 60515 w 2041451"/>
              <a:gd name="connsiteY3" fmla="*/ 222807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470044 w 2041451"/>
              <a:gd name="connsiteY1" fmla="*/ 184297 h 5195777"/>
              <a:gd name="connsiteX2" fmla="*/ 473122 w 2041451"/>
              <a:gd name="connsiteY2" fmla="*/ 622930 h 5195777"/>
              <a:gd name="connsiteX3" fmla="*/ 60515 w 2041451"/>
              <a:gd name="connsiteY3" fmla="*/ 222807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470044 w 2041451"/>
              <a:gd name="connsiteY1" fmla="*/ 184297 h 5195777"/>
              <a:gd name="connsiteX2" fmla="*/ 473122 w 2041451"/>
              <a:gd name="connsiteY2" fmla="*/ 622930 h 5195777"/>
              <a:gd name="connsiteX3" fmla="*/ 60515 w 2041451"/>
              <a:gd name="connsiteY3" fmla="*/ 2228077 h 5195777"/>
              <a:gd name="connsiteX4" fmla="*/ 0 w 2041451"/>
              <a:gd name="connsiteY4" fmla="*/ 5195777 h 519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451" h="5195777">
                <a:moveTo>
                  <a:pt x="2041451" y="0"/>
                </a:moveTo>
                <a:cubicBezTo>
                  <a:pt x="2039678" y="74428"/>
                  <a:pt x="1722333" y="125967"/>
                  <a:pt x="1470044" y="184297"/>
                </a:cubicBezTo>
                <a:cubicBezTo>
                  <a:pt x="1217755" y="242627"/>
                  <a:pt x="708043" y="282300"/>
                  <a:pt x="473122" y="622930"/>
                </a:cubicBezTo>
                <a:cubicBezTo>
                  <a:pt x="238201" y="963560"/>
                  <a:pt x="139369" y="1465936"/>
                  <a:pt x="60515" y="2228077"/>
                </a:cubicBezTo>
                <a:cubicBezTo>
                  <a:pt x="-18339" y="2990218"/>
                  <a:pt x="33669" y="4023242"/>
                  <a:pt x="0" y="5195777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3" name="Freeform 52"/>
          <p:cNvSpPr/>
          <p:nvPr/>
        </p:nvSpPr>
        <p:spPr>
          <a:xfrm>
            <a:off x="6099690" y="1530861"/>
            <a:ext cx="1474292" cy="4749838"/>
          </a:xfrm>
          <a:custGeom>
            <a:avLst/>
            <a:gdLst>
              <a:gd name="connsiteX0" fmla="*/ 2041451 w 2060168"/>
              <a:gd name="connsiteY0" fmla="*/ 0 h 5195777"/>
              <a:gd name="connsiteX1" fmla="*/ 1906772 w 2060168"/>
              <a:gd name="connsiteY1" fmla="*/ 184298 h 5195777"/>
              <a:gd name="connsiteX2" fmla="*/ 914400 w 2060168"/>
              <a:gd name="connsiteY2" fmla="*/ 723014 h 5195777"/>
              <a:gd name="connsiteX3" fmla="*/ 219739 w 2060168"/>
              <a:gd name="connsiteY3" fmla="*/ 2105247 h 5195777"/>
              <a:gd name="connsiteX4" fmla="*/ 0 w 2060168"/>
              <a:gd name="connsiteY4" fmla="*/ 5195777 h 5195777"/>
              <a:gd name="connsiteX0" fmla="*/ 2041451 w 2050747"/>
              <a:gd name="connsiteY0" fmla="*/ 0 h 5195777"/>
              <a:gd name="connsiteX1" fmla="*/ 1906772 w 2050747"/>
              <a:gd name="connsiteY1" fmla="*/ 184298 h 5195777"/>
              <a:gd name="connsiteX2" fmla="*/ 914400 w 2050747"/>
              <a:gd name="connsiteY2" fmla="*/ 723014 h 5195777"/>
              <a:gd name="connsiteX3" fmla="*/ 219739 w 2050747"/>
              <a:gd name="connsiteY3" fmla="*/ 2105247 h 5195777"/>
              <a:gd name="connsiteX4" fmla="*/ 0 w 2050747"/>
              <a:gd name="connsiteY4" fmla="*/ 5195777 h 5195777"/>
              <a:gd name="connsiteX0" fmla="*/ 2041451 w 2047612"/>
              <a:gd name="connsiteY0" fmla="*/ 0 h 5195777"/>
              <a:gd name="connsiteX1" fmla="*/ 1906772 w 2047612"/>
              <a:gd name="connsiteY1" fmla="*/ 184298 h 5195777"/>
              <a:gd name="connsiteX2" fmla="*/ 914400 w 2047612"/>
              <a:gd name="connsiteY2" fmla="*/ 723014 h 5195777"/>
              <a:gd name="connsiteX3" fmla="*/ 219739 w 2047612"/>
              <a:gd name="connsiteY3" fmla="*/ 2105247 h 5195777"/>
              <a:gd name="connsiteX4" fmla="*/ 0 w 2047612"/>
              <a:gd name="connsiteY4" fmla="*/ 5195777 h 5195777"/>
              <a:gd name="connsiteX0" fmla="*/ 1 w 2156868"/>
              <a:gd name="connsiteY0" fmla="*/ 0 h 5345903"/>
              <a:gd name="connsiteX1" fmla="*/ 2130851 w 2156868"/>
              <a:gd name="connsiteY1" fmla="*/ 334424 h 5345903"/>
              <a:gd name="connsiteX2" fmla="*/ 1138479 w 2156868"/>
              <a:gd name="connsiteY2" fmla="*/ 873140 h 5345903"/>
              <a:gd name="connsiteX3" fmla="*/ 443818 w 2156868"/>
              <a:gd name="connsiteY3" fmla="*/ 2255373 h 5345903"/>
              <a:gd name="connsiteX4" fmla="*/ 224079 w 2156868"/>
              <a:gd name="connsiteY4" fmla="*/ 5345903 h 5345903"/>
              <a:gd name="connsiteX0" fmla="*/ 1 w 1807937"/>
              <a:gd name="connsiteY0" fmla="*/ 0 h 5345903"/>
              <a:gd name="connsiteX1" fmla="*/ 1771460 w 1807937"/>
              <a:gd name="connsiteY1" fmla="*/ 420860 h 5345903"/>
              <a:gd name="connsiteX2" fmla="*/ 1138479 w 1807937"/>
              <a:gd name="connsiteY2" fmla="*/ 873140 h 5345903"/>
              <a:gd name="connsiteX3" fmla="*/ 443818 w 1807937"/>
              <a:gd name="connsiteY3" fmla="*/ 2255373 h 5345903"/>
              <a:gd name="connsiteX4" fmla="*/ 224079 w 1807937"/>
              <a:gd name="connsiteY4" fmla="*/ 5345903 h 5345903"/>
              <a:gd name="connsiteX0" fmla="*/ 1 w 1618219"/>
              <a:gd name="connsiteY0" fmla="*/ 0 h 5345903"/>
              <a:gd name="connsiteX1" fmla="*/ 1571293 w 1618219"/>
              <a:gd name="connsiteY1" fmla="*/ 429959 h 5345903"/>
              <a:gd name="connsiteX2" fmla="*/ 1138479 w 1618219"/>
              <a:gd name="connsiteY2" fmla="*/ 873140 h 5345903"/>
              <a:gd name="connsiteX3" fmla="*/ 443818 w 1618219"/>
              <a:gd name="connsiteY3" fmla="*/ 2255373 h 5345903"/>
              <a:gd name="connsiteX4" fmla="*/ 224079 w 1618219"/>
              <a:gd name="connsiteY4" fmla="*/ 5345903 h 5345903"/>
              <a:gd name="connsiteX0" fmla="*/ 1 w 1572508"/>
              <a:gd name="connsiteY0" fmla="*/ 0 h 5345903"/>
              <a:gd name="connsiteX1" fmla="*/ 1571293 w 1572508"/>
              <a:gd name="connsiteY1" fmla="*/ 429959 h 5345903"/>
              <a:gd name="connsiteX2" fmla="*/ 1138479 w 1572508"/>
              <a:gd name="connsiteY2" fmla="*/ 873140 h 5345903"/>
              <a:gd name="connsiteX3" fmla="*/ 443818 w 1572508"/>
              <a:gd name="connsiteY3" fmla="*/ 2255373 h 5345903"/>
              <a:gd name="connsiteX4" fmla="*/ 224079 w 1572508"/>
              <a:gd name="connsiteY4" fmla="*/ 5345903 h 5345903"/>
              <a:gd name="connsiteX0" fmla="*/ 1 w 1572508"/>
              <a:gd name="connsiteY0" fmla="*/ 0 h 5345903"/>
              <a:gd name="connsiteX1" fmla="*/ 1571293 w 1572508"/>
              <a:gd name="connsiteY1" fmla="*/ 570986 h 5345903"/>
              <a:gd name="connsiteX2" fmla="*/ 1138479 w 1572508"/>
              <a:gd name="connsiteY2" fmla="*/ 873140 h 5345903"/>
              <a:gd name="connsiteX3" fmla="*/ 443818 w 1572508"/>
              <a:gd name="connsiteY3" fmla="*/ 2255373 h 5345903"/>
              <a:gd name="connsiteX4" fmla="*/ 224079 w 1572508"/>
              <a:gd name="connsiteY4" fmla="*/ 5345903 h 5345903"/>
              <a:gd name="connsiteX0" fmla="*/ 1 w 1592724"/>
              <a:gd name="connsiteY0" fmla="*/ 0 h 5345903"/>
              <a:gd name="connsiteX1" fmla="*/ 1571293 w 1592724"/>
              <a:gd name="connsiteY1" fmla="*/ 570986 h 5345903"/>
              <a:gd name="connsiteX2" fmla="*/ 1138479 w 1592724"/>
              <a:gd name="connsiteY2" fmla="*/ 873140 h 5345903"/>
              <a:gd name="connsiteX3" fmla="*/ 443818 w 1592724"/>
              <a:gd name="connsiteY3" fmla="*/ 2255373 h 5345903"/>
              <a:gd name="connsiteX4" fmla="*/ 224079 w 1592724"/>
              <a:gd name="connsiteY4" fmla="*/ 5345903 h 5345903"/>
              <a:gd name="connsiteX0" fmla="*/ 1 w 1442391"/>
              <a:gd name="connsiteY0" fmla="*/ 0 h 5345903"/>
              <a:gd name="connsiteX1" fmla="*/ 1412069 w 1442391"/>
              <a:gd name="connsiteY1" fmla="*/ 493648 h 5345903"/>
              <a:gd name="connsiteX2" fmla="*/ 1138479 w 1442391"/>
              <a:gd name="connsiteY2" fmla="*/ 873140 h 5345903"/>
              <a:gd name="connsiteX3" fmla="*/ 443818 w 1442391"/>
              <a:gd name="connsiteY3" fmla="*/ 2255373 h 5345903"/>
              <a:gd name="connsiteX4" fmla="*/ 224079 w 1442391"/>
              <a:gd name="connsiteY4" fmla="*/ 5345903 h 5345903"/>
              <a:gd name="connsiteX0" fmla="*/ 1 w 1415413"/>
              <a:gd name="connsiteY0" fmla="*/ 0 h 5345903"/>
              <a:gd name="connsiteX1" fmla="*/ 1412069 w 1415413"/>
              <a:gd name="connsiteY1" fmla="*/ 493648 h 5345903"/>
              <a:gd name="connsiteX2" fmla="*/ 1138479 w 1415413"/>
              <a:gd name="connsiteY2" fmla="*/ 873140 h 5345903"/>
              <a:gd name="connsiteX3" fmla="*/ 443818 w 1415413"/>
              <a:gd name="connsiteY3" fmla="*/ 2255373 h 5345903"/>
              <a:gd name="connsiteX4" fmla="*/ 224079 w 1415413"/>
              <a:gd name="connsiteY4" fmla="*/ 5345903 h 5345903"/>
              <a:gd name="connsiteX0" fmla="*/ 1 w 1410874"/>
              <a:gd name="connsiteY0" fmla="*/ 0 h 5345903"/>
              <a:gd name="connsiteX1" fmla="*/ 1407520 w 1410874"/>
              <a:gd name="connsiteY1" fmla="*/ 707463 h 5345903"/>
              <a:gd name="connsiteX2" fmla="*/ 1138479 w 1410874"/>
              <a:gd name="connsiteY2" fmla="*/ 873140 h 5345903"/>
              <a:gd name="connsiteX3" fmla="*/ 443818 w 1410874"/>
              <a:gd name="connsiteY3" fmla="*/ 2255373 h 5345903"/>
              <a:gd name="connsiteX4" fmla="*/ 224079 w 1410874"/>
              <a:gd name="connsiteY4" fmla="*/ 5345903 h 5345903"/>
              <a:gd name="connsiteX0" fmla="*/ 1 w 1420818"/>
              <a:gd name="connsiteY0" fmla="*/ 0 h 5345903"/>
              <a:gd name="connsiteX1" fmla="*/ 1407520 w 1420818"/>
              <a:gd name="connsiteY1" fmla="*/ 707463 h 5345903"/>
              <a:gd name="connsiteX2" fmla="*/ 692652 w 1420818"/>
              <a:gd name="connsiteY2" fmla="*/ 1682907 h 5345903"/>
              <a:gd name="connsiteX3" fmla="*/ 443818 w 1420818"/>
              <a:gd name="connsiteY3" fmla="*/ 2255373 h 5345903"/>
              <a:gd name="connsiteX4" fmla="*/ 224079 w 1420818"/>
              <a:gd name="connsiteY4" fmla="*/ 5345903 h 5345903"/>
              <a:gd name="connsiteX0" fmla="*/ 1 w 1420896"/>
              <a:gd name="connsiteY0" fmla="*/ 0 h 5345903"/>
              <a:gd name="connsiteX1" fmla="*/ 1407520 w 1420896"/>
              <a:gd name="connsiteY1" fmla="*/ 707463 h 5345903"/>
              <a:gd name="connsiteX2" fmla="*/ 692652 w 1420896"/>
              <a:gd name="connsiteY2" fmla="*/ 1682907 h 5345903"/>
              <a:gd name="connsiteX3" fmla="*/ 416523 w 1420896"/>
              <a:gd name="connsiteY3" fmla="*/ 2605666 h 5345903"/>
              <a:gd name="connsiteX4" fmla="*/ 224079 w 1420896"/>
              <a:gd name="connsiteY4" fmla="*/ 5345903 h 5345903"/>
              <a:gd name="connsiteX0" fmla="*/ 1 w 1420896"/>
              <a:gd name="connsiteY0" fmla="*/ 0 h 5163933"/>
              <a:gd name="connsiteX1" fmla="*/ 1407520 w 1420896"/>
              <a:gd name="connsiteY1" fmla="*/ 707463 h 5163933"/>
              <a:gd name="connsiteX2" fmla="*/ 692652 w 1420896"/>
              <a:gd name="connsiteY2" fmla="*/ 1682907 h 5163933"/>
              <a:gd name="connsiteX3" fmla="*/ 416523 w 1420896"/>
              <a:gd name="connsiteY3" fmla="*/ 2605666 h 5163933"/>
              <a:gd name="connsiteX4" fmla="*/ 210431 w 1420896"/>
              <a:gd name="connsiteY4" fmla="*/ 5163933 h 5163933"/>
              <a:gd name="connsiteX0" fmla="*/ 1 w 1420896"/>
              <a:gd name="connsiteY0" fmla="*/ 0 h 5186679"/>
              <a:gd name="connsiteX1" fmla="*/ 1407520 w 1420896"/>
              <a:gd name="connsiteY1" fmla="*/ 707463 h 5186679"/>
              <a:gd name="connsiteX2" fmla="*/ 692652 w 1420896"/>
              <a:gd name="connsiteY2" fmla="*/ 1682907 h 5186679"/>
              <a:gd name="connsiteX3" fmla="*/ 416523 w 1420896"/>
              <a:gd name="connsiteY3" fmla="*/ 2605666 h 5186679"/>
              <a:gd name="connsiteX4" fmla="*/ 214980 w 1420896"/>
              <a:gd name="connsiteY4" fmla="*/ 5186679 h 5186679"/>
              <a:gd name="connsiteX0" fmla="*/ 1 w 1474720"/>
              <a:gd name="connsiteY0" fmla="*/ 0 h 5186679"/>
              <a:gd name="connsiteX1" fmla="*/ 1462111 w 1474720"/>
              <a:gd name="connsiteY1" fmla="*/ 525493 h 5186679"/>
              <a:gd name="connsiteX2" fmla="*/ 692652 w 1474720"/>
              <a:gd name="connsiteY2" fmla="*/ 1682907 h 5186679"/>
              <a:gd name="connsiteX3" fmla="*/ 416523 w 1474720"/>
              <a:gd name="connsiteY3" fmla="*/ 2605666 h 5186679"/>
              <a:gd name="connsiteX4" fmla="*/ 214980 w 1474720"/>
              <a:gd name="connsiteY4" fmla="*/ 5186679 h 5186679"/>
              <a:gd name="connsiteX0" fmla="*/ 1 w 1474292"/>
              <a:gd name="connsiteY0" fmla="*/ 0 h 5186679"/>
              <a:gd name="connsiteX1" fmla="*/ 1462111 w 1474292"/>
              <a:gd name="connsiteY1" fmla="*/ 525493 h 5186679"/>
              <a:gd name="connsiteX2" fmla="*/ 683553 w 1474292"/>
              <a:gd name="connsiteY2" fmla="*/ 1669259 h 5186679"/>
              <a:gd name="connsiteX3" fmla="*/ 416523 w 1474292"/>
              <a:gd name="connsiteY3" fmla="*/ 2605666 h 5186679"/>
              <a:gd name="connsiteX4" fmla="*/ 214980 w 1474292"/>
              <a:gd name="connsiteY4" fmla="*/ 5186679 h 5186679"/>
              <a:gd name="connsiteX0" fmla="*/ 1 w 1474292"/>
              <a:gd name="connsiteY0" fmla="*/ 0 h 5173031"/>
              <a:gd name="connsiteX1" fmla="*/ 1462111 w 1474292"/>
              <a:gd name="connsiteY1" fmla="*/ 525493 h 5173031"/>
              <a:gd name="connsiteX2" fmla="*/ 683553 w 1474292"/>
              <a:gd name="connsiteY2" fmla="*/ 1669259 h 5173031"/>
              <a:gd name="connsiteX3" fmla="*/ 416523 w 1474292"/>
              <a:gd name="connsiteY3" fmla="*/ 2605666 h 5173031"/>
              <a:gd name="connsiteX4" fmla="*/ 305966 w 1474292"/>
              <a:gd name="connsiteY4" fmla="*/ 5173031 h 517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292" h="5173031">
                <a:moveTo>
                  <a:pt x="1" y="0"/>
                </a:moveTo>
                <a:cubicBezTo>
                  <a:pt x="-1772" y="74428"/>
                  <a:pt x="1348186" y="247283"/>
                  <a:pt x="1462111" y="525493"/>
                </a:cubicBezTo>
                <a:cubicBezTo>
                  <a:pt x="1576036" y="803703"/>
                  <a:pt x="857818" y="1322564"/>
                  <a:pt x="683553" y="1669259"/>
                </a:cubicBezTo>
                <a:cubicBezTo>
                  <a:pt x="509288" y="2015954"/>
                  <a:pt x="479454" y="2021704"/>
                  <a:pt x="416523" y="2605666"/>
                </a:cubicBezTo>
                <a:cubicBezTo>
                  <a:pt x="353592" y="3189628"/>
                  <a:pt x="339635" y="4000496"/>
                  <a:pt x="305966" y="5173031"/>
                </a:cubicBezTo>
              </a:path>
            </a:pathLst>
          </a:custGeom>
          <a:noFill/>
          <a:ln w="57150">
            <a:solidFill>
              <a:srgbClr val="09A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TextBox 53"/>
          <p:cNvSpPr txBox="1"/>
          <p:nvPr/>
        </p:nvSpPr>
        <p:spPr>
          <a:xfrm>
            <a:off x="5921824" y="11952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CA" dirty="0"/>
          </a:p>
        </p:txBody>
      </p:sp>
      <p:sp>
        <p:nvSpPr>
          <p:cNvPr id="55" name="TextBox 54"/>
          <p:cNvSpPr txBox="1"/>
          <p:nvPr/>
        </p:nvSpPr>
        <p:spPr>
          <a:xfrm>
            <a:off x="8051880" y="11952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CA" dirty="0"/>
          </a:p>
        </p:txBody>
      </p:sp>
      <p:sp>
        <p:nvSpPr>
          <p:cNvPr id="56" name="TextBox 55"/>
          <p:cNvSpPr txBox="1"/>
          <p:nvPr/>
        </p:nvSpPr>
        <p:spPr>
          <a:xfrm>
            <a:off x="7031154" y="119522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CA" dirty="0"/>
          </a:p>
        </p:txBody>
      </p:sp>
      <p:sp>
        <p:nvSpPr>
          <p:cNvPr id="57" name="Freeform 56"/>
          <p:cNvSpPr/>
          <p:nvPr/>
        </p:nvSpPr>
        <p:spPr>
          <a:xfrm>
            <a:off x="6077220" y="1524302"/>
            <a:ext cx="1009814" cy="4756396"/>
          </a:xfrm>
          <a:custGeom>
            <a:avLst/>
            <a:gdLst>
              <a:gd name="connsiteX0" fmla="*/ 2041451 w 2060168"/>
              <a:gd name="connsiteY0" fmla="*/ 0 h 5195777"/>
              <a:gd name="connsiteX1" fmla="*/ 1906772 w 2060168"/>
              <a:gd name="connsiteY1" fmla="*/ 184298 h 5195777"/>
              <a:gd name="connsiteX2" fmla="*/ 914400 w 2060168"/>
              <a:gd name="connsiteY2" fmla="*/ 723014 h 5195777"/>
              <a:gd name="connsiteX3" fmla="*/ 219739 w 2060168"/>
              <a:gd name="connsiteY3" fmla="*/ 2105247 h 5195777"/>
              <a:gd name="connsiteX4" fmla="*/ 0 w 2060168"/>
              <a:gd name="connsiteY4" fmla="*/ 5195777 h 5195777"/>
              <a:gd name="connsiteX0" fmla="*/ 2041451 w 2050747"/>
              <a:gd name="connsiteY0" fmla="*/ 0 h 5195777"/>
              <a:gd name="connsiteX1" fmla="*/ 1906772 w 2050747"/>
              <a:gd name="connsiteY1" fmla="*/ 184298 h 5195777"/>
              <a:gd name="connsiteX2" fmla="*/ 914400 w 2050747"/>
              <a:gd name="connsiteY2" fmla="*/ 723014 h 5195777"/>
              <a:gd name="connsiteX3" fmla="*/ 219739 w 2050747"/>
              <a:gd name="connsiteY3" fmla="*/ 2105247 h 5195777"/>
              <a:gd name="connsiteX4" fmla="*/ 0 w 2050747"/>
              <a:gd name="connsiteY4" fmla="*/ 5195777 h 5195777"/>
              <a:gd name="connsiteX0" fmla="*/ 2041451 w 2047612"/>
              <a:gd name="connsiteY0" fmla="*/ 0 h 5195777"/>
              <a:gd name="connsiteX1" fmla="*/ 1906772 w 2047612"/>
              <a:gd name="connsiteY1" fmla="*/ 184298 h 5195777"/>
              <a:gd name="connsiteX2" fmla="*/ 914400 w 2047612"/>
              <a:gd name="connsiteY2" fmla="*/ 723014 h 5195777"/>
              <a:gd name="connsiteX3" fmla="*/ 219739 w 2047612"/>
              <a:gd name="connsiteY3" fmla="*/ 2105247 h 5195777"/>
              <a:gd name="connsiteX4" fmla="*/ 0 w 2047612"/>
              <a:gd name="connsiteY4" fmla="*/ 5195777 h 5195777"/>
              <a:gd name="connsiteX0" fmla="*/ 2041451 w 2041451"/>
              <a:gd name="connsiteY0" fmla="*/ 0 h 5195777"/>
              <a:gd name="connsiteX1" fmla="*/ 1588324 w 2041451"/>
              <a:gd name="connsiteY1" fmla="*/ 284381 h 5195777"/>
              <a:gd name="connsiteX2" fmla="*/ 914400 w 2041451"/>
              <a:gd name="connsiteY2" fmla="*/ 723014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588324 w 2041451"/>
              <a:gd name="connsiteY1" fmla="*/ 284381 h 5195777"/>
              <a:gd name="connsiteX2" fmla="*/ 705134 w 2041451"/>
              <a:gd name="connsiteY2" fmla="*/ 804901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588324 w 2041451"/>
              <a:gd name="connsiteY1" fmla="*/ 284381 h 5195777"/>
              <a:gd name="connsiteX2" fmla="*/ 473122 w 2041451"/>
              <a:gd name="connsiteY2" fmla="*/ 622930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506438 w 2041451"/>
              <a:gd name="connsiteY1" fmla="*/ 202494 h 5195777"/>
              <a:gd name="connsiteX2" fmla="*/ 473122 w 2041451"/>
              <a:gd name="connsiteY2" fmla="*/ 622930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506438 w 2041451"/>
              <a:gd name="connsiteY1" fmla="*/ 202494 h 5195777"/>
              <a:gd name="connsiteX2" fmla="*/ 473122 w 2041451"/>
              <a:gd name="connsiteY2" fmla="*/ 622930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54582 w 2054582"/>
              <a:gd name="connsiteY0" fmla="*/ 0 h 5195777"/>
              <a:gd name="connsiteX1" fmla="*/ 1519569 w 2054582"/>
              <a:gd name="connsiteY1" fmla="*/ 202494 h 5195777"/>
              <a:gd name="connsiteX2" fmla="*/ 486253 w 2054582"/>
              <a:gd name="connsiteY2" fmla="*/ 622930 h 5195777"/>
              <a:gd name="connsiteX3" fmla="*/ 32703 w 2054582"/>
              <a:gd name="connsiteY3" fmla="*/ 2232626 h 5195777"/>
              <a:gd name="connsiteX4" fmla="*/ 13131 w 2054582"/>
              <a:gd name="connsiteY4" fmla="*/ 5195777 h 5195777"/>
              <a:gd name="connsiteX0" fmla="*/ 2041451 w 2041451"/>
              <a:gd name="connsiteY0" fmla="*/ 0 h 5195777"/>
              <a:gd name="connsiteX1" fmla="*/ 1506438 w 2041451"/>
              <a:gd name="connsiteY1" fmla="*/ 202494 h 5195777"/>
              <a:gd name="connsiteX2" fmla="*/ 473122 w 2041451"/>
              <a:gd name="connsiteY2" fmla="*/ 622930 h 5195777"/>
              <a:gd name="connsiteX3" fmla="*/ 60515 w 2041451"/>
              <a:gd name="connsiteY3" fmla="*/ 2228077 h 5195777"/>
              <a:gd name="connsiteX4" fmla="*/ 0 w 2041451"/>
              <a:gd name="connsiteY4" fmla="*/ 5195777 h 5195777"/>
              <a:gd name="connsiteX0" fmla="*/ 21582 w 1511048"/>
              <a:gd name="connsiteY0" fmla="*/ 0 h 5200326"/>
              <a:gd name="connsiteX1" fmla="*/ 1506438 w 1511048"/>
              <a:gd name="connsiteY1" fmla="*/ 207043 h 5200326"/>
              <a:gd name="connsiteX2" fmla="*/ 473122 w 1511048"/>
              <a:gd name="connsiteY2" fmla="*/ 627479 h 5200326"/>
              <a:gd name="connsiteX3" fmla="*/ 60515 w 1511048"/>
              <a:gd name="connsiteY3" fmla="*/ 2232626 h 5200326"/>
              <a:gd name="connsiteX4" fmla="*/ 0 w 1511048"/>
              <a:gd name="connsiteY4" fmla="*/ 5200326 h 5200326"/>
              <a:gd name="connsiteX0" fmla="*/ 1 w 1753973"/>
              <a:gd name="connsiteY0" fmla="*/ 0 h 5378578"/>
              <a:gd name="connsiteX1" fmla="*/ 1743416 w 1753973"/>
              <a:gd name="connsiteY1" fmla="*/ 385295 h 5378578"/>
              <a:gd name="connsiteX2" fmla="*/ 710100 w 1753973"/>
              <a:gd name="connsiteY2" fmla="*/ 805731 h 5378578"/>
              <a:gd name="connsiteX3" fmla="*/ 297493 w 1753973"/>
              <a:gd name="connsiteY3" fmla="*/ 2410878 h 5378578"/>
              <a:gd name="connsiteX4" fmla="*/ 236978 w 1753973"/>
              <a:gd name="connsiteY4" fmla="*/ 5378578 h 5378578"/>
              <a:gd name="connsiteX0" fmla="*/ 11 w 710161"/>
              <a:gd name="connsiteY0" fmla="*/ 0 h 5378578"/>
              <a:gd name="connsiteX1" fmla="*/ 323620 w 710161"/>
              <a:gd name="connsiteY1" fmla="*/ 910913 h 5378578"/>
              <a:gd name="connsiteX2" fmla="*/ 710110 w 710161"/>
              <a:gd name="connsiteY2" fmla="*/ 805731 h 5378578"/>
              <a:gd name="connsiteX3" fmla="*/ 297503 w 710161"/>
              <a:gd name="connsiteY3" fmla="*/ 2410878 h 5378578"/>
              <a:gd name="connsiteX4" fmla="*/ 236988 w 710161"/>
              <a:gd name="connsiteY4" fmla="*/ 5378578 h 5378578"/>
              <a:gd name="connsiteX0" fmla="*/ 12 w 809944"/>
              <a:gd name="connsiteY0" fmla="*/ 0 h 5378578"/>
              <a:gd name="connsiteX1" fmla="*/ 323621 w 809944"/>
              <a:gd name="connsiteY1" fmla="*/ 910913 h 5378578"/>
              <a:gd name="connsiteX2" fmla="*/ 809905 w 809944"/>
              <a:gd name="connsiteY2" fmla="*/ 1431902 h 5378578"/>
              <a:gd name="connsiteX3" fmla="*/ 297504 w 809944"/>
              <a:gd name="connsiteY3" fmla="*/ 2410878 h 5378578"/>
              <a:gd name="connsiteX4" fmla="*/ 236989 w 809944"/>
              <a:gd name="connsiteY4" fmla="*/ 5378578 h 5378578"/>
              <a:gd name="connsiteX0" fmla="*/ 15 w 1023132"/>
              <a:gd name="connsiteY0" fmla="*/ 0 h 5378578"/>
              <a:gd name="connsiteX1" fmla="*/ 323624 w 1023132"/>
              <a:gd name="connsiteY1" fmla="*/ 910913 h 5378578"/>
              <a:gd name="connsiteX2" fmla="*/ 1023106 w 1023132"/>
              <a:gd name="connsiteY2" fmla="*/ 1564449 h 5378578"/>
              <a:gd name="connsiteX3" fmla="*/ 297507 w 1023132"/>
              <a:gd name="connsiteY3" fmla="*/ 2410878 h 5378578"/>
              <a:gd name="connsiteX4" fmla="*/ 236992 w 1023132"/>
              <a:gd name="connsiteY4" fmla="*/ 5378578 h 5378578"/>
              <a:gd name="connsiteX0" fmla="*/ 15 w 1023154"/>
              <a:gd name="connsiteY0" fmla="*/ 0 h 5378578"/>
              <a:gd name="connsiteX1" fmla="*/ 332697 w 1023154"/>
              <a:gd name="connsiteY1" fmla="*/ 700665 h 5378578"/>
              <a:gd name="connsiteX2" fmla="*/ 1023106 w 1023154"/>
              <a:gd name="connsiteY2" fmla="*/ 1564449 h 5378578"/>
              <a:gd name="connsiteX3" fmla="*/ 297507 w 1023154"/>
              <a:gd name="connsiteY3" fmla="*/ 2410878 h 5378578"/>
              <a:gd name="connsiteX4" fmla="*/ 236992 w 1023154"/>
              <a:gd name="connsiteY4" fmla="*/ 5378578 h 5378578"/>
              <a:gd name="connsiteX0" fmla="*/ 13 w 887081"/>
              <a:gd name="connsiteY0" fmla="*/ 0 h 5378578"/>
              <a:gd name="connsiteX1" fmla="*/ 332695 w 887081"/>
              <a:gd name="connsiteY1" fmla="*/ 700665 h 5378578"/>
              <a:gd name="connsiteX2" fmla="*/ 887020 w 887081"/>
              <a:gd name="connsiteY2" fmla="*/ 1518743 h 5378578"/>
              <a:gd name="connsiteX3" fmla="*/ 297505 w 887081"/>
              <a:gd name="connsiteY3" fmla="*/ 2410878 h 5378578"/>
              <a:gd name="connsiteX4" fmla="*/ 236990 w 887081"/>
              <a:gd name="connsiteY4" fmla="*/ 5378578 h 5378578"/>
              <a:gd name="connsiteX0" fmla="*/ 13 w 887239"/>
              <a:gd name="connsiteY0" fmla="*/ 0 h 5378578"/>
              <a:gd name="connsiteX1" fmla="*/ 332695 w 887239"/>
              <a:gd name="connsiteY1" fmla="*/ 700665 h 5378578"/>
              <a:gd name="connsiteX2" fmla="*/ 887020 w 887239"/>
              <a:gd name="connsiteY2" fmla="*/ 1518743 h 5378578"/>
              <a:gd name="connsiteX3" fmla="*/ 265752 w 887239"/>
              <a:gd name="connsiteY3" fmla="*/ 3553527 h 5378578"/>
              <a:gd name="connsiteX4" fmla="*/ 236990 w 887239"/>
              <a:gd name="connsiteY4" fmla="*/ 5378578 h 5378578"/>
              <a:gd name="connsiteX0" fmla="*/ 13 w 887239"/>
              <a:gd name="connsiteY0" fmla="*/ 0 h 5378578"/>
              <a:gd name="connsiteX1" fmla="*/ 332695 w 887239"/>
              <a:gd name="connsiteY1" fmla="*/ 700665 h 5378578"/>
              <a:gd name="connsiteX2" fmla="*/ 887020 w 887239"/>
              <a:gd name="connsiteY2" fmla="*/ 1518743 h 5378578"/>
              <a:gd name="connsiteX3" fmla="*/ 265752 w 887239"/>
              <a:gd name="connsiteY3" fmla="*/ 3553527 h 5378578"/>
              <a:gd name="connsiteX4" fmla="*/ 236990 w 887239"/>
              <a:gd name="connsiteY4" fmla="*/ 5378578 h 5378578"/>
              <a:gd name="connsiteX0" fmla="*/ 13 w 887239"/>
              <a:gd name="connsiteY0" fmla="*/ 0 h 5182042"/>
              <a:gd name="connsiteX1" fmla="*/ 332695 w 887239"/>
              <a:gd name="connsiteY1" fmla="*/ 700665 h 5182042"/>
              <a:gd name="connsiteX2" fmla="*/ 887020 w 887239"/>
              <a:gd name="connsiteY2" fmla="*/ 1518743 h 5182042"/>
              <a:gd name="connsiteX3" fmla="*/ 265752 w 887239"/>
              <a:gd name="connsiteY3" fmla="*/ 3553527 h 5182042"/>
              <a:gd name="connsiteX4" fmla="*/ 164412 w 887239"/>
              <a:gd name="connsiteY4" fmla="*/ 5182042 h 5182042"/>
              <a:gd name="connsiteX0" fmla="*/ 13 w 887239"/>
              <a:gd name="connsiteY0" fmla="*/ 0 h 5182042"/>
              <a:gd name="connsiteX1" fmla="*/ 332695 w 887239"/>
              <a:gd name="connsiteY1" fmla="*/ 700665 h 5182042"/>
              <a:gd name="connsiteX2" fmla="*/ 887020 w 887239"/>
              <a:gd name="connsiteY2" fmla="*/ 1518743 h 5182042"/>
              <a:gd name="connsiteX3" fmla="*/ 265752 w 887239"/>
              <a:gd name="connsiteY3" fmla="*/ 3553527 h 5182042"/>
              <a:gd name="connsiteX4" fmla="*/ 250058 w 887239"/>
              <a:gd name="connsiteY4" fmla="*/ 3030302 h 5182042"/>
              <a:gd name="connsiteX5" fmla="*/ 164412 w 887239"/>
              <a:gd name="connsiteY5" fmla="*/ 5182042 h 5182042"/>
              <a:gd name="connsiteX0" fmla="*/ 13 w 887107"/>
              <a:gd name="connsiteY0" fmla="*/ 0 h 5182042"/>
              <a:gd name="connsiteX1" fmla="*/ 332695 w 887107"/>
              <a:gd name="connsiteY1" fmla="*/ 700665 h 5182042"/>
              <a:gd name="connsiteX2" fmla="*/ 887020 w 887107"/>
              <a:gd name="connsiteY2" fmla="*/ 1518743 h 5182042"/>
              <a:gd name="connsiteX3" fmla="*/ 374619 w 887107"/>
              <a:gd name="connsiteY3" fmla="*/ 2721679 h 5182042"/>
              <a:gd name="connsiteX4" fmla="*/ 250058 w 887107"/>
              <a:gd name="connsiteY4" fmla="*/ 3030302 h 5182042"/>
              <a:gd name="connsiteX5" fmla="*/ 164412 w 887107"/>
              <a:gd name="connsiteY5" fmla="*/ 5182042 h 5182042"/>
              <a:gd name="connsiteX0" fmla="*/ 13 w 887431"/>
              <a:gd name="connsiteY0" fmla="*/ 0 h 5182042"/>
              <a:gd name="connsiteX1" fmla="*/ 332695 w 887431"/>
              <a:gd name="connsiteY1" fmla="*/ 700665 h 5182042"/>
              <a:gd name="connsiteX2" fmla="*/ 887020 w 887431"/>
              <a:gd name="connsiteY2" fmla="*/ 1518743 h 5182042"/>
              <a:gd name="connsiteX3" fmla="*/ 419979 w 887431"/>
              <a:gd name="connsiteY3" fmla="*/ 2292043 h 5182042"/>
              <a:gd name="connsiteX4" fmla="*/ 250058 w 887431"/>
              <a:gd name="connsiteY4" fmla="*/ 3030302 h 5182042"/>
              <a:gd name="connsiteX5" fmla="*/ 164412 w 887431"/>
              <a:gd name="connsiteY5" fmla="*/ 5182042 h 5182042"/>
              <a:gd name="connsiteX0" fmla="*/ 13 w 898703"/>
              <a:gd name="connsiteY0" fmla="*/ 0 h 5182042"/>
              <a:gd name="connsiteX1" fmla="*/ 332695 w 898703"/>
              <a:gd name="connsiteY1" fmla="*/ 700665 h 5182042"/>
              <a:gd name="connsiteX2" fmla="*/ 887020 w 898703"/>
              <a:gd name="connsiteY2" fmla="*/ 1518743 h 5182042"/>
              <a:gd name="connsiteX3" fmla="*/ 674003 w 898703"/>
              <a:gd name="connsiteY3" fmla="*/ 2168637 h 5182042"/>
              <a:gd name="connsiteX4" fmla="*/ 250058 w 898703"/>
              <a:gd name="connsiteY4" fmla="*/ 3030302 h 5182042"/>
              <a:gd name="connsiteX5" fmla="*/ 164412 w 898703"/>
              <a:gd name="connsiteY5" fmla="*/ 5182042 h 5182042"/>
              <a:gd name="connsiteX0" fmla="*/ 13 w 896200"/>
              <a:gd name="connsiteY0" fmla="*/ 0 h 5182042"/>
              <a:gd name="connsiteX1" fmla="*/ 332695 w 896200"/>
              <a:gd name="connsiteY1" fmla="*/ 700665 h 5182042"/>
              <a:gd name="connsiteX2" fmla="*/ 887020 w 896200"/>
              <a:gd name="connsiteY2" fmla="*/ 1518743 h 5182042"/>
              <a:gd name="connsiteX3" fmla="*/ 674003 w 896200"/>
              <a:gd name="connsiteY3" fmla="*/ 2168637 h 5182042"/>
              <a:gd name="connsiteX4" fmla="*/ 612947 w 896200"/>
              <a:gd name="connsiteY4" fmla="*/ 4241509 h 5182042"/>
              <a:gd name="connsiteX5" fmla="*/ 164412 w 896200"/>
              <a:gd name="connsiteY5" fmla="*/ 5182042 h 5182042"/>
              <a:gd name="connsiteX0" fmla="*/ 13 w 896200"/>
              <a:gd name="connsiteY0" fmla="*/ 0 h 4241509"/>
              <a:gd name="connsiteX1" fmla="*/ 332695 w 896200"/>
              <a:gd name="connsiteY1" fmla="*/ 700665 h 4241509"/>
              <a:gd name="connsiteX2" fmla="*/ 887020 w 896200"/>
              <a:gd name="connsiteY2" fmla="*/ 1518743 h 4241509"/>
              <a:gd name="connsiteX3" fmla="*/ 674003 w 896200"/>
              <a:gd name="connsiteY3" fmla="*/ 2168637 h 4241509"/>
              <a:gd name="connsiteX4" fmla="*/ 612947 w 896200"/>
              <a:gd name="connsiteY4" fmla="*/ 4241509 h 4241509"/>
              <a:gd name="connsiteX0" fmla="*/ 13 w 895981"/>
              <a:gd name="connsiteY0" fmla="*/ 0 h 5224187"/>
              <a:gd name="connsiteX1" fmla="*/ 332695 w 895981"/>
              <a:gd name="connsiteY1" fmla="*/ 700665 h 5224187"/>
              <a:gd name="connsiteX2" fmla="*/ 887020 w 895981"/>
              <a:gd name="connsiteY2" fmla="*/ 1518743 h 5224187"/>
              <a:gd name="connsiteX3" fmla="*/ 674003 w 895981"/>
              <a:gd name="connsiteY3" fmla="*/ 2168637 h 5224187"/>
              <a:gd name="connsiteX4" fmla="*/ 653772 w 895981"/>
              <a:gd name="connsiteY4" fmla="*/ 5224187 h 5224187"/>
              <a:gd name="connsiteX0" fmla="*/ 13 w 1002599"/>
              <a:gd name="connsiteY0" fmla="*/ 0 h 5224187"/>
              <a:gd name="connsiteX1" fmla="*/ 332695 w 1002599"/>
              <a:gd name="connsiteY1" fmla="*/ 700665 h 5224187"/>
              <a:gd name="connsiteX2" fmla="*/ 995887 w 1002599"/>
              <a:gd name="connsiteY2" fmla="*/ 1505031 h 5224187"/>
              <a:gd name="connsiteX3" fmla="*/ 674003 w 1002599"/>
              <a:gd name="connsiteY3" fmla="*/ 2168637 h 5224187"/>
              <a:gd name="connsiteX4" fmla="*/ 653772 w 1002599"/>
              <a:gd name="connsiteY4" fmla="*/ 5224187 h 5224187"/>
              <a:gd name="connsiteX0" fmla="*/ 13 w 997433"/>
              <a:gd name="connsiteY0" fmla="*/ 0 h 5224187"/>
              <a:gd name="connsiteX1" fmla="*/ 332695 w 997433"/>
              <a:gd name="connsiteY1" fmla="*/ 700665 h 5224187"/>
              <a:gd name="connsiteX2" fmla="*/ 995887 w 997433"/>
              <a:gd name="connsiteY2" fmla="*/ 1505031 h 5224187"/>
              <a:gd name="connsiteX3" fmla="*/ 674003 w 997433"/>
              <a:gd name="connsiteY3" fmla="*/ 2168637 h 5224187"/>
              <a:gd name="connsiteX4" fmla="*/ 653772 w 997433"/>
              <a:gd name="connsiteY4" fmla="*/ 5224187 h 5224187"/>
              <a:gd name="connsiteX0" fmla="*/ 13 w 997433"/>
              <a:gd name="connsiteY0" fmla="*/ 0 h 5224187"/>
              <a:gd name="connsiteX1" fmla="*/ 332695 w 997433"/>
              <a:gd name="connsiteY1" fmla="*/ 700665 h 5224187"/>
              <a:gd name="connsiteX2" fmla="*/ 995887 w 997433"/>
              <a:gd name="connsiteY2" fmla="*/ 1505031 h 5224187"/>
              <a:gd name="connsiteX3" fmla="*/ 674003 w 997433"/>
              <a:gd name="connsiteY3" fmla="*/ 2168637 h 5224187"/>
              <a:gd name="connsiteX4" fmla="*/ 653772 w 997433"/>
              <a:gd name="connsiteY4" fmla="*/ 5224187 h 5224187"/>
              <a:gd name="connsiteX0" fmla="*/ 13 w 1002744"/>
              <a:gd name="connsiteY0" fmla="*/ 0 h 5224187"/>
              <a:gd name="connsiteX1" fmla="*/ 332695 w 1002744"/>
              <a:gd name="connsiteY1" fmla="*/ 700665 h 5224187"/>
              <a:gd name="connsiteX2" fmla="*/ 995887 w 1002744"/>
              <a:gd name="connsiteY2" fmla="*/ 1505031 h 5224187"/>
              <a:gd name="connsiteX3" fmla="*/ 692148 w 1002744"/>
              <a:gd name="connsiteY3" fmla="*/ 3201591 h 5224187"/>
              <a:gd name="connsiteX4" fmla="*/ 653772 w 1002744"/>
              <a:gd name="connsiteY4" fmla="*/ 5224187 h 5224187"/>
              <a:gd name="connsiteX0" fmla="*/ 13 w 1002902"/>
              <a:gd name="connsiteY0" fmla="*/ 0 h 5224187"/>
              <a:gd name="connsiteX1" fmla="*/ 332695 w 1002902"/>
              <a:gd name="connsiteY1" fmla="*/ 700665 h 5224187"/>
              <a:gd name="connsiteX2" fmla="*/ 995887 w 1002902"/>
              <a:gd name="connsiteY2" fmla="*/ 1505031 h 5224187"/>
              <a:gd name="connsiteX3" fmla="*/ 692148 w 1002902"/>
              <a:gd name="connsiteY3" fmla="*/ 3201591 h 5224187"/>
              <a:gd name="connsiteX4" fmla="*/ 653772 w 1002902"/>
              <a:gd name="connsiteY4" fmla="*/ 5224187 h 5224187"/>
              <a:gd name="connsiteX0" fmla="*/ 15 w 1115366"/>
              <a:gd name="connsiteY0" fmla="*/ 0 h 5224187"/>
              <a:gd name="connsiteX1" fmla="*/ 332697 w 1115366"/>
              <a:gd name="connsiteY1" fmla="*/ 700665 h 5224187"/>
              <a:gd name="connsiteX2" fmla="*/ 1109292 w 1115366"/>
              <a:gd name="connsiteY2" fmla="*/ 1473036 h 5224187"/>
              <a:gd name="connsiteX3" fmla="*/ 692150 w 1115366"/>
              <a:gd name="connsiteY3" fmla="*/ 3201591 h 5224187"/>
              <a:gd name="connsiteX4" fmla="*/ 653774 w 1115366"/>
              <a:gd name="connsiteY4" fmla="*/ 5224187 h 5224187"/>
              <a:gd name="connsiteX0" fmla="*/ 15 w 1137797"/>
              <a:gd name="connsiteY0" fmla="*/ 0 h 5224187"/>
              <a:gd name="connsiteX1" fmla="*/ 332697 w 1137797"/>
              <a:gd name="connsiteY1" fmla="*/ 700665 h 5224187"/>
              <a:gd name="connsiteX2" fmla="*/ 1131972 w 1137797"/>
              <a:gd name="connsiteY2" fmla="*/ 1984942 h 5224187"/>
              <a:gd name="connsiteX3" fmla="*/ 692150 w 1137797"/>
              <a:gd name="connsiteY3" fmla="*/ 3201591 h 5224187"/>
              <a:gd name="connsiteX4" fmla="*/ 653774 w 1137797"/>
              <a:gd name="connsiteY4" fmla="*/ 5224187 h 5224187"/>
              <a:gd name="connsiteX0" fmla="*/ 15 w 1134426"/>
              <a:gd name="connsiteY0" fmla="*/ 0 h 5224187"/>
              <a:gd name="connsiteX1" fmla="*/ 332697 w 1134426"/>
              <a:gd name="connsiteY1" fmla="*/ 700665 h 5224187"/>
              <a:gd name="connsiteX2" fmla="*/ 1131972 w 1134426"/>
              <a:gd name="connsiteY2" fmla="*/ 1984942 h 5224187"/>
              <a:gd name="connsiteX3" fmla="*/ 692150 w 1134426"/>
              <a:gd name="connsiteY3" fmla="*/ 3201591 h 5224187"/>
              <a:gd name="connsiteX4" fmla="*/ 653774 w 1134426"/>
              <a:gd name="connsiteY4" fmla="*/ 5224187 h 5224187"/>
              <a:gd name="connsiteX0" fmla="*/ 15 w 1138794"/>
              <a:gd name="connsiteY0" fmla="*/ 0 h 5224187"/>
              <a:gd name="connsiteX1" fmla="*/ 332697 w 1138794"/>
              <a:gd name="connsiteY1" fmla="*/ 700665 h 5224187"/>
              <a:gd name="connsiteX2" fmla="*/ 1131972 w 1138794"/>
              <a:gd name="connsiteY2" fmla="*/ 1984942 h 5224187"/>
              <a:gd name="connsiteX3" fmla="*/ 714832 w 1138794"/>
              <a:gd name="connsiteY3" fmla="*/ 3452973 h 5224187"/>
              <a:gd name="connsiteX4" fmla="*/ 653774 w 1138794"/>
              <a:gd name="connsiteY4" fmla="*/ 5224187 h 5224187"/>
              <a:gd name="connsiteX0" fmla="*/ 15 w 1136431"/>
              <a:gd name="connsiteY0" fmla="*/ 0 h 5224187"/>
              <a:gd name="connsiteX1" fmla="*/ 332697 w 1136431"/>
              <a:gd name="connsiteY1" fmla="*/ 700665 h 5224187"/>
              <a:gd name="connsiteX2" fmla="*/ 1131972 w 1136431"/>
              <a:gd name="connsiteY2" fmla="*/ 1984942 h 5224187"/>
              <a:gd name="connsiteX3" fmla="*/ 655863 w 1136431"/>
              <a:gd name="connsiteY3" fmla="*/ 3443833 h 5224187"/>
              <a:gd name="connsiteX4" fmla="*/ 653774 w 1136431"/>
              <a:gd name="connsiteY4" fmla="*/ 5224187 h 5224187"/>
              <a:gd name="connsiteX0" fmla="*/ 15 w 1136556"/>
              <a:gd name="connsiteY0" fmla="*/ 0 h 5224187"/>
              <a:gd name="connsiteX1" fmla="*/ 332697 w 1136556"/>
              <a:gd name="connsiteY1" fmla="*/ 700665 h 5224187"/>
              <a:gd name="connsiteX2" fmla="*/ 1131972 w 1136556"/>
              <a:gd name="connsiteY2" fmla="*/ 1984942 h 5224187"/>
              <a:gd name="connsiteX3" fmla="*/ 655863 w 1136556"/>
              <a:gd name="connsiteY3" fmla="*/ 3443833 h 5224187"/>
              <a:gd name="connsiteX4" fmla="*/ 572124 w 1136556"/>
              <a:gd name="connsiteY4" fmla="*/ 5224187 h 5224187"/>
              <a:gd name="connsiteX0" fmla="*/ 67 w 1139858"/>
              <a:gd name="connsiteY0" fmla="*/ 0 h 5224187"/>
              <a:gd name="connsiteX1" fmla="*/ 219346 w 1139858"/>
              <a:gd name="connsiteY1" fmla="*/ 1345119 h 5224187"/>
              <a:gd name="connsiteX2" fmla="*/ 1132024 w 1139858"/>
              <a:gd name="connsiteY2" fmla="*/ 1984942 h 5224187"/>
              <a:gd name="connsiteX3" fmla="*/ 655915 w 1139858"/>
              <a:gd name="connsiteY3" fmla="*/ 3443833 h 5224187"/>
              <a:gd name="connsiteX4" fmla="*/ 572176 w 1139858"/>
              <a:gd name="connsiteY4" fmla="*/ 5224187 h 5224187"/>
              <a:gd name="connsiteX0" fmla="*/ 62 w 1121949"/>
              <a:gd name="connsiteY0" fmla="*/ 0 h 5224187"/>
              <a:gd name="connsiteX1" fmla="*/ 219341 w 1121949"/>
              <a:gd name="connsiteY1" fmla="*/ 1345119 h 5224187"/>
              <a:gd name="connsiteX2" fmla="*/ 1113874 w 1121949"/>
              <a:gd name="connsiteY2" fmla="*/ 2661391 h 5224187"/>
              <a:gd name="connsiteX3" fmla="*/ 655910 w 1121949"/>
              <a:gd name="connsiteY3" fmla="*/ 3443833 h 5224187"/>
              <a:gd name="connsiteX4" fmla="*/ 572171 w 1121949"/>
              <a:gd name="connsiteY4" fmla="*/ 5224187 h 5224187"/>
              <a:gd name="connsiteX0" fmla="*/ 62 w 1121011"/>
              <a:gd name="connsiteY0" fmla="*/ 0 h 5224187"/>
              <a:gd name="connsiteX1" fmla="*/ 219341 w 1121011"/>
              <a:gd name="connsiteY1" fmla="*/ 1345119 h 5224187"/>
              <a:gd name="connsiteX2" fmla="*/ 1113874 w 1121011"/>
              <a:gd name="connsiteY2" fmla="*/ 2661391 h 5224187"/>
              <a:gd name="connsiteX3" fmla="*/ 655910 w 1121011"/>
              <a:gd name="connsiteY3" fmla="*/ 3443833 h 5224187"/>
              <a:gd name="connsiteX4" fmla="*/ 971350 w 1121011"/>
              <a:gd name="connsiteY4" fmla="*/ 5224187 h 5224187"/>
              <a:gd name="connsiteX0" fmla="*/ 62 w 1159605"/>
              <a:gd name="connsiteY0" fmla="*/ 0 h 5224187"/>
              <a:gd name="connsiteX1" fmla="*/ 219341 w 1159605"/>
              <a:gd name="connsiteY1" fmla="*/ 1345119 h 5224187"/>
              <a:gd name="connsiteX2" fmla="*/ 1113874 w 1159605"/>
              <a:gd name="connsiteY2" fmla="*/ 2661391 h 5224187"/>
              <a:gd name="connsiteX3" fmla="*/ 1023336 w 1159605"/>
              <a:gd name="connsiteY3" fmla="*/ 3590092 h 5224187"/>
              <a:gd name="connsiteX4" fmla="*/ 971350 w 1159605"/>
              <a:gd name="connsiteY4" fmla="*/ 5224187 h 5224187"/>
              <a:gd name="connsiteX0" fmla="*/ 33 w 1024989"/>
              <a:gd name="connsiteY0" fmla="*/ 0 h 5224187"/>
              <a:gd name="connsiteX1" fmla="*/ 219312 w 1024989"/>
              <a:gd name="connsiteY1" fmla="*/ 1345119 h 5224187"/>
              <a:gd name="connsiteX2" fmla="*/ 905184 w 1024989"/>
              <a:gd name="connsiteY2" fmla="*/ 2410008 h 5224187"/>
              <a:gd name="connsiteX3" fmla="*/ 1023307 w 1024989"/>
              <a:gd name="connsiteY3" fmla="*/ 3590092 h 5224187"/>
              <a:gd name="connsiteX4" fmla="*/ 971321 w 1024989"/>
              <a:gd name="connsiteY4" fmla="*/ 5224187 h 5224187"/>
              <a:gd name="connsiteX0" fmla="*/ 25 w 1033907"/>
              <a:gd name="connsiteY0" fmla="*/ 0 h 5224187"/>
              <a:gd name="connsiteX1" fmla="*/ 219304 w 1033907"/>
              <a:gd name="connsiteY1" fmla="*/ 1345119 h 5224187"/>
              <a:gd name="connsiteX2" fmla="*/ 746412 w 1033907"/>
              <a:gd name="connsiteY2" fmla="*/ 2410008 h 5224187"/>
              <a:gd name="connsiteX3" fmla="*/ 1023299 w 1033907"/>
              <a:gd name="connsiteY3" fmla="*/ 3590092 h 5224187"/>
              <a:gd name="connsiteX4" fmla="*/ 971313 w 1033907"/>
              <a:gd name="connsiteY4" fmla="*/ 5224187 h 5224187"/>
              <a:gd name="connsiteX0" fmla="*/ 25 w 1006899"/>
              <a:gd name="connsiteY0" fmla="*/ 0 h 5224187"/>
              <a:gd name="connsiteX1" fmla="*/ 219304 w 1006899"/>
              <a:gd name="connsiteY1" fmla="*/ 1345119 h 5224187"/>
              <a:gd name="connsiteX2" fmla="*/ 746412 w 1006899"/>
              <a:gd name="connsiteY2" fmla="*/ 2410008 h 5224187"/>
              <a:gd name="connsiteX3" fmla="*/ 991546 w 1006899"/>
              <a:gd name="connsiteY3" fmla="*/ 3612944 h 5224187"/>
              <a:gd name="connsiteX4" fmla="*/ 971313 w 1006899"/>
              <a:gd name="connsiteY4" fmla="*/ 5224187 h 522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99" h="5224187">
                <a:moveTo>
                  <a:pt x="25" y="0"/>
                </a:moveTo>
                <a:cubicBezTo>
                  <a:pt x="-1748" y="74428"/>
                  <a:pt x="94906" y="943451"/>
                  <a:pt x="219304" y="1345119"/>
                </a:cubicBezTo>
                <a:cubicBezTo>
                  <a:pt x="343702" y="1746787"/>
                  <a:pt x="617705" y="2032037"/>
                  <a:pt x="746412" y="2410008"/>
                </a:cubicBezTo>
                <a:cubicBezTo>
                  <a:pt x="875119" y="2787979"/>
                  <a:pt x="954063" y="3143914"/>
                  <a:pt x="991546" y="3612944"/>
                </a:cubicBezTo>
                <a:cubicBezTo>
                  <a:pt x="1029030" y="4081974"/>
                  <a:pt x="988203" y="4952768"/>
                  <a:pt x="971313" y="5224187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8" name="Oval 57"/>
          <p:cNvSpPr/>
          <p:nvPr/>
        </p:nvSpPr>
        <p:spPr>
          <a:xfrm>
            <a:off x="2494741" y="3763624"/>
            <a:ext cx="492327" cy="441385"/>
          </a:xfrm>
          <a:prstGeom prst="ellipse">
            <a:avLst/>
          </a:prstGeom>
          <a:solidFill>
            <a:srgbClr val="09A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2414746" y="3692508"/>
            <a:ext cx="6781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B</a:t>
            </a:r>
            <a:endParaRPr lang="en-US" sz="32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18046" y="5685566"/>
            <a:ext cx="492327" cy="4413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733434" y="5594401"/>
            <a:ext cx="6781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A</a:t>
            </a:r>
            <a:endParaRPr lang="en-US" sz="32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62470" y="2259311"/>
            <a:ext cx="492327" cy="441385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72474" y="2187617"/>
            <a:ext cx="6781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C</a:t>
            </a:r>
            <a:endParaRPr lang="en-US" sz="32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304556" y="2679087"/>
            <a:ext cx="678111" cy="584775"/>
            <a:chOff x="4299632" y="2644447"/>
            <a:chExt cx="678111" cy="584775"/>
          </a:xfrm>
        </p:grpSpPr>
        <p:sp>
          <p:nvSpPr>
            <p:cNvPr id="61" name="Oval 60"/>
            <p:cNvSpPr/>
            <p:nvPr/>
          </p:nvSpPr>
          <p:spPr>
            <a:xfrm>
              <a:off x="4379122" y="2713513"/>
              <a:ext cx="492327" cy="4413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99632" y="2644447"/>
              <a:ext cx="67811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22225">
                    <a:noFill/>
                    <a:prstDash val="solid"/>
                  </a:ln>
                  <a:solidFill>
                    <a:schemeClr val="bg1"/>
                  </a:solidFill>
                </a:rPr>
                <a:t>D</a:t>
              </a:r>
              <a:endParaRPr lang="en-US" sz="3200" b="1" dirty="0">
                <a:ln w="22225">
                  <a:noFill/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62" name="Freeform 61"/>
          <p:cNvSpPr/>
          <p:nvPr/>
        </p:nvSpPr>
        <p:spPr>
          <a:xfrm>
            <a:off x="6075033" y="1512032"/>
            <a:ext cx="1139846" cy="4768666"/>
          </a:xfrm>
          <a:custGeom>
            <a:avLst/>
            <a:gdLst>
              <a:gd name="connsiteX0" fmla="*/ 2041451 w 2060168"/>
              <a:gd name="connsiteY0" fmla="*/ 0 h 5195777"/>
              <a:gd name="connsiteX1" fmla="*/ 1906772 w 2060168"/>
              <a:gd name="connsiteY1" fmla="*/ 184298 h 5195777"/>
              <a:gd name="connsiteX2" fmla="*/ 914400 w 2060168"/>
              <a:gd name="connsiteY2" fmla="*/ 723014 h 5195777"/>
              <a:gd name="connsiteX3" fmla="*/ 219739 w 2060168"/>
              <a:gd name="connsiteY3" fmla="*/ 2105247 h 5195777"/>
              <a:gd name="connsiteX4" fmla="*/ 0 w 2060168"/>
              <a:gd name="connsiteY4" fmla="*/ 5195777 h 5195777"/>
              <a:gd name="connsiteX0" fmla="*/ 2041451 w 2050747"/>
              <a:gd name="connsiteY0" fmla="*/ 0 h 5195777"/>
              <a:gd name="connsiteX1" fmla="*/ 1906772 w 2050747"/>
              <a:gd name="connsiteY1" fmla="*/ 184298 h 5195777"/>
              <a:gd name="connsiteX2" fmla="*/ 914400 w 2050747"/>
              <a:gd name="connsiteY2" fmla="*/ 723014 h 5195777"/>
              <a:gd name="connsiteX3" fmla="*/ 219739 w 2050747"/>
              <a:gd name="connsiteY3" fmla="*/ 2105247 h 5195777"/>
              <a:gd name="connsiteX4" fmla="*/ 0 w 2050747"/>
              <a:gd name="connsiteY4" fmla="*/ 5195777 h 5195777"/>
              <a:gd name="connsiteX0" fmla="*/ 2041451 w 2047612"/>
              <a:gd name="connsiteY0" fmla="*/ 0 h 5195777"/>
              <a:gd name="connsiteX1" fmla="*/ 1906772 w 2047612"/>
              <a:gd name="connsiteY1" fmla="*/ 184298 h 5195777"/>
              <a:gd name="connsiteX2" fmla="*/ 914400 w 2047612"/>
              <a:gd name="connsiteY2" fmla="*/ 723014 h 5195777"/>
              <a:gd name="connsiteX3" fmla="*/ 219739 w 2047612"/>
              <a:gd name="connsiteY3" fmla="*/ 2105247 h 5195777"/>
              <a:gd name="connsiteX4" fmla="*/ 0 w 2047612"/>
              <a:gd name="connsiteY4" fmla="*/ 5195777 h 5195777"/>
              <a:gd name="connsiteX0" fmla="*/ 2041451 w 2041451"/>
              <a:gd name="connsiteY0" fmla="*/ 0 h 5195777"/>
              <a:gd name="connsiteX1" fmla="*/ 1588324 w 2041451"/>
              <a:gd name="connsiteY1" fmla="*/ 284381 h 5195777"/>
              <a:gd name="connsiteX2" fmla="*/ 914400 w 2041451"/>
              <a:gd name="connsiteY2" fmla="*/ 723014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588324 w 2041451"/>
              <a:gd name="connsiteY1" fmla="*/ 284381 h 5195777"/>
              <a:gd name="connsiteX2" fmla="*/ 705134 w 2041451"/>
              <a:gd name="connsiteY2" fmla="*/ 804901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588324 w 2041451"/>
              <a:gd name="connsiteY1" fmla="*/ 284381 h 5195777"/>
              <a:gd name="connsiteX2" fmla="*/ 473122 w 2041451"/>
              <a:gd name="connsiteY2" fmla="*/ 622930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506438 w 2041451"/>
              <a:gd name="connsiteY1" fmla="*/ 202494 h 5195777"/>
              <a:gd name="connsiteX2" fmla="*/ 473122 w 2041451"/>
              <a:gd name="connsiteY2" fmla="*/ 622930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41451 w 2041451"/>
              <a:gd name="connsiteY0" fmla="*/ 0 h 5195777"/>
              <a:gd name="connsiteX1" fmla="*/ 1506438 w 2041451"/>
              <a:gd name="connsiteY1" fmla="*/ 202494 h 5195777"/>
              <a:gd name="connsiteX2" fmla="*/ 473122 w 2041451"/>
              <a:gd name="connsiteY2" fmla="*/ 622930 h 5195777"/>
              <a:gd name="connsiteX3" fmla="*/ 219739 w 2041451"/>
              <a:gd name="connsiteY3" fmla="*/ 2105247 h 5195777"/>
              <a:gd name="connsiteX4" fmla="*/ 0 w 2041451"/>
              <a:gd name="connsiteY4" fmla="*/ 5195777 h 5195777"/>
              <a:gd name="connsiteX0" fmla="*/ 2054582 w 2054582"/>
              <a:gd name="connsiteY0" fmla="*/ 0 h 5195777"/>
              <a:gd name="connsiteX1" fmla="*/ 1519569 w 2054582"/>
              <a:gd name="connsiteY1" fmla="*/ 202494 h 5195777"/>
              <a:gd name="connsiteX2" fmla="*/ 486253 w 2054582"/>
              <a:gd name="connsiteY2" fmla="*/ 622930 h 5195777"/>
              <a:gd name="connsiteX3" fmla="*/ 32703 w 2054582"/>
              <a:gd name="connsiteY3" fmla="*/ 2232626 h 5195777"/>
              <a:gd name="connsiteX4" fmla="*/ 13131 w 2054582"/>
              <a:gd name="connsiteY4" fmla="*/ 5195777 h 5195777"/>
              <a:gd name="connsiteX0" fmla="*/ 2041451 w 2041451"/>
              <a:gd name="connsiteY0" fmla="*/ 0 h 5195777"/>
              <a:gd name="connsiteX1" fmla="*/ 1506438 w 2041451"/>
              <a:gd name="connsiteY1" fmla="*/ 202494 h 5195777"/>
              <a:gd name="connsiteX2" fmla="*/ 473122 w 2041451"/>
              <a:gd name="connsiteY2" fmla="*/ 622930 h 5195777"/>
              <a:gd name="connsiteX3" fmla="*/ 60515 w 2041451"/>
              <a:gd name="connsiteY3" fmla="*/ 2228077 h 5195777"/>
              <a:gd name="connsiteX4" fmla="*/ 0 w 2041451"/>
              <a:gd name="connsiteY4" fmla="*/ 5195777 h 5195777"/>
              <a:gd name="connsiteX0" fmla="*/ 21582 w 1511048"/>
              <a:gd name="connsiteY0" fmla="*/ 0 h 5200326"/>
              <a:gd name="connsiteX1" fmla="*/ 1506438 w 1511048"/>
              <a:gd name="connsiteY1" fmla="*/ 207043 h 5200326"/>
              <a:gd name="connsiteX2" fmla="*/ 473122 w 1511048"/>
              <a:gd name="connsiteY2" fmla="*/ 627479 h 5200326"/>
              <a:gd name="connsiteX3" fmla="*/ 60515 w 1511048"/>
              <a:gd name="connsiteY3" fmla="*/ 2232626 h 5200326"/>
              <a:gd name="connsiteX4" fmla="*/ 0 w 1511048"/>
              <a:gd name="connsiteY4" fmla="*/ 5200326 h 5200326"/>
              <a:gd name="connsiteX0" fmla="*/ 1 w 1753973"/>
              <a:gd name="connsiteY0" fmla="*/ 0 h 5378578"/>
              <a:gd name="connsiteX1" fmla="*/ 1743416 w 1753973"/>
              <a:gd name="connsiteY1" fmla="*/ 385295 h 5378578"/>
              <a:gd name="connsiteX2" fmla="*/ 710100 w 1753973"/>
              <a:gd name="connsiteY2" fmla="*/ 805731 h 5378578"/>
              <a:gd name="connsiteX3" fmla="*/ 297493 w 1753973"/>
              <a:gd name="connsiteY3" fmla="*/ 2410878 h 5378578"/>
              <a:gd name="connsiteX4" fmla="*/ 236978 w 1753973"/>
              <a:gd name="connsiteY4" fmla="*/ 5378578 h 5378578"/>
              <a:gd name="connsiteX0" fmla="*/ 11 w 710161"/>
              <a:gd name="connsiteY0" fmla="*/ 0 h 5378578"/>
              <a:gd name="connsiteX1" fmla="*/ 323620 w 710161"/>
              <a:gd name="connsiteY1" fmla="*/ 910913 h 5378578"/>
              <a:gd name="connsiteX2" fmla="*/ 710110 w 710161"/>
              <a:gd name="connsiteY2" fmla="*/ 805731 h 5378578"/>
              <a:gd name="connsiteX3" fmla="*/ 297503 w 710161"/>
              <a:gd name="connsiteY3" fmla="*/ 2410878 h 5378578"/>
              <a:gd name="connsiteX4" fmla="*/ 236988 w 710161"/>
              <a:gd name="connsiteY4" fmla="*/ 5378578 h 5378578"/>
              <a:gd name="connsiteX0" fmla="*/ 12 w 809944"/>
              <a:gd name="connsiteY0" fmla="*/ 0 h 5378578"/>
              <a:gd name="connsiteX1" fmla="*/ 323621 w 809944"/>
              <a:gd name="connsiteY1" fmla="*/ 910913 h 5378578"/>
              <a:gd name="connsiteX2" fmla="*/ 809905 w 809944"/>
              <a:gd name="connsiteY2" fmla="*/ 1431902 h 5378578"/>
              <a:gd name="connsiteX3" fmla="*/ 297504 w 809944"/>
              <a:gd name="connsiteY3" fmla="*/ 2410878 h 5378578"/>
              <a:gd name="connsiteX4" fmla="*/ 236989 w 809944"/>
              <a:gd name="connsiteY4" fmla="*/ 5378578 h 5378578"/>
              <a:gd name="connsiteX0" fmla="*/ 15 w 1023132"/>
              <a:gd name="connsiteY0" fmla="*/ 0 h 5378578"/>
              <a:gd name="connsiteX1" fmla="*/ 323624 w 1023132"/>
              <a:gd name="connsiteY1" fmla="*/ 910913 h 5378578"/>
              <a:gd name="connsiteX2" fmla="*/ 1023106 w 1023132"/>
              <a:gd name="connsiteY2" fmla="*/ 1564449 h 5378578"/>
              <a:gd name="connsiteX3" fmla="*/ 297507 w 1023132"/>
              <a:gd name="connsiteY3" fmla="*/ 2410878 h 5378578"/>
              <a:gd name="connsiteX4" fmla="*/ 236992 w 1023132"/>
              <a:gd name="connsiteY4" fmla="*/ 5378578 h 5378578"/>
              <a:gd name="connsiteX0" fmla="*/ 15 w 1023154"/>
              <a:gd name="connsiteY0" fmla="*/ 0 h 5378578"/>
              <a:gd name="connsiteX1" fmla="*/ 332697 w 1023154"/>
              <a:gd name="connsiteY1" fmla="*/ 700665 h 5378578"/>
              <a:gd name="connsiteX2" fmla="*/ 1023106 w 1023154"/>
              <a:gd name="connsiteY2" fmla="*/ 1564449 h 5378578"/>
              <a:gd name="connsiteX3" fmla="*/ 297507 w 1023154"/>
              <a:gd name="connsiteY3" fmla="*/ 2410878 h 5378578"/>
              <a:gd name="connsiteX4" fmla="*/ 236992 w 1023154"/>
              <a:gd name="connsiteY4" fmla="*/ 5378578 h 5378578"/>
              <a:gd name="connsiteX0" fmla="*/ 13 w 887081"/>
              <a:gd name="connsiteY0" fmla="*/ 0 h 5378578"/>
              <a:gd name="connsiteX1" fmla="*/ 332695 w 887081"/>
              <a:gd name="connsiteY1" fmla="*/ 700665 h 5378578"/>
              <a:gd name="connsiteX2" fmla="*/ 887020 w 887081"/>
              <a:gd name="connsiteY2" fmla="*/ 1518743 h 5378578"/>
              <a:gd name="connsiteX3" fmla="*/ 297505 w 887081"/>
              <a:gd name="connsiteY3" fmla="*/ 2410878 h 5378578"/>
              <a:gd name="connsiteX4" fmla="*/ 236990 w 887081"/>
              <a:gd name="connsiteY4" fmla="*/ 5378578 h 5378578"/>
              <a:gd name="connsiteX0" fmla="*/ 13 w 887239"/>
              <a:gd name="connsiteY0" fmla="*/ 0 h 5378578"/>
              <a:gd name="connsiteX1" fmla="*/ 332695 w 887239"/>
              <a:gd name="connsiteY1" fmla="*/ 700665 h 5378578"/>
              <a:gd name="connsiteX2" fmla="*/ 887020 w 887239"/>
              <a:gd name="connsiteY2" fmla="*/ 1518743 h 5378578"/>
              <a:gd name="connsiteX3" fmla="*/ 265752 w 887239"/>
              <a:gd name="connsiteY3" fmla="*/ 3553527 h 5378578"/>
              <a:gd name="connsiteX4" fmla="*/ 236990 w 887239"/>
              <a:gd name="connsiteY4" fmla="*/ 5378578 h 5378578"/>
              <a:gd name="connsiteX0" fmla="*/ 13 w 887239"/>
              <a:gd name="connsiteY0" fmla="*/ 0 h 5378578"/>
              <a:gd name="connsiteX1" fmla="*/ 332695 w 887239"/>
              <a:gd name="connsiteY1" fmla="*/ 700665 h 5378578"/>
              <a:gd name="connsiteX2" fmla="*/ 887020 w 887239"/>
              <a:gd name="connsiteY2" fmla="*/ 1518743 h 5378578"/>
              <a:gd name="connsiteX3" fmla="*/ 265752 w 887239"/>
              <a:gd name="connsiteY3" fmla="*/ 3553527 h 5378578"/>
              <a:gd name="connsiteX4" fmla="*/ 236990 w 887239"/>
              <a:gd name="connsiteY4" fmla="*/ 5378578 h 5378578"/>
              <a:gd name="connsiteX0" fmla="*/ 13 w 887239"/>
              <a:gd name="connsiteY0" fmla="*/ 0 h 5182042"/>
              <a:gd name="connsiteX1" fmla="*/ 332695 w 887239"/>
              <a:gd name="connsiteY1" fmla="*/ 700665 h 5182042"/>
              <a:gd name="connsiteX2" fmla="*/ 887020 w 887239"/>
              <a:gd name="connsiteY2" fmla="*/ 1518743 h 5182042"/>
              <a:gd name="connsiteX3" fmla="*/ 265752 w 887239"/>
              <a:gd name="connsiteY3" fmla="*/ 3553527 h 5182042"/>
              <a:gd name="connsiteX4" fmla="*/ 164412 w 887239"/>
              <a:gd name="connsiteY4" fmla="*/ 5182042 h 5182042"/>
              <a:gd name="connsiteX0" fmla="*/ 13 w 887239"/>
              <a:gd name="connsiteY0" fmla="*/ 0 h 5182042"/>
              <a:gd name="connsiteX1" fmla="*/ 332695 w 887239"/>
              <a:gd name="connsiteY1" fmla="*/ 700665 h 5182042"/>
              <a:gd name="connsiteX2" fmla="*/ 887020 w 887239"/>
              <a:gd name="connsiteY2" fmla="*/ 1518743 h 5182042"/>
              <a:gd name="connsiteX3" fmla="*/ 265752 w 887239"/>
              <a:gd name="connsiteY3" fmla="*/ 3553527 h 5182042"/>
              <a:gd name="connsiteX4" fmla="*/ 250058 w 887239"/>
              <a:gd name="connsiteY4" fmla="*/ 3030302 h 5182042"/>
              <a:gd name="connsiteX5" fmla="*/ 164412 w 887239"/>
              <a:gd name="connsiteY5" fmla="*/ 5182042 h 5182042"/>
              <a:gd name="connsiteX0" fmla="*/ 13 w 887107"/>
              <a:gd name="connsiteY0" fmla="*/ 0 h 5182042"/>
              <a:gd name="connsiteX1" fmla="*/ 332695 w 887107"/>
              <a:gd name="connsiteY1" fmla="*/ 700665 h 5182042"/>
              <a:gd name="connsiteX2" fmla="*/ 887020 w 887107"/>
              <a:gd name="connsiteY2" fmla="*/ 1518743 h 5182042"/>
              <a:gd name="connsiteX3" fmla="*/ 374619 w 887107"/>
              <a:gd name="connsiteY3" fmla="*/ 2721679 h 5182042"/>
              <a:gd name="connsiteX4" fmla="*/ 250058 w 887107"/>
              <a:gd name="connsiteY4" fmla="*/ 3030302 h 5182042"/>
              <a:gd name="connsiteX5" fmla="*/ 164412 w 887107"/>
              <a:gd name="connsiteY5" fmla="*/ 5182042 h 5182042"/>
              <a:gd name="connsiteX0" fmla="*/ 13 w 887431"/>
              <a:gd name="connsiteY0" fmla="*/ 0 h 5182042"/>
              <a:gd name="connsiteX1" fmla="*/ 332695 w 887431"/>
              <a:gd name="connsiteY1" fmla="*/ 700665 h 5182042"/>
              <a:gd name="connsiteX2" fmla="*/ 887020 w 887431"/>
              <a:gd name="connsiteY2" fmla="*/ 1518743 h 5182042"/>
              <a:gd name="connsiteX3" fmla="*/ 419979 w 887431"/>
              <a:gd name="connsiteY3" fmla="*/ 2292043 h 5182042"/>
              <a:gd name="connsiteX4" fmla="*/ 250058 w 887431"/>
              <a:gd name="connsiteY4" fmla="*/ 3030302 h 5182042"/>
              <a:gd name="connsiteX5" fmla="*/ 164412 w 887431"/>
              <a:gd name="connsiteY5" fmla="*/ 5182042 h 5182042"/>
              <a:gd name="connsiteX0" fmla="*/ 13 w 898703"/>
              <a:gd name="connsiteY0" fmla="*/ 0 h 5182042"/>
              <a:gd name="connsiteX1" fmla="*/ 332695 w 898703"/>
              <a:gd name="connsiteY1" fmla="*/ 700665 h 5182042"/>
              <a:gd name="connsiteX2" fmla="*/ 887020 w 898703"/>
              <a:gd name="connsiteY2" fmla="*/ 1518743 h 5182042"/>
              <a:gd name="connsiteX3" fmla="*/ 674003 w 898703"/>
              <a:gd name="connsiteY3" fmla="*/ 2168637 h 5182042"/>
              <a:gd name="connsiteX4" fmla="*/ 250058 w 898703"/>
              <a:gd name="connsiteY4" fmla="*/ 3030302 h 5182042"/>
              <a:gd name="connsiteX5" fmla="*/ 164412 w 898703"/>
              <a:gd name="connsiteY5" fmla="*/ 5182042 h 5182042"/>
              <a:gd name="connsiteX0" fmla="*/ 13 w 896200"/>
              <a:gd name="connsiteY0" fmla="*/ 0 h 5182042"/>
              <a:gd name="connsiteX1" fmla="*/ 332695 w 896200"/>
              <a:gd name="connsiteY1" fmla="*/ 700665 h 5182042"/>
              <a:gd name="connsiteX2" fmla="*/ 887020 w 896200"/>
              <a:gd name="connsiteY2" fmla="*/ 1518743 h 5182042"/>
              <a:gd name="connsiteX3" fmla="*/ 674003 w 896200"/>
              <a:gd name="connsiteY3" fmla="*/ 2168637 h 5182042"/>
              <a:gd name="connsiteX4" fmla="*/ 612947 w 896200"/>
              <a:gd name="connsiteY4" fmla="*/ 4241509 h 5182042"/>
              <a:gd name="connsiteX5" fmla="*/ 164412 w 896200"/>
              <a:gd name="connsiteY5" fmla="*/ 5182042 h 5182042"/>
              <a:gd name="connsiteX0" fmla="*/ 13 w 896200"/>
              <a:gd name="connsiteY0" fmla="*/ 0 h 4241509"/>
              <a:gd name="connsiteX1" fmla="*/ 332695 w 896200"/>
              <a:gd name="connsiteY1" fmla="*/ 700665 h 4241509"/>
              <a:gd name="connsiteX2" fmla="*/ 887020 w 896200"/>
              <a:gd name="connsiteY2" fmla="*/ 1518743 h 4241509"/>
              <a:gd name="connsiteX3" fmla="*/ 674003 w 896200"/>
              <a:gd name="connsiteY3" fmla="*/ 2168637 h 4241509"/>
              <a:gd name="connsiteX4" fmla="*/ 612947 w 896200"/>
              <a:gd name="connsiteY4" fmla="*/ 4241509 h 4241509"/>
              <a:gd name="connsiteX0" fmla="*/ 13 w 895981"/>
              <a:gd name="connsiteY0" fmla="*/ 0 h 5224187"/>
              <a:gd name="connsiteX1" fmla="*/ 332695 w 895981"/>
              <a:gd name="connsiteY1" fmla="*/ 700665 h 5224187"/>
              <a:gd name="connsiteX2" fmla="*/ 887020 w 895981"/>
              <a:gd name="connsiteY2" fmla="*/ 1518743 h 5224187"/>
              <a:gd name="connsiteX3" fmla="*/ 674003 w 895981"/>
              <a:gd name="connsiteY3" fmla="*/ 2168637 h 5224187"/>
              <a:gd name="connsiteX4" fmla="*/ 653772 w 895981"/>
              <a:gd name="connsiteY4" fmla="*/ 5224187 h 5224187"/>
              <a:gd name="connsiteX0" fmla="*/ 13 w 1002599"/>
              <a:gd name="connsiteY0" fmla="*/ 0 h 5224187"/>
              <a:gd name="connsiteX1" fmla="*/ 332695 w 1002599"/>
              <a:gd name="connsiteY1" fmla="*/ 700665 h 5224187"/>
              <a:gd name="connsiteX2" fmla="*/ 995887 w 1002599"/>
              <a:gd name="connsiteY2" fmla="*/ 1505031 h 5224187"/>
              <a:gd name="connsiteX3" fmla="*/ 674003 w 1002599"/>
              <a:gd name="connsiteY3" fmla="*/ 2168637 h 5224187"/>
              <a:gd name="connsiteX4" fmla="*/ 653772 w 1002599"/>
              <a:gd name="connsiteY4" fmla="*/ 5224187 h 5224187"/>
              <a:gd name="connsiteX0" fmla="*/ 13 w 997433"/>
              <a:gd name="connsiteY0" fmla="*/ 0 h 5224187"/>
              <a:gd name="connsiteX1" fmla="*/ 332695 w 997433"/>
              <a:gd name="connsiteY1" fmla="*/ 700665 h 5224187"/>
              <a:gd name="connsiteX2" fmla="*/ 995887 w 997433"/>
              <a:gd name="connsiteY2" fmla="*/ 1505031 h 5224187"/>
              <a:gd name="connsiteX3" fmla="*/ 674003 w 997433"/>
              <a:gd name="connsiteY3" fmla="*/ 2168637 h 5224187"/>
              <a:gd name="connsiteX4" fmla="*/ 653772 w 997433"/>
              <a:gd name="connsiteY4" fmla="*/ 5224187 h 5224187"/>
              <a:gd name="connsiteX0" fmla="*/ 13 w 997433"/>
              <a:gd name="connsiteY0" fmla="*/ 0 h 5224187"/>
              <a:gd name="connsiteX1" fmla="*/ 332695 w 997433"/>
              <a:gd name="connsiteY1" fmla="*/ 700665 h 5224187"/>
              <a:gd name="connsiteX2" fmla="*/ 995887 w 997433"/>
              <a:gd name="connsiteY2" fmla="*/ 1505031 h 5224187"/>
              <a:gd name="connsiteX3" fmla="*/ 674003 w 997433"/>
              <a:gd name="connsiteY3" fmla="*/ 2168637 h 5224187"/>
              <a:gd name="connsiteX4" fmla="*/ 653772 w 997433"/>
              <a:gd name="connsiteY4" fmla="*/ 5224187 h 5224187"/>
              <a:gd name="connsiteX0" fmla="*/ 13 w 1002744"/>
              <a:gd name="connsiteY0" fmla="*/ 0 h 5224187"/>
              <a:gd name="connsiteX1" fmla="*/ 332695 w 1002744"/>
              <a:gd name="connsiteY1" fmla="*/ 700665 h 5224187"/>
              <a:gd name="connsiteX2" fmla="*/ 995887 w 1002744"/>
              <a:gd name="connsiteY2" fmla="*/ 1505031 h 5224187"/>
              <a:gd name="connsiteX3" fmla="*/ 692148 w 1002744"/>
              <a:gd name="connsiteY3" fmla="*/ 3201591 h 5224187"/>
              <a:gd name="connsiteX4" fmla="*/ 653772 w 1002744"/>
              <a:gd name="connsiteY4" fmla="*/ 5224187 h 5224187"/>
              <a:gd name="connsiteX0" fmla="*/ 13 w 1002902"/>
              <a:gd name="connsiteY0" fmla="*/ 0 h 5224187"/>
              <a:gd name="connsiteX1" fmla="*/ 332695 w 1002902"/>
              <a:gd name="connsiteY1" fmla="*/ 700665 h 5224187"/>
              <a:gd name="connsiteX2" fmla="*/ 995887 w 1002902"/>
              <a:gd name="connsiteY2" fmla="*/ 1505031 h 5224187"/>
              <a:gd name="connsiteX3" fmla="*/ 692148 w 1002902"/>
              <a:gd name="connsiteY3" fmla="*/ 3201591 h 5224187"/>
              <a:gd name="connsiteX4" fmla="*/ 653772 w 1002902"/>
              <a:gd name="connsiteY4" fmla="*/ 5224187 h 5224187"/>
              <a:gd name="connsiteX0" fmla="*/ 15 w 1115366"/>
              <a:gd name="connsiteY0" fmla="*/ 0 h 5224187"/>
              <a:gd name="connsiteX1" fmla="*/ 332697 w 1115366"/>
              <a:gd name="connsiteY1" fmla="*/ 700665 h 5224187"/>
              <a:gd name="connsiteX2" fmla="*/ 1109292 w 1115366"/>
              <a:gd name="connsiteY2" fmla="*/ 1473036 h 5224187"/>
              <a:gd name="connsiteX3" fmla="*/ 692150 w 1115366"/>
              <a:gd name="connsiteY3" fmla="*/ 3201591 h 5224187"/>
              <a:gd name="connsiteX4" fmla="*/ 653774 w 1115366"/>
              <a:gd name="connsiteY4" fmla="*/ 5224187 h 5224187"/>
              <a:gd name="connsiteX0" fmla="*/ 15 w 1137797"/>
              <a:gd name="connsiteY0" fmla="*/ 0 h 5224187"/>
              <a:gd name="connsiteX1" fmla="*/ 332697 w 1137797"/>
              <a:gd name="connsiteY1" fmla="*/ 700665 h 5224187"/>
              <a:gd name="connsiteX2" fmla="*/ 1131972 w 1137797"/>
              <a:gd name="connsiteY2" fmla="*/ 1984942 h 5224187"/>
              <a:gd name="connsiteX3" fmla="*/ 692150 w 1137797"/>
              <a:gd name="connsiteY3" fmla="*/ 3201591 h 5224187"/>
              <a:gd name="connsiteX4" fmla="*/ 653774 w 1137797"/>
              <a:gd name="connsiteY4" fmla="*/ 5224187 h 5224187"/>
              <a:gd name="connsiteX0" fmla="*/ 15 w 1134426"/>
              <a:gd name="connsiteY0" fmla="*/ 0 h 5224187"/>
              <a:gd name="connsiteX1" fmla="*/ 332697 w 1134426"/>
              <a:gd name="connsiteY1" fmla="*/ 700665 h 5224187"/>
              <a:gd name="connsiteX2" fmla="*/ 1131972 w 1134426"/>
              <a:gd name="connsiteY2" fmla="*/ 1984942 h 5224187"/>
              <a:gd name="connsiteX3" fmla="*/ 692150 w 1134426"/>
              <a:gd name="connsiteY3" fmla="*/ 3201591 h 5224187"/>
              <a:gd name="connsiteX4" fmla="*/ 653774 w 1134426"/>
              <a:gd name="connsiteY4" fmla="*/ 5224187 h 5224187"/>
              <a:gd name="connsiteX0" fmla="*/ 15 w 1138794"/>
              <a:gd name="connsiteY0" fmla="*/ 0 h 5224187"/>
              <a:gd name="connsiteX1" fmla="*/ 332697 w 1138794"/>
              <a:gd name="connsiteY1" fmla="*/ 700665 h 5224187"/>
              <a:gd name="connsiteX2" fmla="*/ 1131972 w 1138794"/>
              <a:gd name="connsiteY2" fmla="*/ 1984942 h 5224187"/>
              <a:gd name="connsiteX3" fmla="*/ 714832 w 1138794"/>
              <a:gd name="connsiteY3" fmla="*/ 3452973 h 5224187"/>
              <a:gd name="connsiteX4" fmla="*/ 653774 w 1138794"/>
              <a:gd name="connsiteY4" fmla="*/ 5224187 h 5224187"/>
              <a:gd name="connsiteX0" fmla="*/ 15 w 1136431"/>
              <a:gd name="connsiteY0" fmla="*/ 0 h 5224187"/>
              <a:gd name="connsiteX1" fmla="*/ 332697 w 1136431"/>
              <a:gd name="connsiteY1" fmla="*/ 700665 h 5224187"/>
              <a:gd name="connsiteX2" fmla="*/ 1131972 w 1136431"/>
              <a:gd name="connsiteY2" fmla="*/ 1984942 h 5224187"/>
              <a:gd name="connsiteX3" fmla="*/ 655863 w 1136431"/>
              <a:gd name="connsiteY3" fmla="*/ 3443833 h 5224187"/>
              <a:gd name="connsiteX4" fmla="*/ 653774 w 1136431"/>
              <a:gd name="connsiteY4" fmla="*/ 5224187 h 5224187"/>
              <a:gd name="connsiteX0" fmla="*/ 15 w 1136556"/>
              <a:gd name="connsiteY0" fmla="*/ 0 h 5224187"/>
              <a:gd name="connsiteX1" fmla="*/ 332697 w 1136556"/>
              <a:gd name="connsiteY1" fmla="*/ 700665 h 5224187"/>
              <a:gd name="connsiteX2" fmla="*/ 1131972 w 1136556"/>
              <a:gd name="connsiteY2" fmla="*/ 1984942 h 5224187"/>
              <a:gd name="connsiteX3" fmla="*/ 655863 w 1136556"/>
              <a:gd name="connsiteY3" fmla="*/ 3443833 h 5224187"/>
              <a:gd name="connsiteX4" fmla="*/ 572124 w 1136556"/>
              <a:gd name="connsiteY4" fmla="*/ 5224187 h 522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556" h="5224187">
                <a:moveTo>
                  <a:pt x="15" y="0"/>
                </a:moveTo>
                <a:cubicBezTo>
                  <a:pt x="-1758" y="74428"/>
                  <a:pt x="144038" y="369842"/>
                  <a:pt x="332697" y="700665"/>
                </a:cubicBezTo>
                <a:cubicBezTo>
                  <a:pt x="521356" y="1031488"/>
                  <a:pt x="1078111" y="1527747"/>
                  <a:pt x="1131972" y="1984942"/>
                </a:cubicBezTo>
                <a:cubicBezTo>
                  <a:pt x="1185833" y="2442137"/>
                  <a:pt x="749171" y="2903959"/>
                  <a:pt x="655863" y="3443833"/>
                </a:cubicBezTo>
                <a:cubicBezTo>
                  <a:pt x="562555" y="3983707"/>
                  <a:pt x="589014" y="4952768"/>
                  <a:pt x="572124" y="5224187"/>
                </a:cubicBez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2" name="Rectangle 71"/>
          <p:cNvSpPr/>
          <p:nvPr/>
        </p:nvSpPr>
        <p:spPr>
          <a:xfrm>
            <a:off x="6087238" y="1553297"/>
            <a:ext cx="2688610" cy="51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8095219" y="1589030"/>
            <a:ext cx="226227" cy="2213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</a:t>
            </a:r>
            <a:endParaRPr lang="en-CA" sz="1600" b="1" dirty="0"/>
          </a:p>
        </p:txBody>
      </p:sp>
      <p:sp>
        <p:nvSpPr>
          <p:cNvPr id="81" name="Rectangle 80"/>
          <p:cNvSpPr/>
          <p:nvPr/>
        </p:nvSpPr>
        <p:spPr>
          <a:xfrm>
            <a:off x="6102328" y="2066331"/>
            <a:ext cx="2106005" cy="1313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Rectangle 81"/>
          <p:cNvSpPr/>
          <p:nvPr/>
        </p:nvSpPr>
        <p:spPr>
          <a:xfrm>
            <a:off x="6109523" y="3377192"/>
            <a:ext cx="2688610" cy="738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Rectangle 82"/>
          <p:cNvSpPr/>
          <p:nvPr/>
        </p:nvSpPr>
        <p:spPr>
          <a:xfrm>
            <a:off x="6122930" y="4105653"/>
            <a:ext cx="2688610" cy="813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Rectangle 83"/>
          <p:cNvSpPr/>
          <p:nvPr/>
        </p:nvSpPr>
        <p:spPr>
          <a:xfrm>
            <a:off x="6076656" y="4917148"/>
            <a:ext cx="2688610" cy="13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078279" y="1528655"/>
            <a:ext cx="2379921" cy="22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6069934" y="3755583"/>
            <a:ext cx="2265810" cy="8041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075033" y="1528655"/>
            <a:ext cx="3246" cy="4897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5730594" y="1603169"/>
            <a:ext cx="678681" cy="222305"/>
            <a:chOff x="7241109" y="279510"/>
            <a:chExt cx="678681" cy="222305"/>
          </a:xfrm>
        </p:grpSpPr>
        <p:sp>
          <p:nvSpPr>
            <p:cNvPr id="75" name="Oval 74"/>
            <p:cNvSpPr/>
            <p:nvPr/>
          </p:nvSpPr>
          <p:spPr>
            <a:xfrm>
              <a:off x="7241109" y="280446"/>
              <a:ext cx="226227" cy="221369"/>
            </a:xfrm>
            <a:prstGeom prst="ellipse">
              <a:avLst/>
            </a:prstGeom>
            <a:solidFill>
              <a:srgbClr val="09A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B</a:t>
              </a:r>
              <a:endParaRPr lang="en-CA" sz="1600" b="1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7467336" y="279510"/>
              <a:ext cx="226227" cy="221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</a:t>
              </a:r>
              <a:endParaRPr lang="en-CA" sz="1600" b="1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7693563" y="279510"/>
              <a:ext cx="226227" cy="2213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D</a:t>
              </a:r>
              <a:endParaRPr lang="en-CA" sz="1600" b="1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027906" y="2134497"/>
            <a:ext cx="1665556" cy="228222"/>
            <a:chOff x="6027906" y="2158477"/>
            <a:chExt cx="1665556" cy="228222"/>
          </a:xfrm>
        </p:grpSpPr>
        <p:sp>
          <p:nvSpPr>
            <p:cNvPr id="86" name="Oval 85"/>
            <p:cNvSpPr/>
            <p:nvPr/>
          </p:nvSpPr>
          <p:spPr>
            <a:xfrm>
              <a:off x="6547565" y="2165329"/>
              <a:ext cx="226227" cy="221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A</a:t>
              </a:r>
              <a:endParaRPr lang="en-CA" sz="1600" b="1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7467235" y="2158477"/>
              <a:ext cx="226227" cy="221369"/>
            </a:xfrm>
            <a:prstGeom prst="ellipse">
              <a:avLst/>
            </a:prstGeom>
            <a:solidFill>
              <a:srgbClr val="09A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B</a:t>
              </a:r>
              <a:endParaRPr lang="en-CA" sz="1600" b="1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6266854" y="2165330"/>
              <a:ext cx="226227" cy="221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</a:t>
              </a:r>
              <a:endParaRPr lang="en-CA" sz="1600" b="1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6027906" y="2158509"/>
              <a:ext cx="226227" cy="2213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D</a:t>
              </a:r>
              <a:endParaRPr lang="en-CA" sz="1600" b="1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109570" y="4175827"/>
            <a:ext cx="1079114" cy="227257"/>
            <a:chOff x="6153740" y="3453139"/>
            <a:chExt cx="1079114" cy="227257"/>
          </a:xfrm>
        </p:grpSpPr>
        <p:sp>
          <p:nvSpPr>
            <p:cNvPr id="99" name="Oval 98"/>
            <p:cNvSpPr/>
            <p:nvPr/>
          </p:nvSpPr>
          <p:spPr>
            <a:xfrm>
              <a:off x="6153740" y="3454717"/>
              <a:ext cx="226227" cy="221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A</a:t>
              </a:r>
              <a:endParaRPr lang="en-CA" sz="1600" b="1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432034" y="3459027"/>
              <a:ext cx="226227" cy="221369"/>
            </a:xfrm>
            <a:prstGeom prst="ellipse">
              <a:avLst/>
            </a:prstGeom>
            <a:solidFill>
              <a:srgbClr val="09A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B</a:t>
              </a:r>
              <a:endParaRPr lang="en-CA" sz="1600" b="1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6746864" y="3457223"/>
              <a:ext cx="226227" cy="221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</a:t>
              </a:r>
              <a:endParaRPr lang="en-CA" sz="1600" b="1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7006627" y="3453139"/>
              <a:ext cx="226227" cy="2213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D</a:t>
              </a:r>
              <a:endParaRPr lang="en-CA" sz="1600" b="1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153740" y="3430737"/>
            <a:ext cx="1193912" cy="225679"/>
            <a:chOff x="6153740" y="3454717"/>
            <a:chExt cx="1193912" cy="225679"/>
          </a:xfrm>
        </p:grpSpPr>
        <p:sp>
          <p:nvSpPr>
            <p:cNvPr id="93" name="Oval 92"/>
            <p:cNvSpPr/>
            <p:nvPr/>
          </p:nvSpPr>
          <p:spPr>
            <a:xfrm>
              <a:off x="6153740" y="3454717"/>
              <a:ext cx="226227" cy="221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A</a:t>
              </a:r>
              <a:endParaRPr lang="en-CA" sz="1600" b="1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6432034" y="3459027"/>
              <a:ext cx="226227" cy="221369"/>
            </a:xfrm>
            <a:prstGeom prst="ellipse">
              <a:avLst/>
            </a:prstGeom>
            <a:solidFill>
              <a:srgbClr val="09A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B</a:t>
              </a:r>
              <a:endParaRPr lang="en-CA" sz="1600" b="1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7121425" y="3456897"/>
              <a:ext cx="226227" cy="221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</a:t>
              </a:r>
              <a:endParaRPr lang="en-CA" sz="1600" b="1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6678187" y="3457352"/>
              <a:ext cx="226227" cy="2213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D</a:t>
              </a:r>
              <a:endParaRPr lang="en-CA" sz="1600" b="1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069934" y="4990425"/>
            <a:ext cx="1129706" cy="225679"/>
            <a:chOff x="6153740" y="3454717"/>
            <a:chExt cx="1129706" cy="225679"/>
          </a:xfrm>
        </p:grpSpPr>
        <p:sp>
          <p:nvSpPr>
            <p:cNvPr id="104" name="Oval 103"/>
            <p:cNvSpPr/>
            <p:nvPr/>
          </p:nvSpPr>
          <p:spPr>
            <a:xfrm>
              <a:off x="6153740" y="3454717"/>
              <a:ext cx="226227" cy="221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A</a:t>
              </a:r>
              <a:endParaRPr lang="en-CA" sz="1600" b="1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6432034" y="3459027"/>
              <a:ext cx="226227" cy="221369"/>
            </a:xfrm>
            <a:prstGeom prst="ellipse">
              <a:avLst/>
            </a:prstGeom>
            <a:solidFill>
              <a:srgbClr val="09A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B</a:t>
              </a:r>
              <a:endParaRPr lang="en-CA" sz="1600" b="1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677783" y="3456116"/>
              <a:ext cx="226227" cy="221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</a:t>
              </a:r>
              <a:endParaRPr lang="en-CA" sz="1600" b="1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7057219" y="3454717"/>
              <a:ext cx="226227" cy="2213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D</a:t>
              </a:r>
              <a:endParaRPr lang="en-CA" sz="1600" b="1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047505" y="6249743"/>
            <a:ext cx="1128730" cy="227257"/>
            <a:chOff x="6153740" y="3453139"/>
            <a:chExt cx="1128730" cy="227257"/>
          </a:xfrm>
        </p:grpSpPr>
        <p:sp>
          <p:nvSpPr>
            <p:cNvPr id="109" name="Oval 108"/>
            <p:cNvSpPr/>
            <p:nvPr/>
          </p:nvSpPr>
          <p:spPr>
            <a:xfrm>
              <a:off x="6153740" y="3454717"/>
              <a:ext cx="226227" cy="221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A</a:t>
              </a:r>
              <a:endParaRPr lang="en-CA" sz="1600" b="1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410770" y="3459027"/>
              <a:ext cx="226227" cy="221369"/>
            </a:xfrm>
            <a:prstGeom prst="ellipse">
              <a:avLst/>
            </a:prstGeom>
            <a:solidFill>
              <a:srgbClr val="09A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B</a:t>
              </a:r>
              <a:endParaRPr lang="en-CA" sz="1600" b="1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647623" y="3457223"/>
              <a:ext cx="226227" cy="221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</a:t>
              </a:r>
              <a:endParaRPr lang="en-CA" sz="1600" b="1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7056243" y="3453139"/>
              <a:ext cx="226227" cy="2213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D</a:t>
              </a:r>
              <a:endParaRPr lang="en-CA" sz="1600" b="1" dirty="0"/>
            </a:p>
          </p:txBody>
        </p:sp>
      </p:grpSp>
      <p:cxnSp>
        <p:nvCxnSpPr>
          <p:cNvPr id="124" name="Straight Connector 123"/>
          <p:cNvCxnSpPr/>
          <p:nvPr/>
        </p:nvCxnSpPr>
        <p:spPr>
          <a:xfrm flipV="1">
            <a:off x="6077885" y="5782757"/>
            <a:ext cx="2265810" cy="8041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7428912" y="5685566"/>
            <a:ext cx="1093827" cy="1943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Equilibrium</a:t>
            </a:r>
            <a:endParaRPr lang="en-CA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7176235" y="6271633"/>
            <a:ext cx="1343338" cy="242447"/>
            <a:chOff x="7176235" y="6271633"/>
            <a:chExt cx="1343338" cy="242447"/>
          </a:xfrm>
        </p:grpSpPr>
        <p:cxnSp>
          <p:nvCxnSpPr>
            <p:cNvPr id="3" name="Straight Arrow Connector 2"/>
            <p:cNvCxnSpPr>
              <a:endCxn id="112" idx="6"/>
            </p:cNvCxnSpPr>
            <p:nvPr/>
          </p:nvCxnSpPr>
          <p:spPr>
            <a:xfrm flipH="1" flipV="1">
              <a:off x="7176235" y="6360428"/>
              <a:ext cx="1205765" cy="656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7848600" y="6271633"/>
              <a:ext cx="670973" cy="24244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MFE</a:t>
              </a:r>
              <a:endParaRPr lang="en-CA" sz="1200" dirty="0"/>
            </a:p>
          </p:txBody>
        </p:sp>
      </p:grpSp>
      <p:sp>
        <p:nvSpPr>
          <p:cNvPr id="8" name="TextBox 7"/>
          <p:cNvSpPr txBox="1"/>
          <p:nvPr/>
        </p:nvSpPr>
        <p:spPr>
          <a:xfrm rot="5400000">
            <a:off x="6803363" y="366449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Enzymatic     degradation</a:t>
            </a:r>
            <a:endParaRPr lang="en-CA" dirty="0"/>
          </a:p>
        </p:txBody>
      </p:sp>
      <p:sp>
        <p:nvSpPr>
          <p:cNvPr id="123" name="Rectangle 122"/>
          <p:cNvSpPr/>
          <p:nvPr/>
        </p:nvSpPr>
        <p:spPr>
          <a:xfrm>
            <a:off x="7420961" y="3658392"/>
            <a:ext cx="1093827" cy="194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RNA half life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1046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72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125" grpId="0" animBg="1"/>
      <p:bldP spid="8" grpId="0"/>
      <p:bldP spid="1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RNA </a:t>
            </a:r>
            <a:r>
              <a:rPr lang="en-US" baseline="0" dirty="0" smtClean="0"/>
              <a:t>is </a:t>
            </a:r>
            <a:r>
              <a:rPr lang="en-US" b="1" baseline="0" dirty="0" smtClean="0">
                <a:solidFill>
                  <a:schemeClr val="accent2">
                    <a:lumMod val="75000"/>
                  </a:schemeClr>
                </a:solidFill>
              </a:rPr>
              <a:t>totally awesome!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16386" name="Picture 2" descr="C:\Users\ponty\Documents\Presentations\2012-03-VIZBI\nature05874-f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143490" cy="2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4554141"/>
            <a:ext cx="6405305" cy="1846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human genome is </a:t>
            </a:r>
            <a:r>
              <a:rPr lang="en-US" sz="2000" b="1" dirty="0"/>
              <a:t>pervasively transcribed</a:t>
            </a:r>
            <a:r>
              <a:rPr lang="en-US" sz="2000" dirty="0"/>
              <a:t>, such that the majority of its bases are associated with at least one primary transcript and many transcripts link distal regions to established protein-coding loci</a:t>
            </a:r>
            <a:r>
              <a:rPr lang="en-US" sz="2000" dirty="0" smtClean="0"/>
              <a:t>.</a:t>
            </a:r>
          </a:p>
          <a:p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i="1" dirty="0"/>
              <a:t>ENCODE </a:t>
            </a:r>
            <a:r>
              <a:rPr lang="en-US" i="1" dirty="0" smtClean="0"/>
              <a:t>Analysis </a:t>
            </a:r>
            <a:r>
              <a:rPr lang="en-US" i="1" dirty="0"/>
              <a:t>of 1% of the human </a:t>
            </a:r>
            <a:r>
              <a:rPr lang="en-US" i="1" dirty="0" smtClean="0"/>
              <a:t>genome Nature 2007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598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14"/>
    </mc:Choice>
    <mc:Fallback xmlns="">
      <p:transition spd="slow" advTm="29014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471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RNA structure prediction: The big picture</a:t>
            </a:r>
            <a:endParaRPr lang="en-US" dirty="0"/>
          </a:p>
        </p:txBody>
      </p:sp>
      <p:sp>
        <p:nvSpPr>
          <p:cNvPr id="25" name="Content Placeholder 1"/>
          <p:cNvSpPr>
            <a:spLocks noGrp="1"/>
          </p:cNvSpPr>
          <p:nvPr>
            <p:ph sz="quarter" idx="1"/>
          </p:nvPr>
        </p:nvSpPr>
        <p:spPr>
          <a:xfrm>
            <a:off x="165100" y="990600"/>
            <a:ext cx="8839200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Biophysics →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Shifting paradigms</a:t>
            </a:r>
            <a:r>
              <a:rPr lang="en-US" sz="2400" dirty="0" smtClean="0"/>
              <a:t> in RNA structure prediction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1970s-1990s:</a:t>
            </a:r>
            <a:r>
              <a:rPr lang="en-US" sz="2200" dirty="0" smtClean="0">
                <a:solidFill>
                  <a:srgbClr val="C00000"/>
                </a:solidFill>
              </a:rPr>
              <a:t>  </a:t>
            </a:r>
            <a:r>
              <a:rPr lang="en-US" sz="2200" dirty="0" smtClean="0"/>
              <a:t>Free-Energy Minimization → Maximizing </a:t>
            </a:r>
            <a:r>
              <a:rPr lang="en-US" sz="2200" b="1" dirty="0" smtClean="0">
                <a:solidFill>
                  <a:srgbClr val="C00000"/>
                </a:solidFill>
              </a:rPr>
              <a:t>stability</a:t>
            </a:r>
          </a:p>
          <a:p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1990s-2010s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200" dirty="0" smtClean="0"/>
              <a:t>Thermodynamic equilibrium </a:t>
            </a:r>
            <a:r>
              <a:rPr lang="en-US" sz="2200" dirty="0"/>
              <a:t>→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verage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picture</a:t>
            </a:r>
          </a:p>
          <a:p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2010s-???: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en-US" sz="2200" dirty="0" smtClean="0"/>
              <a:t>Kinetics → RNA folding at 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finite time</a:t>
            </a:r>
          </a:p>
        </p:txBody>
      </p:sp>
      <p:grpSp>
        <p:nvGrpSpPr>
          <p:cNvPr id="37" name="Groupe 1"/>
          <p:cNvGrpSpPr/>
          <p:nvPr/>
        </p:nvGrpSpPr>
        <p:grpSpPr>
          <a:xfrm>
            <a:off x="2639358" y="2743200"/>
            <a:ext cx="3768980" cy="990600"/>
            <a:chOff x="2700210" y="1295400"/>
            <a:chExt cx="3768980" cy="990600"/>
          </a:xfrm>
        </p:grpSpPr>
        <p:sp>
          <p:nvSpPr>
            <p:cNvPr id="39" name="TextBox 38"/>
            <p:cNvSpPr txBox="1"/>
            <p:nvPr/>
          </p:nvSpPr>
          <p:spPr>
            <a:xfrm>
              <a:off x="2700210" y="1295400"/>
              <a:ext cx="3768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…CAGUAGCCGAUCGCAGCUAGCGUA…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4479290" y="1752600"/>
              <a:ext cx="210819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19200" y="3847873"/>
            <a:ext cx="6609293" cy="2210254"/>
            <a:chOff x="342333" y="2438400"/>
            <a:chExt cx="8573067" cy="3008644"/>
          </a:xfrm>
        </p:grpSpPr>
        <p:sp>
          <p:nvSpPr>
            <p:cNvPr id="43" name="Rectangle 42"/>
            <p:cNvSpPr/>
            <p:nvPr/>
          </p:nvSpPr>
          <p:spPr>
            <a:xfrm>
              <a:off x="342333" y="2438400"/>
              <a:ext cx="8573067" cy="29647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71969" y="2864061"/>
              <a:ext cx="2353448" cy="2085444"/>
              <a:chOff x="162470" y="1274733"/>
              <a:chExt cx="5095330" cy="5126067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9132" y="1443728"/>
                <a:ext cx="1928668" cy="1933238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8714" y="3404290"/>
                <a:ext cx="1606148" cy="1760162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400" y="6168128"/>
                <a:ext cx="3810000" cy="232672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612" y="1274733"/>
                <a:ext cx="1354788" cy="2090244"/>
              </a:xfrm>
              <a:prstGeom prst="rect">
                <a:avLst/>
              </a:prstGeom>
            </p:spPr>
          </p:pic>
          <p:sp>
            <p:nvSpPr>
              <p:cNvPr id="76" name="Freeform 75"/>
              <p:cNvSpPr/>
              <p:nvPr/>
            </p:nvSpPr>
            <p:spPr>
              <a:xfrm>
                <a:off x="2286000" y="4729472"/>
                <a:ext cx="570229" cy="1246232"/>
              </a:xfrm>
              <a:custGeom>
                <a:avLst/>
                <a:gdLst>
                  <a:gd name="connsiteX0" fmla="*/ 978408 w 978408"/>
                  <a:gd name="connsiteY0" fmla="*/ 1389888 h 1389888"/>
                  <a:gd name="connsiteX1" fmla="*/ 731520 w 978408"/>
                  <a:gd name="connsiteY1" fmla="*/ 457200 h 1389888"/>
                  <a:gd name="connsiteX2" fmla="*/ 0 w 978408"/>
                  <a:gd name="connsiteY2" fmla="*/ 0 h 1389888"/>
                  <a:gd name="connsiteX0" fmla="*/ 3835330 w 3940803"/>
                  <a:gd name="connsiteY0" fmla="*/ 1534377 h 1534377"/>
                  <a:gd name="connsiteX1" fmla="*/ 3588442 w 3940803"/>
                  <a:gd name="connsiteY1" fmla="*/ 601689 h 1534377"/>
                  <a:gd name="connsiteX2" fmla="*/ 0 w 3940803"/>
                  <a:gd name="connsiteY2" fmla="*/ 0 h 1534377"/>
                  <a:gd name="connsiteX0" fmla="*/ 4053706 w 4053706"/>
                  <a:gd name="connsiteY0" fmla="*/ 1534377 h 1534377"/>
                  <a:gd name="connsiteX1" fmla="*/ 233212 w 4053706"/>
                  <a:gd name="connsiteY1" fmla="*/ 881036 h 1534377"/>
                  <a:gd name="connsiteX2" fmla="*/ 218376 w 4053706"/>
                  <a:gd name="connsiteY2" fmla="*/ 0 h 1534377"/>
                  <a:gd name="connsiteX0" fmla="*/ 2407 w 710120"/>
                  <a:gd name="connsiteY0" fmla="*/ 1466949 h 1466949"/>
                  <a:gd name="connsiteX1" fmla="*/ 570379 w 710120"/>
                  <a:gd name="connsiteY1" fmla="*/ 881036 h 1466949"/>
                  <a:gd name="connsiteX2" fmla="*/ 555543 w 710120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626622"/>
                  <a:gd name="connsiteY0" fmla="*/ 1312827 h 1312827"/>
                  <a:gd name="connsiteX1" fmla="*/ 567972 w 626622"/>
                  <a:gd name="connsiteY1" fmla="*/ 726914 h 1312827"/>
                  <a:gd name="connsiteX2" fmla="*/ 415690 w 626622"/>
                  <a:gd name="connsiteY2" fmla="*/ 0 h 1312827"/>
                  <a:gd name="connsiteX0" fmla="*/ 0 w 612235"/>
                  <a:gd name="connsiteY0" fmla="*/ 1312827 h 1312827"/>
                  <a:gd name="connsiteX1" fmla="*/ 567972 w 612235"/>
                  <a:gd name="connsiteY1" fmla="*/ 726914 h 1312827"/>
                  <a:gd name="connsiteX2" fmla="*/ 415690 w 612235"/>
                  <a:gd name="connsiteY2" fmla="*/ 0 h 131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2235" h="1312827">
                    <a:moveTo>
                      <a:pt x="0" y="1312827"/>
                    </a:moveTo>
                    <a:cubicBezTo>
                      <a:pt x="183894" y="1212757"/>
                      <a:pt x="498690" y="945719"/>
                      <a:pt x="567972" y="726914"/>
                    </a:cubicBezTo>
                    <a:cubicBezTo>
                      <a:pt x="637254" y="508110"/>
                      <a:pt x="650828" y="199469"/>
                      <a:pt x="415690" y="0"/>
                    </a:cubicBezTo>
                  </a:path>
                </a:pathLst>
              </a:cu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triangle" w="lg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7" name="Freeform 76"/>
              <p:cNvSpPr/>
              <p:nvPr/>
            </p:nvSpPr>
            <p:spPr>
              <a:xfrm rot="20873214" flipH="1" flipV="1">
                <a:off x="1495280" y="4690139"/>
                <a:ext cx="570010" cy="1239268"/>
              </a:xfrm>
              <a:custGeom>
                <a:avLst/>
                <a:gdLst>
                  <a:gd name="connsiteX0" fmla="*/ 978408 w 978408"/>
                  <a:gd name="connsiteY0" fmla="*/ 1389888 h 1389888"/>
                  <a:gd name="connsiteX1" fmla="*/ 731520 w 978408"/>
                  <a:gd name="connsiteY1" fmla="*/ 457200 h 1389888"/>
                  <a:gd name="connsiteX2" fmla="*/ 0 w 978408"/>
                  <a:gd name="connsiteY2" fmla="*/ 0 h 1389888"/>
                  <a:gd name="connsiteX0" fmla="*/ 3835330 w 3940803"/>
                  <a:gd name="connsiteY0" fmla="*/ 1534377 h 1534377"/>
                  <a:gd name="connsiteX1" fmla="*/ 3588442 w 3940803"/>
                  <a:gd name="connsiteY1" fmla="*/ 601689 h 1534377"/>
                  <a:gd name="connsiteX2" fmla="*/ 0 w 3940803"/>
                  <a:gd name="connsiteY2" fmla="*/ 0 h 1534377"/>
                  <a:gd name="connsiteX0" fmla="*/ 4053706 w 4053706"/>
                  <a:gd name="connsiteY0" fmla="*/ 1534377 h 1534377"/>
                  <a:gd name="connsiteX1" fmla="*/ 233212 w 4053706"/>
                  <a:gd name="connsiteY1" fmla="*/ 881036 h 1534377"/>
                  <a:gd name="connsiteX2" fmla="*/ 218376 w 4053706"/>
                  <a:gd name="connsiteY2" fmla="*/ 0 h 1534377"/>
                  <a:gd name="connsiteX0" fmla="*/ 2407 w 710120"/>
                  <a:gd name="connsiteY0" fmla="*/ 1466949 h 1466949"/>
                  <a:gd name="connsiteX1" fmla="*/ 570379 w 710120"/>
                  <a:gd name="connsiteY1" fmla="*/ 881036 h 1466949"/>
                  <a:gd name="connsiteX2" fmla="*/ 555543 w 710120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626622"/>
                  <a:gd name="connsiteY0" fmla="*/ 1312827 h 1312827"/>
                  <a:gd name="connsiteX1" fmla="*/ 567972 w 626622"/>
                  <a:gd name="connsiteY1" fmla="*/ 726914 h 1312827"/>
                  <a:gd name="connsiteX2" fmla="*/ 415690 w 626622"/>
                  <a:gd name="connsiteY2" fmla="*/ 0 h 1312827"/>
                  <a:gd name="connsiteX0" fmla="*/ 0 w 612235"/>
                  <a:gd name="connsiteY0" fmla="*/ 1312827 h 1312827"/>
                  <a:gd name="connsiteX1" fmla="*/ 567972 w 612235"/>
                  <a:gd name="connsiteY1" fmla="*/ 726914 h 1312827"/>
                  <a:gd name="connsiteX2" fmla="*/ 415690 w 612235"/>
                  <a:gd name="connsiteY2" fmla="*/ 0 h 131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2235" h="1312827">
                    <a:moveTo>
                      <a:pt x="0" y="1312827"/>
                    </a:moveTo>
                    <a:cubicBezTo>
                      <a:pt x="183894" y="1212757"/>
                      <a:pt x="498690" y="945719"/>
                      <a:pt x="567972" y="726914"/>
                    </a:cubicBezTo>
                    <a:cubicBezTo>
                      <a:pt x="637254" y="508110"/>
                      <a:pt x="650828" y="199469"/>
                      <a:pt x="415690" y="0"/>
                    </a:cubicBezTo>
                  </a:path>
                </a:pathLst>
              </a:cu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tailEnd type="triangle" w="lg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8470619">
                <a:off x="1817364" y="2096216"/>
                <a:ext cx="570229" cy="1246232"/>
              </a:xfrm>
              <a:custGeom>
                <a:avLst/>
                <a:gdLst>
                  <a:gd name="connsiteX0" fmla="*/ 978408 w 978408"/>
                  <a:gd name="connsiteY0" fmla="*/ 1389888 h 1389888"/>
                  <a:gd name="connsiteX1" fmla="*/ 731520 w 978408"/>
                  <a:gd name="connsiteY1" fmla="*/ 457200 h 1389888"/>
                  <a:gd name="connsiteX2" fmla="*/ 0 w 978408"/>
                  <a:gd name="connsiteY2" fmla="*/ 0 h 1389888"/>
                  <a:gd name="connsiteX0" fmla="*/ 3835330 w 3940803"/>
                  <a:gd name="connsiteY0" fmla="*/ 1534377 h 1534377"/>
                  <a:gd name="connsiteX1" fmla="*/ 3588442 w 3940803"/>
                  <a:gd name="connsiteY1" fmla="*/ 601689 h 1534377"/>
                  <a:gd name="connsiteX2" fmla="*/ 0 w 3940803"/>
                  <a:gd name="connsiteY2" fmla="*/ 0 h 1534377"/>
                  <a:gd name="connsiteX0" fmla="*/ 4053706 w 4053706"/>
                  <a:gd name="connsiteY0" fmla="*/ 1534377 h 1534377"/>
                  <a:gd name="connsiteX1" fmla="*/ 233212 w 4053706"/>
                  <a:gd name="connsiteY1" fmla="*/ 881036 h 1534377"/>
                  <a:gd name="connsiteX2" fmla="*/ 218376 w 4053706"/>
                  <a:gd name="connsiteY2" fmla="*/ 0 h 1534377"/>
                  <a:gd name="connsiteX0" fmla="*/ 2407 w 710120"/>
                  <a:gd name="connsiteY0" fmla="*/ 1466949 h 1466949"/>
                  <a:gd name="connsiteX1" fmla="*/ 570379 w 710120"/>
                  <a:gd name="connsiteY1" fmla="*/ 881036 h 1466949"/>
                  <a:gd name="connsiteX2" fmla="*/ 555543 w 710120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626622"/>
                  <a:gd name="connsiteY0" fmla="*/ 1312827 h 1312827"/>
                  <a:gd name="connsiteX1" fmla="*/ 567972 w 626622"/>
                  <a:gd name="connsiteY1" fmla="*/ 726914 h 1312827"/>
                  <a:gd name="connsiteX2" fmla="*/ 415690 w 626622"/>
                  <a:gd name="connsiteY2" fmla="*/ 0 h 1312827"/>
                  <a:gd name="connsiteX0" fmla="*/ 0 w 612235"/>
                  <a:gd name="connsiteY0" fmla="*/ 1312827 h 1312827"/>
                  <a:gd name="connsiteX1" fmla="*/ 567972 w 612235"/>
                  <a:gd name="connsiteY1" fmla="*/ 726914 h 1312827"/>
                  <a:gd name="connsiteX2" fmla="*/ 415690 w 612235"/>
                  <a:gd name="connsiteY2" fmla="*/ 0 h 131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2235" h="1312827">
                    <a:moveTo>
                      <a:pt x="0" y="1312827"/>
                    </a:moveTo>
                    <a:cubicBezTo>
                      <a:pt x="183894" y="1212757"/>
                      <a:pt x="498690" y="945719"/>
                      <a:pt x="567972" y="726914"/>
                    </a:cubicBezTo>
                    <a:cubicBezTo>
                      <a:pt x="637254" y="508110"/>
                      <a:pt x="650828" y="199469"/>
                      <a:pt x="415690" y="0"/>
                    </a:cubicBezTo>
                  </a:path>
                </a:pathLst>
              </a:cu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triangle" w="lg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9" name="Freeform 78"/>
              <p:cNvSpPr/>
              <p:nvPr/>
            </p:nvSpPr>
            <p:spPr>
              <a:xfrm rot="3868888" flipH="1">
                <a:off x="2870504" y="2138191"/>
                <a:ext cx="601892" cy="1246232"/>
              </a:xfrm>
              <a:custGeom>
                <a:avLst/>
                <a:gdLst>
                  <a:gd name="connsiteX0" fmla="*/ 978408 w 978408"/>
                  <a:gd name="connsiteY0" fmla="*/ 1389888 h 1389888"/>
                  <a:gd name="connsiteX1" fmla="*/ 731520 w 978408"/>
                  <a:gd name="connsiteY1" fmla="*/ 457200 h 1389888"/>
                  <a:gd name="connsiteX2" fmla="*/ 0 w 978408"/>
                  <a:gd name="connsiteY2" fmla="*/ 0 h 1389888"/>
                  <a:gd name="connsiteX0" fmla="*/ 3835330 w 3940803"/>
                  <a:gd name="connsiteY0" fmla="*/ 1534377 h 1534377"/>
                  <a:gd name="connsiteX1" fmla="*/ 3588442 w 3940803"/>
                  <a:gd name="connsiteY1" fmla="*/ 601689 h 1534377"/>
                  <a:gd name="connsiteX2" fmla="*/ 0 w 3940803"/>
                  <a:gd name="connsiteY2" fmla="*/ 0 h 1534377"/>
                  <a:gd name="connsiteX0" fmla="*/ 4053706 w 4053706"/>
                  <a:gd name="connsiteY0" fmla="*/ 1534377 h 1534377"/>
                  <a:gd name="connsiteX1" fmla="*/ 233212 w 4053706"/>
                  <a:gd name="connsiteY1" fmla="*/ 881036 h 1534377"/>
                  <a:gd name="connsiteX2" fmla="*/ 218376 w 4053706"/>
                  <a:gd name="connsiteY2" fmla="*/ 0 h 1534377"/>
                  <a:gd name="connsiteX0" fmla="*/ 2407 w 710120"/>
                  <a:gd name="connsiteY0" fmla="*/ 1466949 h 1466949"/>
                  <a:gd name="connsiteX1" fmla="*/ 570379 w 710120"/>
                  <a:gd name="connsiteY1" fmla="*/ 881036 h 1466949"/>
                  <a:gd name="connsiteX2" fmla="*/ 555543 w 710120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626622"/>
                  <a:gd name="connsiteY0" fmla="*/ 1312827 h 1312827"/>
                  <a:gd name="connsiteX1" fmla="*/ 567972 w 626622"/>
                  <a:gd name="connsiteY1" fmla="*/ 726914 h 1312827"/>
                  <a:gd name="connsiteX2" fmla="*/ 415690 w 626622"/>
                  <a:gd name="connsiteY2" fmla="*/ 0 h 1312827"/>
                  <a:gd name="connsiteX0" fmla="*/ 0 w 612235"/>
                  <a:gd name="connsiteY0" fmla="*/ 1312827 h 1312827"/>
                  <a:gd name="connsiteX1" fmla="*/ 567972 w 612235"/>
                  <a:gd name="connsiteY1" fmla="*/ 726914 h 1312827"/>
                  <a:gd name="connsiteX2" fmla="*/ 415690 w 612235"/>
                  <a:gd name="connsiteY2" fmla="*/ 0 h 131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2235" h="1312827">
                    <a:moveTo>
                      <a:pt x="0" y="1312827"/>
                    </a:moveTo>
                    <a:cubicBezTo>
                      <a:pt x="183894" y="1212757"/>
                      <a:pt x="498690" y="945719"/>
                      <a:pt x="567972" y="726914"/>
                    </a:cubicBezTo>
                    <a:cubicBezTo>
                      <a:pt x="637254" y="508110"/>
                      <a:pt x="650828" y="199469"/>
                      <a:pt x="415690" y="0"/>
                    </a:cubicBezTo>
                  </a:path>
                </a:pathLst>
              </a:cu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triangle" w="lg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3131081" flipV="1">
                <a:off x="3628608" y="2819129"/>
                <a:ext cx="533401" cy="1239268"/>
              </a:xfrm>
              <a:custGeom>
                <a:avLst/>
                <a:gdLst>
                  <a:gd name="connsiteX0" fmla="*/ 978408 w 978408"/>
                  <a:gd name="connsiteY0" fmla="*/ 1389888 h 1389888"/>
                  <a:gd name="connsiteX1" fmla="*/ 731520 w 978408"/>
                  <a:gd name="connsiteY1" fmla="*/ 457200 h 1389888"/>
                  <a:gd name="connsiteX2" fmla="*/ 0 w 978408"/>
                  <a:gd name="connsiteY2" fmla="*/ 0 h 1389888"/>
                  <a:gd name="connsiteX0" fmla="*/ 3835330 w 3940803"/>
                  <a:gd name="connsiteY0" fmla="*/ 1534377 h 1534377"/>
                  <a:gd name="connsiteX1" fmla="*/ 3588442 w 3940803"/>
                  <a:gd name="connsiteY1" fmla="*/ 601689 h 1534377"/>
                  <a:gd name="connsiteX2" fmla="*/ 0 w 3940803"/>
                  <a:gd name="connsiteY2" fmla="*/ 0 h 1534377"/>
                  <a:gd name="connsiteX0" fmla="*/ 4053706 w 4053706"/>
                  <a:gd name="connsiteY0" fmla="*/ 1534377 h 1534377"/>
                  <a:gd name="connsiteX1" fmla="*/ 233212 w 4053706"/>
                  <a:gd name="connsiteY1" fmla="*/ 881036 h 1534377"/>
                  <a:gd name="connsiteX2" fmla="*/ 218376 w 4053706"/>
                  <a:gd name="connsiteY2" fmla="*/ 0 h 1534377"/>
                  <a:gd name="connsiteX0" fmla="*/ 2407 w 710120"/>
                  <a:gd name="connsiteY0" fmla="*/ 1466949 h 1466949"/>
                  <a:gd name="connsiteX1" fmla="*/ 570379 w 710120"/>
                  <a:gd name="connsiteY1" fmla="*/ 881036 h 1466949"/>
                  <a:gd name="connsiteX2" fmla="*/ 555543 w 710120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626622"/>
                  <a:gd name="connsiteY0" fmla="*/ 1312827 h 1312827"/>
                  <a:gd name="connsiteX1" fmla="*/ 567972 w 626622"/>
                  <a:gd name="connsiteY1" fmla="*/ 726914 h 1312827"/>
                  <a:gd name="connsiteX2" fmla="*/ 415690 w 626622"/>
                  <a:gd name="connsiteY2" fmla="*/ 0 h 1312827"/>
                  <a:gd name="connsiteX0" fmla="*/ 0 w 612235"/>
                  <a:gd name="connsiteY0" fmla="*/ 1312827 h 1312827"/>
                  <a:gd name="connsiteX1" fmla="*/ 567972 w 612235"/>
                  <a:gd name="connsiteY1" fmla="*/ 726914 h 1312827"/>
                  <a:gd name="connsiteX2" fmla="*/ 415690 w 612235"/>
                  <a:gd name="connsiteY2" fmla="*/ 0 h 131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2235" h="1312827">
                    <a:moveTo>
                      <a:pt x="0" y="1312827"/>
                    </a:moveTo>
                    <a:cubicBezTo>
                      <a:pt x="183894" y="1212757"/>
                      <a:pt x="498690" y="945719"/>
                      <a:pt x="567972" y="726914"/>
                    </a:cubicBezTo>
                    <a:cubicBezTo>
                      <a:pt x="637254" y="508110"/>
                      <a:pt x="650828" y="199469"/>
                      <a:pt x="415690" y="0"/>
                    </a:cubicBezTo>
                  </a:path>
                </a:pathLst>
              </a:cu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tailEnd type="triangle" w="lg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1" name="Freeform 80"/>
              <p:cNvSpPr/>
              <p:nvPr/>
            </p:nvSpPr>
            <p:spPr>
              <a:xfrm rot="19077210" flipH="1" flipV="1">
                <a:off x="1452157" y="2577479"/>
                <a:ext cx="355970" cy="1215311"/>
              </a:xfrm>
              <a:custGeom>
                <a:avLst/>
                <a:gdLst>
                  <a:gd name="connsiteX0" fmla="*/ 978408 w 978408"/>
                  <a:gd name="connsiteY0" fmla="*/ 1389888 h 1389888"/>
                  <a:gd name="connsiteX1" fmla="*/ 731520 w 978408"/>
                  <a:gd name="connsiteY1" fmla="*/ 457200 h 1389888"/>
                  <a:gd name="connsiteX2" fmla="*/ 0 w 978408"/>
                  <a:gd name="connsiteY2" fmla="*/ 0 h 1389888"/>
                  <a:gd name="connsiteX0" fmla="*/ 3835330 w 3940803"/>
                  <a:gd name="connsiteY0" fmla="*/ 1534377 h 1534377"/>
                  <a:gd name="connsiteX1" fmla="*/ 3588442 w 3940803"/>
                  <a:gd name="connsiteY1" fmla="*/ 601689 h 1534377"/>
                  <a:gd name="connsiteX2" fmla="*/ 0 w 3940803"/>
                  <a:gd name="connsiteY2" fmla="*/ 0 h 1534377"/>
                  <a:gd name="connsiteX0" fmla="*/ 4053706 w 4053706"/>
                  <a:gd name="connsiteY0" fmla="*/ 1534377 h 1534377"/>
                  <a:gd name="connsiteX1" fmla="*/ 233212 w 4053706"/>
                  <a:gd name="connsiteY1" fmla="*/ 881036 h 1534377"/>
                  <a:gd name="connsiteX2" fmla="*/ 218376 w 4053706"/>
                  <a:gd name="connsiteY2" fmla="*/ 0 h 1534377"/>
                  <a:gd name="connsiteX0" fmla="*/ 2407 w 710120"/>
                  <a:gd name="connsiteY0" fmla="*/ 1466949 h 1466949"/>
                  <a:gd name="connsiteX1" fmla="*/ 570379 w 710120"/>
                  <a:gd name="connsiteY1" fmla="*/ 881036 h 1466949"/>
                  <a:gd name="connsiteX2" fmla="*/ 555543 w 710120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626622"/>
                  <a:gd name="connsiteY0" fmla="*/ 1312827 h 1312827"/>
                  <a:gd name="connsiteX1" fmla="*/ 567972 w 626622"/>
                  <a:gd name="connsiteY1" fmla="*/ 726914 h 1312827"/>
                  <a:gd name="connsiteX2" fmla="*/ 415690 w 626622"/>
                  <a:gd name="connsiteY2" fmla="*/ 0 h 1312827"/>
                  <a:gd name="connsiteX0" fmla="*/ 0 w 612235"/>
                  <a:gd name="connsiteY0" fmla="*/ 1312827 h 1312827"/>
                  <a:gd name="connsiteX1" fmla="*/ 567972 w 612235"/>
                  <a:gd name="connsiteY1" fmla="*/ 726914 h 1312827"/>
                  <a:gd name="connsiteX2" fmla="*/ 415690 w 612235"/>
                  <a:gd name="connsiteY2" fmla="*/ 0 h 1312827"/>
                  <a:gd name="connsiteX0" fmla="*/ 0 w 322745"/>
                  <a:gd name="connsiteY0" fmla="*/ 1287448 h 1287448"/>
                  <a:gd name="connsiteX1" fmla="*/ 298125 w 322745"/>
                  <a:gd name="connsiteY1" fmla="*/ 726914 h 1287448"/>
                  <a:gd name="connsiteX2" fmla="*/ 145843 w 322745"/>
                  <a:gd name="connsiteY2" fmla="*/ 0 h 1287448"/>
                  <a:gd name="connsiteX0" fmla="*/ 0 w 322746"/>
                  <a:gd name="connsiteY0" fmla="*/ 1287448 h 1287448"/>
                  <a:gd name="connsiteX1" fmla="*/ 298125 w 322746"/>
                  <a:gd name="connsiteY1" fmla="*/ 726914 h 1287448"/>
                  <a:gd name="connsiteX2" fmla="*/ 145843 w 322746"/>
                  <a:gd name="connsiteY2" fmla="*/ 0 h 1287448"/>
                  <a:gd name="connsiteX0" fmla="*/ 0 w 322746"/>
                  <a:gd name="connsiteY0" fmla="*/ 1287448 h 1287448"/>
                  <a:gd name="connsiteX1" fmla="*/ 298125 w 322746"/>
                  <a:gd name="connsiteY1" fmla="*/ 726914 h 1287448"/>
                  <a:gd name="connsiteX2" fmla="*/ 145843 w 322746"/>
                  <a:gd name="connsiteY2" fmla="*/ 0 h 1287448"/>
                  <a:gd name="connsiteX0" fmla="*/ 0 w 356049"/>
                  <a:gd name="connsiteY0" fmla="*/ 1287448 h 1287448"/>
                  <a:gd name="connsiteX1" fmla="*/ 343444 w 356049"/>
                  <a:gd name="connsiteY1" fmla="*/ 729754 h 1287448"/>
                  <a:gd name="connsiteX2" fmla="*/ 145843 w 356049"/>
                  <a:gd name="connsiteY2" fmla="*/ 0 h 128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6049" h="1287448">
                    <a:moveTo>
                      <a:pt x="0" y="1287448"/>
                    </a:moveTo>
                    <a:cubicBezTo>
                      <a:pt x="121747" y="1148239"/>
                      <a:pt x="319137" y="944329"/>
                      <a:pt x="343444" y="729754"/>
                    </a:cubicBezTo>
                    <a:cubicBezTo>
                      <a:pt x="367751" y="515179"/>
                      <a:pt x="380981" y="199469"/>
                      <a:pt x="145843" y="0"/>
                    </a:cubicBezTo>
                  </a:path>
                </a:pathLst>
              </a:cu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tailEnd type="triangle" w="lg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2" name="Freeform 81"/>
              <p:cNvSpPr/>
              <p:nvPr/>
            </p:nvSpPr>
            <p:spPr>
              <a:xfrm rot="16472192">
                <a:off x="240685" y="1400914"/>
                <a:ext cx="739855" cy="634255"/>
              </a:xfrm>
              <a:custGeom>
                <a:avLst/>
                <a:gdLst>
                  <a:gd name="connsiteX0" fmla="*/ 978408 w 978408"/>
                  <a:gd name="connsiteY0" fmla="*/ 1389888 h 1389888"/>
                  <a:gd name="connsiteX1" fmla="*/ 731520 w 978408"/>
                  <a:gd name="connsiteY1" fmla="*/ 457200 h 1389888"/>
                  <a:gd name="connsiteX2" fmla="*/ 0 w 978408"/>
                  <a:gd name="connsiteY2" fmla="*/ 0 h 1389888"/>
                  <a:gd name="connsiteX0" fmla="*/ 3835330 w 3940803"/>
                  <a:gd name="connsiteY0" fmla="*/ 1534377 h 1534377"/>
                  <a:gd name="connsiteX1" fmla="*/ 3588442 w 3940803"/>
                  <a:gd name="connsiteY1" fmla="*/ 601689 h 1534377"/>
                  <a:gd name="connsiteX2" fmla="*/ 0 w 3940803"/>
                  <a:gd name="connsiteY2" fmla="*/ 0 h 1534377"/>
                  <a:gd name="connsiteX0" fmla="*/ 4053706 w 4053706"/>
                  <a:gd name="connsiteY0" fmla="*/ 1534377 h 1534377"/>
                  <a:gd name="connsiteX1" fmla="*/ 233212 w 4053706"/>
                  <a:gd name="connsiteY1" fmla="*/ 881036 h 1534377"/>
                  <a:gd name="connsiteX2" fmla="*/ 218376 w 4053706"/>
                  <a:gd name="connsiteY2" fmla="*/ 0 h 1534377"/>
                  <a:gd name="connsiteX0" fmla="*/ 2407 w 710120"/>
                  <a:gd name="connsiteY0" fmla="*/ 1466949 h 1466949"/>
                  <a:gd name="connsiteX1" fmla="*/ 570379 w 710120"/>
                  <a:gd name="connsiteY1" fmla="*/ 881036 h 1466949"/>
                  <a:gd name="connsiteX2" fmla="*/ 555543 w 710120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626622"/>
                  <a:gd name="connsiteY0" fmla="*/ 1312827 h 1312827"/>
                  <a:gd name="connsiteX1" fmla="*/ 567972 w 626622"/>
                  <a:gd name="connsiteY1" fmla="*/ 726914 h 1312827"/>
                  <a:gd name="connsiteX2" fmla="*/ 415690 w 626622"/>
                  <a:gd name="connsiteY2" fmla="*/ 0 h 1312827"/>
                  <a:gd name="connsiteX0" fmla="*/ 0 w 612235"/>
                  <a:gd name="connsiteY0" fmla="*/ 1312827 h 1312827"/>
                  <a:gd name="connsiteX1" fmla="*/ 567972 w 612235"/>
                  <a:gd name="connsiteY1" fmla="*/ 726914 h 1312827"/>
                  <a:gd name="connsiteX2" fmla="*/ 415690 w 612235"/>
                  <a:gd name="connsiteY2" fmla="*/ 0 h 1312827"/>
                  <a:gd name="connsiteX0" fmla="*/ 308375 w 880531"/>
                  <a:gd name="connsiteY0" fmla="*/ 592760 h 592760"/>
                  <a:gd name="connsiteX1" fmla="*/ 876347 w 880531"/>
                  <a:gd name="connsiteY1" fmla="*/ 6847 h 592760"/>
                  <a:gd name="connsiteX2" fmla="*/ 0 w 880531"/>
                  <a:gd name="connsiteY2" fmla="*/ 191184 h 592760"/>
                  <a:gd name="connsiteX0" fmla="*/ 308375 w 880531"/>
                  <a:gd name="connsiteY0" fmla="*/ 696026 h 696026"/>
                  <a:gd name="connsiteX1" fmla="*/ 876347 w 880531"/>
                  <a:gd name="connsiteY1" fmla="*/ 110113 h 696026"/>
                  <a:gd name="connsiteX2" fmla="*/ 0 w 880531"/>
                  <a:gd name="connsiteY2" fmla="*/ 294450 h 696026"/>
                  <a:gd name="connsiteX0" fmla="*/ 308375 w 889649"/>
                  <a:gd name="connsiteY0" fmla="*/ 696026 h 696026"/>
                  <a:gd name="connsiteX1" fmla="*/ 876347 w 889649"/>
                  <a:gd name="connsiteY1" fmla="*/ 110113 h 696026"/>
                  <a:gd name="connsiteX2" fmla="*/ 0 w 889649"/>
                  <a:gd name="connsiteY2" fmla="*/ 294450 h 696026"/>
                  <a:gd name="connsiteX0" fmla="*/ 308375 w 918073"/>
                  <a:gd name="connsiteY0" fmla="*/ 746473 h 746473"/>
                  <a:gd name="connsiteX1" fmla="*/ 876347 w 918073"/>
                  <a:gd name="connsiteY1" fmla="*/ 160560 h 746473"/>
                  <a:gd name="connsiteX2" fmla="*/ 0 w 918073"/>
                  <a:gd name="connsiteY2" fmla="*/ 344897 h 746473"/>
                  <a:gd name="connsiteX0" fmla="*/ 308375 w 826491"/>
                  <a:gd name="connsiteY0" fmla="*/ 769596 h 769596"/>
                  <a:gd name="connsiteX1" fmla="*/ 767569 w 826491"/>
                  <a:gd name="connsiteY1" fmla="*/ 143675 h 769596"/>
                  <a:gd name="connsiteX2" fmla="*/ 0 w 826491"/>
                  <a:gd name="connsiteY2" fmla="*/ 368020 h 769596"/>
                  <a:gd name="connsiteX0" fmla="*/ 308375 w 814599"/>
                  <a:gd name="connsiteY0" fmla="*/ 769596 h 769596"/>
                  <a:gd name="connsiteX1" fmla="*/ 767569 w 814599"/>
                  <a:gd name="connsiteY1" fmla="*/ 143675 h 769596"/>
                  <a:gd name="connsiteX2" fmla="*/ 0 w 814599"/>
                  <a:gd name="connsiteY2" fmla="*/ 368020 h 769596"/>
                  <a:gd name="connsiteX0" fmla="*/ 249712 w 776369"/>
                  <a:gd name="connsiteY0" fmla="*/ 572511 h 572511"/>
                  <a:gd name="connsiteX1" fmla="*/ 767569 w 776369"/>
                  <a:gd name="connsiteY1" fmla="*/ 81534 h 572511"/>
                  <a:gd name="connsiteX2" fmla="*/ 0 w 776369"/>
                  <a:gd name="connsiteY2" fmla="*/ 305879 h 572511"/>
                  <a:gd name="connsiteX0" fmla="*/ 249712 w 775995"/>
                  <a:gd name="connsiteY0" fmla="*/ 572511 h 577620"/>
                  <a:gd name="connsiteX1" fmla="*/ 767569 w 775995"/>
                  <a:gd name="connsiteY1" fmla="*/ 81534 h 577620"/>
                  <a:gd name="connsiteX2" fmla="*/ 0 w 775995"/>
                  <a:gd name="connsiteY2" fmla="*/ 305879 h 577620"/>
                  <a:gd name="connsiteX0" fmla="*/ 249712 w 794356"/>
                  <a:gd name="connsiteY0" fmla="*/ 659963 h 668148"/>
                  <a:gd name="connsiteX1" fmla="*/ 767569 w 794356"/>
                  <a:gd name="connsiteY1" fmla="*/ 168986 h 668148"/>
                  <a:gd name="connsiteX2" fmla="*/ 0 w 794356"/>
                  <a:gd name="connsiteY2" fmla="*/ 393331 h 66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4356" h="668148">
                    <a:moveTo>
                      <a:pt x="249712" y="659963"/>
                    </a:moveTo>
                    <a:cubicBezTo>
                      <a:pt x="705850" y="721151"/>
                      <a:pt x="863136" y="427610"/>
                      <a:pt x="767569" y="168986"/>
                    </a:cubicBezTo>
                    <a:cubicBezTo>
                      <a:pt x="672002" y="-89638"/>
                      <a:pt x="98677" y="-78559"/>
                      <a:pt x="0" y="393331"/>
                    </a:cubicBezTo>
                  </a:path>
                </a:pathLst>
              </a:cu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triangle" w="lg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83" name="Freeform 82"/>
              <p:cNvSpPr/>
              <p:nvPr/>
            </p:nvSpPr>
            <p:spPr>
              <a:xfrm rot="3975139">
                <a:off x="3183959" y="4285334"/>
                <a:ext cx="488524" cy="452760"/>
              </a:xfrm>
              <a:custGeom>
                <a:avLst/>
                <a:gdLst>
                  <a:gd name="connsiteX0" fmla="*/ 978408 w 978408"/>
                  <a:gd name="connsiteY0" fmla="*/ 1389888 h 1389888"/>
                  <a:gd name="connsiteX1" fmla="*/ 731520 w 978408"/>
                  <a:gd name="connsiteY1" fmla="*/ 457200 h 1389888"/>
                  <a:gd name="connsiteX2" fmla="*/ 0 w 978408"/>
                  <a:gd name="connsiteY2" fmla="*/ 0 h 1389888"/>
                  <a:gd name="connsiteX0" fmla="*/ 3835330 w 3940803"/>
                  <a:gd name="connsiteY0" fmla="*/ 1534377 h 1534377"/>
                  <a:gd name="connsiteX1" fmla="*/ 3588442 w 3940803"/>
                  <a:gd name="connsiteY1" fmla="*/ 601689 h 1534377"/>
                  <a:gd name="connsiteX2" fmla="*/ 0 w 3940803"/>
                  <a:gd name="connsiteY2" fmla="*/ 0 h 1534377"/>
                  <a:gd name="connsiteX0" fmla="*/ 4053706 w 4053706"/>
                  <a:gd name="connsiteY0" fmla="*/ 1534377 h 1534377"/>
                  <a:gd name="connsiteX1" fmla="*/ 233212 w 4053706"/>
                  <a:gd name="connsiteY1" fmla="*/ 881036 h 1534377"/>
                  <a:gd name="connsiteX2" fmla="*/ 218376 w 4053706"/>
                  <a:gd name="connsiteY2" fmla="*/ 0 h 1534377"/>
                  <a:gd name="connsiteX0" fmla="*/ 2407 w 710120"/>
                  <a:gd name="connsiteY0" fmla="*/ 1466949 h 1466949"/>
                  <a:gd name="connsiteX1" fmla="*/ 570379 w 710120"/>
                  <a:gd name="connsiteY1" fmla="*/ 881036 h 1466949"/>
                  <a:gd name="connsiteX2" fmla="*/ 555543 w 710120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626622"/>
                  <a:gd name="connsiteY0" fmla="*/ 1312827 h 1312827"/>
                  <a:gd name="connsiteX1" fmla="*/ 567972 w 626622"/>
                  <a:gd name="connsiteY1" fmla="*/ 726914 h 1312827"/>
                  <a:gd name="connsiteX2" fmla="*/ 415690 w 626622"/>
                  <a:gd name="connsiteY2" fmla="*/ 0 h 1312827"/>
                  <a:gd name="connsiteX0" fmla="*/ 0 w 612235"/>
                  <a:gd name="connsiteY0" fmla="*/ 1312827 h 1312827"/>
                  <a:gd name="connsiteX1" fmla="*/ 567972 w 612235"/>
                  <a:gd name="connsiteY1" fmla="*/ 726914 h 1312827"/>
                  <a:gd name="connsiteX2" fmla="*/ 415690 w 612235"/>
                  <a:gd name="connsiteY2" fmla="*/ 0 h 1312827"/>
                  <a:gd name="connsiteX0" fmla="*/ 308375 w 880531"/>
                  <a:gd name="connsiteY0" fmla="*/ 592760 h 592760"/>
                  <a:gd name="connsiteX1" fmla="*/ 876347 w 880531"/>
                  <a:gd name="connsiteY1" fmla="*/ 6847 h 592760"/>
                  <a:gd name="connsiteX2" fmla="*/ 0 w 880531"/>
                  <a:gd name="connsiteY2" fmla="*/ 191184 h 592760"/>
                  <a:gd name="connsiteX0" fmla="*/ 308375 w 880531"/>
                  <a:gd name="connsiteY0" fmla="*/ 696026 h 696026"/>
                  <a:gd name="connsiteX1" fmla="*/ 876347 w 880531"/>
                  <a:gd name="connsiteY1" fmla="*/ 110113 h 696026"/>
                  <a:gd name="connsiteX2" fmla="*/ 0 w 880531"/>
                  <a:gd name="connsiteY2" fmla="*/ 294450 h 696026"/>
                  <a:gd name="connsiteX0" fmla="*/ 308375 w 889649"/>
                  <a:gd name="connsiteY0" fmla="*/ 696026 h 696026"/>
                  <a:gd name="connsiteX1" fmla="*/ 876347 w 889649"/>
                  <a:gd name="connsiteY1" fmla="*/ 110113 h 696026"/>
                  <a:gd name="connsiteX2" fmla="*/ 0 w 889649"/>
                  <a:gd name="connsiteY2" fmla="*/ 294450 h 696026"/>
                  <a:gd name="connsiteX0" fmla="*/ 308375 w 918073"/>
                  <a:gd name="connsiteY0" fmla="*/ 746473 h 746473"/>
                  <a:gd name="connsiteX1" fmla="*/ 876347 w 918073"/>
                  <a:gd name="connsiteY1" fmla="*/ 160560 h 746473"/>
                  <a:gd name="connsiteX2" fmla="*/ 0 w 918073"/>
                  <a:gd name="connsiteY2" fmla="*/ 344897 h 746473"/>
                  <a:gd name="connsiteX0" fmla="*/ 308375 w 826491"/>
                  <a:gd name="connsiteY0" fmla="*/ 769596 h 769596"/>
                  <a:gd name="connsiteX1" fmla="*/ 767569 w 826491"/>
                  <a:gd name="connsiteY1" fmla="*/ 143675 h 769596"/>
                  <a:gd name="connsiteX2" fmla="*/ 0 w 826491"/>
                  <a:gd name="connsiteY2" fmla="*/ 368020 h 769596"/>
                  <a:gd name="connsiteX0" fmla="*/ 308375 w 814599"/>
                  <a:gd name="connsiteY0" fmla="*/ 769596 h 769596"/>
                  <a:gd name="connsiteX1" fmla="*/ 767569 w 814599"/>
                  <a:gd name="connsiteY1" fmla="*/ 143675 h 769596"/>
                  <a:gd name="connsiteX2" fmla="*/ 0 w 814599"/>
                  <a:gd name="connsiteY2" fmla="*/ 368020 h 769596"/>
                  <a:gd name="connsiteX0" fmla="*/ 249712 w 776369"/>
                  <a:gd name="connsiteY0" fmla="*/ 572511 h 572511"/>
                  <a:gd name="connsiteX1" fmla="*/ 767569 w 776369"/>
                  <a:gd name="connsiteY1" fmla="*/ 81534 h 572511"/>
                  <a:gd name="connsiteX2" fmla="*/ 0 w 776369"/>
                  <a:gd name="connsiteY2" fmla="*/ 305879 h 572511"/>
                  <a:gd name="connsiteX0" fmla="*/ 249712 w 775995"/>
                  <a:gd name="connsiteY0" fmla="*/ 572511 h 577620"/>
                  <a:gd name="connsiteX1" fmla="*/ 767569 w 775995"/>
                  <a:gd name="connsiteY1" fmla="*/ 81534 h 577620"/>
                  <a:gd name="connsiteX2" fmla="*/ 0 w 775995"/>
                  <a:gd name="connsiteY2" fmla="*/ 305879 h 577620"/>
                  <a:gd name="connsiteX0" fmla="*/ 249712 w 794356"/>
                  <a:gd name="connsiteY0" fmla="*/ 659963 h 668148"/>
                  <a:gd name="connsiteX1" fmla="*/ 767569 w 794356"/>
                  <a:gd name="connsiteY1" fmla="*/ 168986 h 668148"/>
                  <a:gd name="connsiteX2" fmla="*/ 0 w 794356"/>
                  <a:gd name="connsiteY2" fmla="*/ 393331 h 66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4356" h="668148">
                    <a:moveTo>
                      <a:pt x="249712" y="659963"/>
                    </a:moveTo>
                    <a:cubicBezTo>
                      <a:pt x="705850" y="721151"/>
                      <a:pt x="863136" y="427610"/>
                      <a:pt x="767569" y="168986"/>
                    </a:cubicBezTo>
                    <a:cubicBezTo>
                      <a:pt x="672002" y="-89638"/>
                      <a:pt x="98677" y="-78559"/>
                      <a:pt x="0" y="393331"/>
                    </a:cubicBezTo>
                  </a:path>
                </a:pathLst>
              </a:cu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triangle" w="lg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 rot="20617888">
                <a:off x="4347364" y="1523921"/>
                <a:ext cx="488524" cy="452760"/>
              </a:xfrm>
              <a:custGeom>
                <a:avLst/>
                <a:gdLst>
                  <a:gd name="connsiteX0" fmla="*/ 978408 w 978408"/>
                  <a:gd name="connsiteY0" fmla="*/ 1389888 h 1389888"/>
                  <a:gd name="connsiteX1" fmla="*/ 731520 w 978408"/>
                  <a:gd name="connsiteY1" fmla="*/ 457200 h 1389888"/>
                  <a:gd name="connsiteX2" fmla="*/ 0 w 978408"/>
                  <a:gd name="connsiteY2" fmla="*/ 0 h 1389888"/>
                  <a:gd name="connsiteX0" fmla="*/ 3835330 w 3940803"/>
                  <a:gd name="connsiteY0" fmla="*/ 1534377 h 1534377"/>
                  <a:gd name="connsiteX1" fmla="*/ 3588442 w 3940803"/>
                  <a:gd name="connsiteY1" fmla="*/ 601689 h 1534377"/>
                  <a:gd name="connsiteX2" fmla="*/ 0 w 3940803"/>
                  <a:gd name="connsiteY2" fmla="*/ 0 h 1534377"/>
                  <a:gd name="connsiteX0" fmla="*/ 4053706 w 4053706"/>
                  <a:gd name="connsiteY0" fmla="*/ 1534377 h 1534377"/>
                  <a:gd name="connsiteX1" fmla="*/ 233212 w 4053706"/>
                  <a:gd name="connsiteY1" fmla="*/ 881036 h 1534377"/>
                  <a:gd name="connsiteX2" fmla="*/ 218376 w 4053706"/>
                  <a:gd name="connsiteY2" fmla="*/ 0 h 1534377"/>
                  <a:gd name="connsiteX0" fmla="*/ 2407 w 710120"/>
                  <a:gd name="connsiteY0" fmla="*/ 1466949 h 1466949"/>
                  <a:gd name="connsiteX1" fmla="*/ 570379 w 710120"/>
                  <a:gd name="connsiteY1" fmla="*/ 881036 h 1466949"/>
                  <a:gd name="connsiteX2" fmla="*/ 555543 w 710120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707713"/>
                  <a:gd name="connsiteY0" fmla="*/ 1466949 h 1466949"/>
                  <a:gd name="connsiteX1" fmla="*/ 567972 w 707713"/>
                  <a:gd name="connsiteY1" fmla="*/ 881036 h 1466949"/>
                  <a:gd name="connsiteX2" fmla="*/ 553136 w 707713"/>
                  <a:gd name="connsiteY2" fmla="*/ 0 h 1466949"/>
                  <a:gd name="connsiteX0" fmla="*/ 0 w 626622"/>
                  <a:gd name="connsiteY0" fmla="*/ 1312827 h 1312827"/>
                  <a:gd name="connsiteX1" fmla="*/ 567972 w 626622"/>
                  <a:gd name="connsiteY1" fmla="*/ 726914 h 1312827"/>
                  <a:gd name="connsiteX2" fmla="*/ 415690 w 626622"/>
                  <a:gd name="connsiteY2" fmla="*/ 0 h 1312827"/>
                  <a:gd name="connsiteX0" fmla="*/ 0 w 612235"/>
                  <a:gd name="connsiteY0" fmla="*/ 1312827 h 1312827"/>
                  <a:gd name="connsiteX1" fmla="*/ 567972 w 612235"/>
                  <a:gd name="connsiteY1" fmla="*/ 726914 h 1312827"/>
                  <a:gd name="connsiteX2" fmla="*/ 415690 w 612235"/>
                  <a:gd name="connsiteY2" fmla="*/ 0 h 1312827"/>
                  <a:gd name="connsiteX0" fmla="*/ 308375 w 880531"/>
                  <a:gd name="connsiteY0" fmla="*/ 592760 h 592760"/>
                  <a:gd name="connsiteX1" fmla="*/ 876347 w 880531"/>
                  <a:gd name="connsiteY1" fmla="*/ 6847 h 592760"/>
                  <a:gd name="connsiteX2" fmla="*/ 0 w 880531"/>
                  <a:gd name="connsiteY2" fmla="*/ 191184 h 592760"/>
                  <a:gd name="connsiteX0" fmla="*/ 308375 w 880531"/>
                  <a:gd name="connsiteY0" fmla="*/ 696026 h 696026"/>
                  <a:gd name="connsiteX1" fmla="*/ 876347 w 880531"/>
                  <a:gd name="connsiteY1" fmla="*/ 110113 h 696026"/>
                  <a:gd name="connsiteX2" fmla="*/ 0 w 880531"/>
                  <a:gd name="connsiteY2" fmla="*/ 294450 h 696026"/>
                  <a:gd name="connsiteX0" fmla="*/ 308375 w 889649"/>
                  <a:gd name="connsiteY0" fmla="*/ 696026 h 696026"/>
                  <a:gd name="connsiteX1" fmla="*/ 876347 w 889649"/>
                  <a:gd name="connsiteY1" fmla="*/ 110113 h 696026"/>
                  <a:gd name="connsiteX2" fmla="*/ 0 w 889649"/>
                  <a:gd name="connsiteY2" fmla="*/ 294450 h 696026"/>
                  <a:gd name="connsiteX0" fmla="*/ 308375 w 918073"/>
                  <a:gd name="connsiteY0" fmla="*/ 746473 h 746473"/>
                  <a:gd name="connsiteX1" fmla="*/ 876347 w 918073"/>
                  <a:gd name="connsiteY1" fmla="*/ 160560 h 746473"/>
                  <a:gd name="connsiteX2" fmla="*/ 0 w 918073"/>
                  <a:gd name="connsiteY2" fmla="*/ 344897 h 746473"/>
                  <a:gd name="connsiteX0" fmla="*/ 308375 w 826491"/>
                  <a:gd name="connsiteY0" fmla="*/ 769596 h 769596"/>
                  <a:gd name="connsiteX1" fmla="*/ 767569 w 826491"/>
                  <a:gd name="connsiteY1" fmla="*/ 143675 h 769596"/>
                  <a:gd name="connsiteX2" fmla="*/ 0 w 826491"/>
                  <a:gd name="connsiteY2" fmla="*/ 368020 h 769596"/>
                  <a:gd name="connsiteX0" fmla="*/ 308375 w 814599"/>
                  <a:gd name="connsiteY0" fmla="*/ 769596 h 769596"/>
                  <a:gd name="connsiteX1" fmla="*/ 767569 w 814599"/>
                  <a:gd name="connsiteY1" fmla="*/ 143675 h 769596"/>
                  <a:gd name="connsiteX2" fmla="*/ 0 w 814599"/>
                  <a:gd name="connsiteY2" fmla="*/ 368020 h 769596"/>
                  <a:gd name="connsiteX0" fmla="*/ 249712 w 776369"/>
                  <a:gd name="connsiteY0" fmla="*/ 572511 h 572511"/>
                  <a:gd name="connsiteX1" fmla="*/ 767569 w 776369"/>
                  <a:gd name="connsiteY1" fmla="*/ 81534 h 572511"/>
                  <a:gd name="connsiteX2" fmla="*/ 0 w 776369"/>
                  <a:gd name="connsiteY2" fmla="*/ 305879 h 572511"/>
                  <a:gd name="connsiteX0" fmla="*/ 249712 w 775995"/>
                  <a:gd name="connsiteY0" fmla="*/ 572511 h 577620"/>
                  <a:gd name="connsiteX1" fmla="*/ 767569 w 775995"/>
                  <a:gd name="connsiteY1" fmla="*/ 81534 h 577620"/>
                  <a:gd name="connsiteX2" fmla="*/ 0 w 775995"/>
                  <a:gd name="connsiteY2" fmla="*/ 305879 h 577620"/>
                  <a:gd name="connsiteX0" fmla="*/ 249712 w 794356"/>
                  <a:gd name="connsiteY0" fmla="*/ 659963 h 668148"/>
                  <a:gd name="connsiteX1" fmla="*/ 767569 w 794356"/>
                  <a:gd name="connsiteY1" fmla="*/ 168986 h 668148"/>
                  <a:gd name="connsiteX2" fmla="*/ 0 w 794356"/>
                  <a:gd name="connsiteY2" fmla="*/ 393331 h 66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4356" h="668148">
                    <a:moveTo>
                      <a:pt x="249712" y="659963"/>
                    </a:moveTo>
                    <a:cubicBezTo>
                      <a:pt x="705850" y="721151"/>
                      <a:pt x="863136" y="427610"/>
                      <a:pt x="767569" y="168986"/>
                    </a:cubicBezTo>
                    <a:cubicBezTo>
                      <a:pt x="672002" y="-89638"/>
                      <a:pt x="98677" y="-78559"/>
                      <a:pt x="0" y="393331"/>
                    </a:cubicBezTo>
                  </a:path>
                </a:pathLst>
              </a:cu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triangle" w="lg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494741" y="3763624"/>
                <a:ext cx="492327" cy="441385"/>
              </a:xfrm>
              <a:prstGeom prst="ellipse">
                <a:avLst/>
              </a:prstGeom>
              <a:solidFill>
                <a:srgbClr val="09A7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818046" y="5685566"/>
                <a:ext cx="492327" cy="44138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62470" y="2259311"/>
                <a:ext cx="492327" cy="44138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384047" y="2748153"/>
                <a:ext cx="492327" cy="44138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 rot="16200000">
              <a:off x="3678170" y="2930105"/>
              <a:ext cx="2218562" cy="2010561"/>
            </a:xfrm>
            <a:prstGeom prst="rect">
              <a:avLst/>
            </a:prstGeom>
            <a:gradFill>
              <a:gsLst>
                <a:gs pos="0">
                  <a:schemeClr val="accent1">
                    <a:alpha val="74000"/>
                  </a:schemeClr>
                </a:gs>
                <a:gs pos="100000">
                  <a:schemeClr val="tx2">
                    <a:lumMod val="20000"/>
                    <a:lumOff val="8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6086935" y="2523665"/>
              <a:ext cx="2218562" cy="2810032"/>
            </a:xfrm>
            <a:prstGeom prst="rect">
              <a:avLst/>
            </a:prstGeom>
            <a:gradFill>
              <a:gsLst>
                <a:gs pos="0">
                  <a:srgbClr val="FF0000">
                    <a:alpha val="0"/>
                  </a:srgbClr>
                </a:gs>
                <a:gs pos="100000">
                  <a:srgbClr val="FF0000">
                    <a:alpha val="4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2512363" y="3642268"/>
              <a:ext cx="1767889" cy="399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Concentration</a:t>
              </a:r>
              <a:endParaRPr lang="en-CA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24891" y="5028092"/>
              <a:ext cx="746549" cy="418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Time</a:t>
              </a:r>
              <a:endParaRPr lang="en-CA" sz="1400" dirty="0"/>
            </a:p>
          </p:txBody>
        </p:sp>
        <p:sp>
          <p:nvSpPr>
            <p:cNvPr id="49" name="Freeform 48"/>
            <p:cNvSpPr/>
            <p:nvPr/>
          </p:nvSpPr>
          <p:spPr>
            <a:xfrm rot="16200000">
              <a:off x="5130205" y="1574267"/>
              <a:ext cx="2041451" cy="4740059"/>
            </a:xfrm>
            <a:custGeom>
              <a:avLst/>
              <a:gdLst>
                <a:gd name="connsiteX0" fmla="*/ 2041451 w 2060168"/>
                <a:gd name="connsiteY0" fmla="*/ 0 h 5195777"/>
                <a:gd name="connsiteX1" fmla="*/ 1906772 w 2060168"/>
                <a:gd name="connsiteY1" fmla="*/ 184298 h 5195777"/>
                <a:gd name="connsiteX2" fmla="*/ 914400 w 2060168"/>
                <a:gd name="connsiteY2" fmla="*/ 723014 h 5195777"/>
                <a:gd name="connsiteX3" fmla="*/ 219739 w 2060168"/>
                <a:gd name="connsiteY3" fmla="*/ 2105247 h 5195777"/>
                <a:gd name="connsiteX4" fmla="*/ 0 w 2060168"/>
                <a:gd name="connsiteY4" fmla="*/ 5195777 h 5195777"/>
                <a:gd name="connsiteX0" fmla="*/ 2041451 w 2050747"/>
                <a:gd name="connsiteY0" fmla="*/ 0 h 5195777"/>
                <a:gd name="connsiteX1" fmla="*/ 1906772 w 2050747"/>
                <a:gd name="connsiteY1" fmla="*/ 184298 h 5195777"/>
                <a:gd name="connsiteX2" fmla="*/ 914400 w 2050747"/>
                <a:gd name="connsiteY2" fmla="*/ 723014 h 5195777"/>
                <a:gd name="connsiteX3" fmla="*/ 219739 w 2050747"/>
                <a:gd name="connsiteY3" fmla="*/ 2105247 h 5195777"/>
                <a:gd name="connsiteX4" fmla="*/ 0 w 2050747"/>
                <a:gd name="connsiteY4" fmla="*/ 5195777 h 5195777"/>
                <a:gd name="connsiteX0" fmla="*/ 2041451 w 2047612"/>
                <a:gd name="connsiteY0" fmla="*/ 0 h 5195777"/>
                <a:gd name="connsiteX1" fmla="*/ 1906772 w 2047612"/>
                <a:gd name="connsiteY1" fmla="*/ 184298 h 5195777"/>
                <a:gd name="connsiteX2" fmla="*/ 914400 w 2047612"/>
                <a:gd name="connsiteY2" fmla="*/ 723014 h 5195777"/>
                <a:gd name="connsiteX3" fmla="*/ 219739 w 2047612"/>
                <a:gd name="connsiteY3" fmla="*/ 2105247 h 5195777"/>
                <a:gd name="connsiteX4" fmla="*/ 0 w 2047612"/>
                <a:gd name="connsiteY4" fmla="*/ 5195777 h 5195777"/>
                <a:gd name="connsiteX0" fmla="*/ 2041451 w 2041451"/>
                <a:gd name="connsiteY0" fmla="*/ 0 h 5195777"/>
                <a:gd name="connsiteX1" fmla="*/ 1588324 w 2041451"/>
                <a:gd name="connsiteY1" fmla="*/ 284381 h 5195777"/>
                <a:gd name="connsiteX2" fmla="*/ 914400 w 2041451"/>
                <a:gd name="connsiteY2" fmla="*/ 723014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588324 w 2041451"/>
                <a:gd name="connsiteY1" fmla="*/ 284381 h 5195777"/>
                <a:gd name="connsiteX2" fmla="*/ 705134 w 2041451"/>
                <a:gd name="connsiteY2" fmla="*/ 804901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588324 w 2041451"/>
                <a:gd name="connsiteY1" fmla="*/ 284381 h 5195777"/>
                <a:gd name="connsiteX2" fmla="*/ 473122 w 2041451"/>
                <a:gd name="connsiteY2" fmla="*/ 622930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506438 w 2041451"/>
                <a:gd name="connsiteY1" fmla="*/ 202494 h 5195777"/>
                <a:gd name="connsiteX2" fmla="*/ 473122 w 2041451"/>
                <a:gd name="connsiteY2" fmla="*/ 622930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506438 w 2041451"/>
                <a:gd name="connsiteY1" fmla="*/ 202494 h 5195777"/>
                <a:gd name="connsiteX2" fmla="*/ 473122 w 2041451"/>
                <a:gd name="connsiteY2" fmla="*/ 622930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54582 w 2054582"/>
                <a:gd name="connsiteY0" fmla="*/ 0 h 5195777"/>
                <a:gd name="connsiteX1" fmla="*/ 1519569 w 2054582"/>
                <a:gd name="connsiteY1" fmla="*/ 202494 h 5195777"/>
                <a:gd name="connsiteX2" fmla="*/ 486253 w 2054582"/>
                <a:gd name="connsiteY2" fmla="*/ 622930 h 5195777"/>
                <a:gd name="connsiteX3" fmla="*/ 32703 w 2054582"/>
                <a:gd name="connsiteY3" fmla="*/ 2232626 h 5195777"/>
                <a:gd name="connsiteX4" fmla="*/ 13131 w 2054582"/>
                <a:gd name="connsiteY4" fmla="*/ 5195777 h 5195777"/>
                <a:gd name="connsiteX0" fmla="*/ 2041451 w 2041451"/>
                <a:gd name="connsiteY0" fmla="*/ 0 h 5195777"/>
                <a:gd name="connsiteX1" fmla="*/ 1506438 w 2041451"/>
                <a:gd name="connsiteY1" fmla="*/ 202494 h 5195777"/>
                <a:gd name="connsiteX2" fmla="*/ 473122 w 2041451"/>
                <a:gd name="connsiteY2" fmla="*/ 622930 h 5195777"/>
                <a:gd name="connsiteX3" fmla="*/ 60515 w 2041451"/>
                <a:gd name="connsiteY3" fmla="*/ 222807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506438 w 2041451"/>
                <a:gd name="connsiteY1" fmla="*/ 202494 h 5195777"/>
                <a:gd name="connsiteX2" fmla="*/ 473122 w 2041451"/>
                <a:gd name="connsiteY2" fmla="*/ 622930 h 5195777"/>
                <a:gd name="connsiteX3" fmla="*/ 60515 w 2041451"/>
                <a:gd name="connsiteY3" fmla="*/ 222807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470044 w 2041451"/>
                <a:gd name="connsiteY1" fmla="*/ 184297 h 5195777"/>
                <a:gd name="connsiteX2" fmla="*/ 473122 w 2041451"/>
                <a:gd name="connsiteY2" fmla="*/ 622930 h 5195777"/>
                <a:gd name="connsiteX3" fmla="*/ 60515 w 2041451"/>
                <a:gd name="connsiteY3" fmla="*/ 222807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470044 w 2041451"/>
                <a:gd name="connsiteY1" fmla="*/ 184297 h 5195777"/>
                <a:gd name="connsiteX2" fmla="*/ 473122 w 2041451"/>
                <a:gd name="connsiteY2" fmla="*/ 622930 h 5195777"/>
                <a:gd name="connsiteX3" fmla="*/ 60515 w 2041451"/>
                <a:gd name="connsiteY3" fmla="*/ 2228077 h 5195777"/>
                <a:gd name="connsiteX4" fmla="*/ 0 w 2041451"/>
                <a:gd name="connsiteY4" fmla="*/ 5195777 h 519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451" h="5195777">
                  <a:moveTo>
                    <a:pt x="2041451" y="0"/>
                  </a:moveTo>
                  <a:cubicBezTo>
                    <a:pt x="2039678" y="74428"/>
                    <a:pt x="1722333" y="125967"/>
                    <a:pt x="1470044" y="184297"/>
                  </a:cubicBezTo>
                  <a:cubicBezTo>
                    <a:pt x="1217755" y="242627"/>
                    <a:pt x="708043" y="282300"/>
                    <a:pt x="473122" y="622930"/>
                  </a:cubicBezTo>
                  <a:cubicBezTo>
                    <a:pt x="238201" y="963560"/>
                    <a:pt x="139369" y="1465936"/>
                    <a:pt x="60515" y="2228077"/>
                  </a:cubicBezTo>
                  <a:cubicBezTo>
                    <a:pt x="-18339" y="2990218"/>
                    <a:pt x="33669" y="4023242"/>
                    <a:pt x="0" y="5195777"/>
                  </a:cubicBezTo>
                </a:path>
              </a:pathLst>
            </a:cu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0" name="Freeform 49"/>
            <p:cNvSpPr/>
            <p:nvPr/>
          </p:nvSpPr>
          <p:spPr>
            <a:xfrm rot="16200000">
              <a:off x="5419944" y="1920149"/>
              <a:ext cx="1474292" cy="4749838"/>
            </a:xfrm>
            <a:custGeom>
              <a:avLst/>
              <a:gdLst>
                <a:gd name="connsiteX0" fmla="*/ 2041451 w 2060168"/>
                <a:gd name="connsiteY0" fmla="*/ 0 h 5195777"/>
                <a:gd name="connsiteX1" fmla="*/ 1906772 w 2060168"/>
                <a:gd name="connsiteY1" fmla="*/ 184298 h 5195777"/>
                <a:gd name="connsiteX2" fmla="*/ 914400 w 2060168"/>
                <a:gd name="connsiteY2" fmla="*/ 723014 h 5195777"/>
                <a:gd name="connsiteX3" fmla="*/ 219739 w 2060168"/>
                <a:gd name="connsiteY3" fmla="*/ 2105247 h 5195777"/>
                <a:gd name="connsiteX4" fmla="*/ 0 w 2060168"/>
                <a:gd name="connsiteY4" fmla="*/ 5195777 h 5195777"/>
                <a:gd name="connsiteX0" fmla="*/ 2041451 w 2050747"/>
                <a:gd name="connsiteY0" fmla="*/ 0 h 5195777"/>
                <a:gd name="connsiteX1" fmla="*/ 1906772 w 2050747"/>
                <a:gd name="connsiteY1" fmla="*/ 184298 h 5195777"/>
                <a:gd name="connsiteX2" fmla="*/ 914400 w 2050747"/>
                <a:gd name="connsiteY2" fmla="*/ 723014 h 5195777"/>
                <a:gd name="connsiteX3" fmla="*/ 219739 w 2050747"/>
                <a:gd name="connsiteY3" fmla="*/ 2105247 h 5195777"/>
                <a:gd name="connsiteX4" fmla="*/ 0 w 2050747"/>
                <a:gd name="connsiteY4" fmla="*/ 5195777 h 5195777"/>
                <a:gd name="connsiteX0" fmla="*/ 2041451 w 2047612"/>
                <a:gd name="connsiteY0" fmla="*/ 0 h 5195777"/>
                <a:gd name="connsiteX1" fmla="*/ 1906772 w 2047612"/>
                <a:gd name="connsiteY1" fmla="*/ 184298 h 5195777"/>
                <a:gd name="connsiteX2" fmla="*/ 914400 w 2047612"/>
                <a:gd name="connsiteY2" fmla="*/ 723014 h 5195777"/>
                <a:gd name="connsiteX3" fmla="*/ 219739 w 2047612"/>
                <a:gd name="connsiteY3" fmla="*/ 2105247 h 5195777"/>
                <a:gd name="connsiteX4" fmla="*/ 0 w 2047612"/>
                <a:gd name="connsiteY4" fmla="*/ 5195777 h 5195777"/>
                <a:gd name="connsiteX0" fmla="*/ 1 w 2156868"/>
                <a:gd name="connsiteY0" fmla="*/ 0 h 5345903"/>
                <a:gd name="connsiteX1" fmla="*/ 2130851 w 2156868"/>
                <a:gd name="connsiteY1" fmla="*/ 334424 h 5345903"/>
                <a:gd name="connsiteX2" fmla="*/ 1138479 w 2156868"/>
                <a:gd name="connsiteY2" fmla="*/ 873140 h 5345903"/>
                <a:gd name="connsiteX3" fmla="*/ 443818 w 2156868"/>
                <a:gd name="connsiteY3" fmla="*/ 2255373 h 5345903"/>
                <a:gd name="connsiteX4" fmla="*/ 224079 w 2156868"/>
                <a:gd name="connsiteY4" fmla="*/ 5345903 h 5345903"/>
                <a:gd name="connsiteX0" fmla="*/ 1 w 1807937"/>
                <a:gd name="connsiteY0" fmla="*/ 0 h 5345903"/>
                <a:gd name="connsiteX1" fmla="*/ 1771460 w 1807937"/>
                <a:gd name="connsiteY1" fmla="*/ 420860 h 5345903"/>
                <a:gd name="connsiteX2" fmla="*/ 1138479 w 1807937"/>
                <a:gd name="connsiteY2" fmla="*/ 873140 h 5345903"/>
                <a:gd name="connsiteX3" fmla="*/ 443818 w 1807937"/>
                <a:gd name="connsiteY3" fmla="*/ 2255373 h 5345903"/>
                <a:gd name="connsiteX4" fmla="*/ 224079 w 1807937"/>
                <a:gd name="connsiteY4" fmla="*/ 5345903 h 5345903"/>
                <a:gd name="connsiteX0" fmla="*/ 1 w 1618219"/>
                <a:gd name="connsiteY0" fmla="*/ 0 h 5345903"/>
                <a:gd name="connsiteX1" fmla="*/ 1571293 w 1618219"/>
                <a:gd name="connsiteY1" fmla="*/ 429959 h 5345903"/>
                <a:gd name="connsiteX2" fmla="*/ 1138479 w 1618219"/>
                <a:gd name="connsiteY2" fmla="*/ 873140 h 5345903"/>
                <a:gd name="connsiteX3" fmla="*/ 443818 w 1618219"/>
                <a:gd name="connsiteY3" fmla="*/ 2255373 h 5345903"/>
                <a:gd name="connsiteX4" fmla="*/ 224079 w 1618219"/>
                <a:gd name="connsiteY4" fmla="*/ 5345903 h 5345903"/>
                <a:gd name="connsiteX0" fmla="*/ 1 w 1572508"/>
                <a:gd name="connsiteY0" fmla="*/ 0 h 5345903"/>
                <a:gd name="connsiteX1" fmla="*/ 1571293 w 1572508"/>
                <a:gd name="connsiteY1" fmla="*/ 429959 h 5345903"/>
                <a:gd name="connsiteX2" fmla="*/ 1138479 w 1572508"/>
                <a:gd name="connsiteY2" fmla="*/ 873140 h 5345903"/>
                <a:gd name="connsiteX3" fmla="*/ 443818 w 1572508"/>
                <a:gd name="connsiteY3" fmla="*/ 2255373 h 5345903"/>
                <a:gd name="connsiteX4" fmla="*/ 224079 w 1572508"/>
                <a:gd name="connsiteY4" fmla="*/ 5345903 h 5345903"/>
                <a:gd name="connsiteX0" fmla="*/ 1 w 1572508"/>
                <a:gd name="connsiteY0" fmla="*/ 0 h 5345903"/>
                <a:gd name="connsiteX1" fmla="*/ 1571293 w 1572508"/>
                <a:gd name="connsiteY1" fmla="*/ 570986 h 5345903"/>
                <a:gd name="connsiteX2" fmla="*/ 1138479 w 1572508"/>
                <a:gd name="connsiteY2" fmla="*/ 873140 h 5345903"/>
                <a:gd name="connsiteX3" fmla="*/ 443818 w 1572508"/>
                <a:gd name="connsiteY3" fmla="*/ 2255373 h 5345903"/>
                <a:gd name="connsiteX4" fmla="*/ 224079 w 1572508"/>
                <a:gd name="connsiteY4" fmla="*/ 5345903 h 5345903"/>
                <a:gd name="connsiteX0" fmla="*/ 1 w 1592724"/>
                <a:gd name="connsiteY0" fmla="*/ 0 h 5345903"/>
                <a:gd name="connsiteX1" fmla="*/ 1571293 w 1592724"/>
                <a:gd name="connsiteY1" fmla="*/ 570986 h 5345903"/>
                <a:gd name="connsiteX2" fmla="*/ 1138479 w 1592724"/>
                <a:gd name="connsiteY2" fmla="*/ 873140 h 5345903"/>
                <a:gd name="connsiteX3" fmla="*/ 443818 w 1592724"/>
                <a:gd name="connsiteY3" fmla="*/ 2255373 h 5345903"/>
                <a:gd name="connsiteX4" fmla="*/ 224079 w 1592724"/>
                <a:gd name="connsiteY4" fmla="*/ 5345903 h 5345903"/>
                <a:gd name="connsiteX0" fmla="*/ 1 w 1442391"/>
                <a:gd name="connsiteY0" fmla="*/ 0 h 5345903"/>
                <a:gd name="connsiteX1" fmla="*/ 1412069 w 1442391"/>
                <a:gd name="connsiteY1" fmla="*/ 493648 h 5345903"/>
                <a:gd name="connsiteX2" fmla="*/ 1138479 w 1442391"/>
                <a:gd name="connsiteY2" fmla="*/ 873140 h 5345903"/>
                <a:gd name="connsiteX3" fmla="*/ 443818 w 1442391"/>
                <a:gd name="connsiteY3" fmla="*/ 2255373 h 5345903"/>
                <a:gd name="connsiteX4" fmla="*/ 224079 w 1442391"/>
                <a:gd name="connsiteY4" fmla="*/ 5345903 h 5345903"/>
                <a:gd name="connsiteX0" fmla="*/ 1 w 1415413"/>
                <a:gd name="connsiteY0" fmla="*/ 0 h 5345903"/>
                <a:gd name="connsiteX1" fmla="*/ 1412069 w 1415413"/>
                <a:gd name="connsiteY1" fmla="*/ 493648 h 5345903"/>
                <a:gd name="connsiteX2" fmla="*/ 1138479 w 1415413"/>
                <a:gd name="connsiteY2" fmla="*/ 873140 h 5345903"/>
                <a:gd name="connsiteX3" fmla="*/ 443818 w 1415413"/>
                <a:gd name="connsiteY3" fmla="*/ 2255373 h 5345903"/>
                <a:gd name="connsiteX4" fmla="*/ 224079 w 1415413"/>
                <a:gd name="connsiteY4" fmla="*/ 5345903 h 5345903"/>
                <a:gd name="connsiteX0" fmla="*/ 1 w 1410874"/>
                <a:gd name="connsiteY0" fmla="*/ 0 h 5345903"/>
                <a:gd name="connsiteX1" fmla="*/ 1407520 w 1410874"/>
                <a:gd name="connsiteY1" fmla="*/ 707463 h 5345903"/>
                <a:gd name="connsiteX2" fmla="*/ 1138479 w 1410874"/>
                <a:gd name="connsiteY2" fmla="*/ 873140 h 5345903"/>
                <a:gd name="connsiteX3" fmla="*/ 443818 w 1410874"/>
                <a:gd name="connsiteY3" fmla="*/ 2255373 h 5345903"/>
                <a:gd name="connsiteX4" fmla="*/ 224079 w 1410874"/>
                <a:gd name="connsiteY4" fmla="*/ 5345903 h 5345903"/>
                <a:gd name="connsiteX0" fmla="*/ 1 w 1420818"/>
                <a:gd name="connsiteY0" fmla="*/ 0 h 5345903"/>
                <a:gd name="connsiteX1" fmla="*/ 1407520 w 1420818"/>
                <a:gd name="connsiteY1" fmla="*/ 707463 h 5345903"/>
                <a:gd name="connsiteX2" fmla="*/ 692652 w 1420818"/>
                <a:gd name="connsiteY2" fmla="*/ 1682907 h 5345903"/>
                <a:gd name="connsiteX3" fmla="*/ 443818 w 1420818"/>
                <a:gd name="connsiteY3" fmla="*/ 2255373 h 5345903"/>
                <a:gd name="connsiteX4" fmla="*/ 224079 w 1420818"/>
                <a:gd name="connsiteY4" fmla="*/ 5345903 h 5345903"/>
                <a:gd name="connsiteX0" fmla="*/ 1 w 1420896"/>
                <a:gd name="connsiteY0" fmla="*/ 0 h 5345903"/>
                <a:gd name="connsiteX1" fmla="*/ 1407520 w 1420896"/>
                <a:gd name="connsiteY1" fmla="*/ 707463 h 5345903"/>
                <a:gd name="connsiteX2" fmla="*/ 692652 w 1420896"/>
                <a:gd name="connsiteY2" fmla="*/ 1682907 h 5345903"/>
                <a:gd name="connsiteX3" fmla="*/ 416523 w 1420896"/>
                <a:gd name="connsiteY3" fmla="*/ 2605666 h 5345903"/>
                <a:gd name="connsiteX4" fmla="*/ 224079 w 1420896"/>
                <a:gd name="connsiteY4" fmla="*/ 5345903 h 5345903"/>
                <a:gd name="connsiteX0" fmla="*/ 1 w 1420896"/>
                <a:gd name="connsiteY0" fmla="*/ 0 h 5163933"/>
                <a:gd name="connsiteX1" fmla="*/ 1407520 w 1420896"/>
                <a:gd name="connsiteY1" fmla="*/ 707463 h 5163933"/>
                <a:gd name="connsiteX2" fmla="*/ 692652 w 1420896"/>
                <a:gd name="connsiteY2" fmla="*/ 1682907 h 5163933"/>
                <a:gd name="connsiteX3" fmla="*/ 416523 w 1420896"/>
                <a:gd name="connsiteY3" fmla="*/ 2605666 h 5163933"/>
                <a:gd name="connsiteX4" fmla="*/ 210431 w 1420896"/>
                <a:gd name="connsiteY4" fmla="*/ 5163933 h 5163933"/>
                <a:gd name="connsiteX0" fmla="*/ 1 w 1420896"/>
                <a:gd name="connsiteY0" fmla="*/ 0 h 5186679"/>
                <a:gd name="connsiteX1" fmla="*/ 1407520 w 1420896"/>
                <a:gd name="connsiteY1" fmla="*/ 707463 h 5186679"/>
                <a:gd name="connsiteX2" fmla="*/ 692652 w 1420896"/>
                <a:gd name="connsiteY2" fmla="*/ 1682907 h 5186679"/>
                <a:gd name="connsiteX3" fmla="*/ 416523 w 1420896"/>
                <a:gd name="connsiteY3" fmla="*/ 2605666 h 5186679"/>
                <a:gd name="connsiteX4" fmla="*/ 214980 w 1420896"/>
                <a:gd name="connsiteY4" fmla="*/ 5186679 h 5186679"/>
                <a:gd name="connsiteX0" fmla="*/ 1 w 1474720"/>
                <a:gd name="connsiteY0" fmla="*/ 0 h 5186679"/>
                <a:gd name="connsiteX1" fmla="*/ 1462111 w 1474720"/>
                <a:gd name="connsiteY1" fmla="*/ 525493 h 5186679"/>
                <a:gd name="connsiteX2" fmla="*/ 692652 w 1474720"/>
                <a:gd name="connsiteY2" fmla="*/ 1682907 h 5186679"/>
                <a:gd name="connsiteX3" fmla="*/ 416523 w 1474720"/>
                <a:gd name="connsiteY3" fmla="*/ 2605666 h 5186679"/>
                <a:gd name="connsiteX4" fmla="*/ 214980 w 1474720"/>
                <a:gd name="connsiteY4" fmla="*/ 5186679 h 5186679"/>
                <a:gd name="connsiteX0" fmla="*/ 1 w 1474292"/>
                <a:gd name="connsiteY0" fmla="*/ 0 h 5186679"/>
                <a:gd name="connsiteX1" fmla="*/ 1462111 w 1474292"/>
                <a:gd name="connsiteY1" fmla="*/ 525493 h 5186679"/>
                <a:gd name="connsiteX2" fmla="*/ 683553 w 1474292"/>
                <a:gd name="connsiteY2" fmla="*/ 1669259 h 5186679"/>
                <a:gd name="connsiteX3" fmla="*/ 416523 w 1474292"/>
                <a:gd name="connsiteY3" fmla="*/ 2605666 h 5186679"/>
                <a:gd name="connsiteX4" fmla="*/ 214980 w 1474292"/>
                <a:gd name="connsiteY4" fmla="*/ 5186679 h 5186679"/>
                <a:gd name="connsiteX0" fmla="*/ 1 w 1474292"/>
                <a:gd name="connsiteY0" fmla="*/ 0 h 5173031"/>
                <a:gd name="connsiteX1" fmla="*/ 1462111 w 1474292"/>
                <a:gd name="connsiteY1" fmla="*/ 525493 h 5173031"/>
                <a:gd name="connsiteX2" fmla="*/ 683553 w 1474292"/>
                <a:gd name="connsiteY2" fmla="*/ 1669259 h 5173031"/>
                <a:gd name="connsiteX3" fmla="*/ 416523 w 1474292"/>
                <a:gd name="connsiteY3" fmla="*/ 2605666 h 5173031"/>
                <a:gd name="connsiteX4" fmla="*/ 305966 w 1474292"/>
                <a:gd name="connsiteY4" fmla="*/ 5173031 h 517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292" h="5173031">
                  <a:moveTo>
                    <a:pt x="1" y="0"/>
                  </a:moveTo>
                  <a:cubicBezTo>
                    <a:pt x="-1772" y="74428"/>
                    <a:pt x="1348186" y="247283"/>
                    <a:pt x="1462111" y="525493"/>
                  </a:cubicBezTo>
                  <a:cubicBezTo>
                    <a:pt x="1576036" y="803703"/>
                    <a:pt x="857818" y="1322564"/>
                    <a:pt x="683553" y="1669259"/>
                  </a:cubicBezTo>
                  <a:cubicBezTo>
                    <a:pt x="509288" y="2015954"/>
                    <a:pt x="479454" y="2021704"/>
                    <a:pt x="416523" y="2605666"/>
                  </a:cubicBezTo>
                  <a:cubicBezTo>
                    <a:pt x="353592" y="3189628"/>
                    <a:pt x="339635" y="4000496"/>
                    <a:pt x="305966" y="5173031"/>
                  </a:cubicBezTo>
                </a:path>
              </a:pathLst>
            </a:custGeom>
            <a:noFill/>
            <a:ln w="57150">
              <a:solidFill>
                <a:srgbClr val="09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3437868" y="4854014"/>
              <a:ext cx="386657" cy="399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CA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3437868" y="2723959"/>
              <a:ext cx="386657" cy="399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CA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3336404" y="3648504"/>
              <a:ext cx="589588" cy="399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0.5</a:t>
              </a:r>
              <a:endParaRPr lang="en-CA" dirty="0"/>
            </a:p>
          </p:txBody>
        </p:sp>
        <p:sp>
          <p:nvSpPr>
            <p:cNvPr id="54" name="Freeform 53"/>
            <p:cNvSpPr/>
            <p:nvPr/>
          </p:nvSpPr>
          <p:spPr>
            <a:xfrm rot="16200000">
              <a:off x="5648903" y="2171579"/>
              <a:ext cx="1009814" cy="4756396"/>
            </a:xfrm>
            <a:custGeom>
              <a:avLst/>
              <a:gdLst>
                <a:gd name="connsiteX0" fmla="*/ 2041451 w 2060168"/>
                <a:gd name="connsiteY0" fmla="*/ 0 h 5195777"/>
                <a:gd name="connsiteX1" fmla="*/ 1906772 w 2060168"/>
                <a:gd name="connsiteY1" fmla="*/ 184298 h 5195777"/>
                <a:gd name="connsiteX2" fmla="*/ 914400 w 2060168"/>
                <a:gd name="connsiteY2" fmla="*/ 723014 h 5195777"/>
                <a:gd name="connsiteX3" fmla="*/ 219739 w 2060168"/>
                <a:gd name="connsiteY3" fmla="*/ 2105247 h 5195777"/>
                <a:gd name="connsiteX4" fmla="*/ 0 w 2060168"/>
                <a:gd name="connsiteY4" fmla="*/ 5195777 h 5195777"/>
                <a:gd name="connsiteX0" fmla="*/ 2041451 w 2050747"/>
                <a:gd name="connsiteY0" fmla="*/ 0 h 5195777"/>
                <a:gd name="connsiteX1" fmla="*/ 1906772 w 2050747"/>
                <a:gd name="connsiteY1" fmla="*/ 184298 h 5195777"/>
                <a:gd name="connsiteX2" fmla="*/ 914400 w 2050747"/>
                <a:gd name="connsiteY2" fmla="*/ 723014 h 5195777"/>
                <a:gd name="connsiteX3" fmla="*/ 219739 w 2050747"/>
                <a:gd name="connsiteY3" fmla="*/ 2105247 h 5195777"/>
                <a:gd name="connsiteX4" fmla="*/ 0 w 2050747"/>
                <a:gd name="connsiteY4" fmla="*/ 5195777 h 5195777"/>
                <a:gd name="connsiteX0" fmla="*/ 2041451 w 2047612"/>
                <a:gd name="connsiteY0" fmla="*/ 0 h 5195777"/>
                <a:gd name="connsiteX1" fmla="*/ 1906772 w 2047612"/>
                <a:gd name="connsiteY1" fmla="*/ 184298 h 5195777"/>
                <a:gd name="connsiteX2" fmla="*/ 914400 w 2047612"/>
                <a:gd name="connsiteY2" fmla="*/ 723014 h 5195777"/>
                <a:gd name="connsiteX3" fmla="*/ 219739 w 2047612"/>
                <a:gd name="connsiteY3" fmla="*/ 2105247 h 5195777"/>
                <a:gd name="connsiteX4" fmla="*/ 0 w 2047612"/>
                <a:gd name="connsiteY4" fmla="*/ 5195777 h 5195777"/>
                <a:gd name="connsiteX0" fmla="*/ 2041451 w 2041451"/>
                <a:gd name="connsiteY0" fmla="*/ 0 h 5195777"/>
                <a:gd name="connsiteX1" fmla="*/ 1588324 w 2041451"/>
                <a:gd name="connsiteY1" fmla="*/ 284381 h 5195777"/>
                <a:gd name="connsiteX2" fmla="*/ 914400 w 2041451"/>
                <a:gd name="connsiteY2" fmla="*/ 723014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588324 w 2041451"/>
                <a:gd name="connsiteY1" fmla="*/ 284381 h 5195777"/>
                <a:gd name="connsiteX2" fmla="*/ 705134 w 2041451"/>
                <a:gd name="connsiteY2" fmla="*/ 804901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588324 w 2041451"/>
                <a:gd name="connsiteY1" fmla="*/ 284381 h 5195777"/>
                <a:gd name="connsiteX2" fmla="*/ 473122 w 2041451"/>
                <a:gd name="connsiteY2" fmla="*/ 622930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506438 w 2041451"/>
                <a:gd name="connsiteY1" fmla="*/ 202494 h 5195777"/>
                <a:gd name="connsiteX2" fmla="*/ 473122 w 2041451"/>
                <a:gd name="connsiteY2" fmla="*/ 622930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506438 w 2041451"/>
                <a:gd name="connsiteY1" fmla="*/ 202494 h 5195777"/>
                <a:gd name="connsiteX2" fmla="*/ 473122 w 2041451"/>
                <a:gd name="connsiteY2" fmla="*/ 622930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54582 w 2054582"/>
                <a:gd name="connsiteY0" fmla="*/ 0 h 5195777"/>
                <a:gd name="connsiteX1" fmla="*/ 1519569 w 2054582"/>
                <a:gd name="connsiteY1" fmla="*/ 202494 h 5195777"/>
                <a:gd name="connsiteX2" fmla="*/ 486253 w 2054582"/>
                <a:gd name="connsiteY2" fmla="*/ 622930 h 5195777"/>
                <a:gd name="connsiteX3" fmla="*/ 32703 w 2054582"/>
                <a:gd name="connsiteY3" fmla="*/ 2232626 h 5195777"/>
                <a:gd name="connsiteX4" fmla="*/ 13131 w 2054582"/>
                <a:gd name="connsiteY4" fmla="*/ 5195777 h 5195777"/>
                <a:gd name="connsiteX0" fmla="*/ 2041451 w 2041451"/>
                <a:gd name="connsiteY0" fmla="*/ 0 h 5195777"/>
                <a:gd name="connsiteX1" fmla="*/ 1506438 w 2041451"/>
                <a:gd name="connsiteY1" fmla="*/ 202494 h 5195777"/>
                <a:gd name="connsiteX2" fmla="*/ 473122 w 2041451"/>
                <a:gd name="connsiteY2" fmla="*/ 622930 h 5195777"/>
                <a:gd name="connsiteX3" fmla="*/ 60515 w 2041451"/>
                <a:gd name="connsiteY3" fmla="*/ 2228077 h 5195777"/>
                <a:gd name="connsiteX4" fmla="*/ 0 w 2041451"/>
                <a:gd name="connsiteY4" fmla="*/ 5195777 h 5195777"/>
                <a:gd name="connsiteX0" fmla="*/ 21582 w 1511048"/>
                <a:gd name="connsiteY0" fmla="*/ 0 h 5200326"/>
                <a:gd name="connsiteX1" fmla="*/ 1506438 w 1511048"/>
                <a:gd name="connsiteY1" fmla="*/ 207043 h 5200326"/>
                <a:gd name="connsiteX2" fmla="*/ 473122 w 1511048"/>
                <a:gd name="connsiteY2" fmla="*/ 627479 h 5200326"/>
                <a:gd name="connsiteX3" fmla="*/ 60515 w 1511048"/>
                <a:gd name="connsiteY3" fmla="*/ 2232626 h 5200326"/>
                <a:gd name="connsiteX4" fmla="*/ 0 w 1511048"/>
                <a:gd name="connsiteY4" fmla="*/ 5200326 h 5200326"/>
                <a:gd name="connsiteX0" fmla="*/ 1 w 1753973"/>
                <a:gd name="connsiteY0" fmla="*/ 0 h 5378578"/>
                <a:gd name="connsiteX1" fmla="*/ 1743416 w 1753973"/>
                <a:gd name="connsiteY1" fmla="*/ 385295 h 5378578"/>
                <a:gd name="connsiteX2" fmla="*/ 710100 w 1753973"/>
                <a:gd name="connsiteY2" fmla="*/ 805731 h 5378578"/>
                <a:gd name="connsiteX3" fmla="*/ 297493 w 1753973"/>
                <a:gd name="connsiteY3" fmla="*/ 2410878 h 5378578"/>
                <a:gd name="connsiteX4" fmla="*/ 236978 w 1753973"/>
                <a:gd name="connsiteY4" fmla="*/ 5378578 h 5378578"/>
                <a:gd name="connsiteX0" fmla="*/ 11 w 710161"/>
                <a:gd name="connsiteY0" fmla="*/ 0 h 5378578"/>
                <a:gd name="connsiteX1" fmla="*/ 323620 w 710161"/>
                <a:gd name="connsiteY1" fmla="*/ 910913 h 5378578"/>
                <a:gd name="connsiteX2" fmla="*/ 710110 w 710161"/>
                <a:gd name="connsiteY2" fmla="*/ 805731 h 5378578"/>
                <a:gd name="connsiteX3" fmla="*/ 297503 w 710161"/>
                <a:gd name="connsiteY3" fmla="*/ 2410878 h 5378578"/>
                <a:gd name="connsiteX4" fmla="*/ 236988 w 710161"/>
                <a:gd name="connsiteY4" fmla="*/ 5378578 h 5378578"/>
                <a:gd name="connsiteX0" fmla="*/ 12 w 809944"/>
                <a:gd name="connsiteY0" fmla="*/ 0 h 5378578"/>
                <a:gd name="connsiteX1" fmla="*/ 323621 w 809944"/>
                <a:gd name="connsiteY1" fmla="*/ 910913 h 5378578"/>
                <a:gd name="connsiteX2" fmla="*/ 809905 w 809944"/>
                <a:gd name="connsiteY2" fmla="*/ 1431902 h 5378578"/>
                <a:gd name="connsiteX3" fmla="*/ 297504 w 809944"/>
                <a:gd name="connsiteY3" fmla="*/ 2410878 h 5378578"/>
                <a:gd name="connsiteX4" fmla="*/ 236989 w 809944"/>
                <a:gd name="connsiteY4" fmla="*/ 5378578 h 5378578"/>
                <a:gd name="connsiteX0" fmla="*/ 15 w 1023132"/>
                <a:gd name="connsiteY0" fmla="*/ 0 h 5378578"/>
                <a:gd name="connsiteX1" fmla="*/ 323624 w 1023132"/>
                <a:gd name="connsiteY1" fmla="*/ 910913 h 5378578"/>
                <a:gd name="connsiteX2" fmla="*/ 1023106 w 1023132"/>
                <a:gd name="connsiteY2" fmla="*/ 1564449 h 5378578"/>
                <a:gd name="connsiteX3" fmla="*/ 297507 w 1023132"/>
                <a:gd name="connsiteY3" fmla="*/ 2410878 h 5378578"/>
                <a:gd name="connsiteX4" fmla="*/ 236992 w 1023132"/>
                <a:gd name="connsiteY4" fmla="*/ 5378578 h 5378578"/>
                <a:gd name="connsiteX0" fmla="*/ 15 w 1023154"/>
                <a:gd name="connsiteY0" fmla="*/ 0 h 5378578"/>
                <a:gd name="connsiteX1" fmla="*/ 332697 w 1023154"/>
                <a:gd name="connsiteY1" fmla="*/ 700665 h 5378578"/>
                <a:gd name="connsiteX2" fmla="*/ 1023106 w 1023154"/>
                <a:gd name="connsiteY2" fmla="*/ 1564449 h 5378578"/>
                <a:gd name="connsiteX3" fmla="*/ 297507 w 1023154"/>
                <a:gd name="connsiteY3" fmla="*/ 2410878 h 5378578"/>
                <a:gd name="connsiteX4" fmla="*/ 236992 w 1023154"/>
                <a:gd name="connsiteY4" fmla="*/ 5378578 h 5378578"/>
                <a:gd name="connsiteX0" fmla="*/ 13 w 887081"/>
                <a:gd name="connsiteY0" fmla="*/ 0 h 5378578"/>
                <a:gd name="connsiteX1" fmla="*/ 332695 w 887081"/>
                <a:gd name="connsiteY1" fmla="*/ 700665 h 5378578"/>
                <a:gd name="connsiteX2" fmla="*/ 887020 w 887081"/>
                <a:gd name="connsiteY2" fmla="*/ 1518743 h 5378578"/>
                <a:gd name="connsiteX3" fmla="*/ 297505 w 887081"/>
                <a:gd name="connsiteY3" fmla="*/ 2410878 h 5378578"/>
                <a:gd name="connsiteX4" fmla="*/ 236990 w 887081"/>
                <a:gd name="connsiteY4" fmla="*/ 5378578 h 5378578"/>
                <a:gd name="connsiteX0" fmla="*/ 13 w 887239"/>
                <a:gd name="connsiteY0" fmla="*/ 0 h 5378578"/>
                <a:gd name="connsiteX1" fmla="*/ 332695 w 887239"/>
                <a:gd name="connsiteY1" fmla="*/ 700665 h 5378578"/>
                <a:gd name="connsiteX2" fmla="*/ 887020 w 887239"/>
                <a:gd name="connsiteY2" fmla="*/ 1518743 h 5378578"/>
                <a:gd name="connsiteX3" fmla="*/ 265752 w 887239"/>
                <a:gd name="connsiteY3" fmla="*/ 3553527 h 5378578"/>
                <a:gd name="connsiteX4" fmla="*/ 236990 w 887239"/>
                <a:gd name="connsiteY4" fmla="*/ 5378578 h 5378578"/>
                <a:gd name="connsiteX0" fmla="*/ 13 w 887239"/>
                <a:gd name="connsiteY0" fmla="*/ 0 h 5378578"/>
                <a:gd name="connsiteX1" fmla="*/ 332695 w 887239"/>
                <a:gd name="connsiteY1" fmla="*/ 700665 h 5378578"/>
                <a:gd name="connsiteX2" fmla="*/ 887020 w 887239"/>
                <a:gd name="connsiteY2" fmla="*/ 1518743 h 5378578"/>
                <a:gd name="connsiteX3" fmla="*/ 265752 w 887239"/>
                <a:gd name="connsiteY3" fmla="*/ 3553527 h 5378578"/>
                <a:gd name="connsiteX4" fmla="*/ 236990 w 887239"/>
                <a:gd name="connsiteY4" fmla="*/ 5378578 h 5378578"/>
                <a:gd name="connsiteX0" fmla="*/ 13 w 887239"/>
                <a:gd name="connsiteY0" fmla="*/ 0 h 5182042"/>
                <a:gd name="connsiteX1" fmla="*/ 332695 w 887239"/>
                <a:gd name="connsiteY1" fmla="*/ 700665 h 5182042"/>
                <a:gd name="connsiteX2" fmla="*/ 887020 w 887239"/>
                <a:gd name="connsiteY2" fmla="*/ 1518743 h 5182042"/>
                <a:gd name="connsiteX3" fmla="*/ 265752 w 887239"/>
                <a:gd name="connsiteY3" fmla="*/ 3553527 h 5182042"/>
                <a:gd name="connsiteX4" fmla="*/ 164412 w 887239"/>
                <a:gd name="connsiteY4" fmla="*/ 5182042 h 5182042"/>
                <a:gd name="connsiteX0" fmla="*/ 13 w 887239"/>
                <a:gd name="connsiteY0" fmla="*/ 0 h 5182042"/>
                <a:gd name="connsiteX1" fmla="*/ 332695 w 887239"/>
                <a:gd name="connsiteY1" fmla="*/ 700665 h 5182042"/>
                <a:gd name="connsiteX2" fmla="*/ 887020 w 887239"/>
                <a:gd name="connsiteY2" fmla="*/ 1518743 h 5182042"/>
                <a:gd name="connsiteX3" fmla="*/ 265752 w 887239"/>
                <a:gd name="connsiteY3" fmla="*/ 3553527 h 5182042"/>
                <a:gd name="connsiteX4" fmla="*/ 250058 w 887239"/>
                <a:gd name="connsiteY4" fmla="*/ 3030302 h 5182042"/>
                <a:gd name="connsiteX5" fmla="*/ 164412 w 887239"/>
                <a:gd name="connsiteY5" fmla="*/ 5182042 h 5182042"/>
                <a:gd name="connsiteX0" fmla="*/ 13 w 887107"/>
                <a:gd name="connsiteY0" fmla="*/ 0 h 5182042"/>
                <a:gd name="connsiteX1" fmla="*/ 332695 w 887107"/>
                <a:gd name="connsiteY1" fmla="*/ 700665 h 5182042"/>
                <a:gd name="connsiteX2" fmla="*/ 887020 w 887107"/>
                <a:gd name="connsiteY2" fmla="*/ 1518743 h 5182042"/>
                <a:gd name="connsiteX3" fmla="*/ 374619 w 887107"/>
                <a:gd name="connsiteY3" fmla="*/ 2721679 h 5182042"/>
                <a:gd name="connsiteX4" fmla="*/ 250058 w 887107"/>
                <a:gd name="connsiteY4" fmla="*/ 3030302 h 5182042"/>
                <a:gd name="connsiteX5" fmla="*/ 164412 w 887107"/>
                <a:gd name="connsiteY5" fmla="*/ 5182042 h 5182042"/>
                <a:gd name="connsiteX0" fmla="*/ 13 w 887431"/>
                <a:gd name="connsiteY0" fmla="*/ 0 h 5182042"/>
                <a:gd name="connsiteX1" fmla="*/ 332695 w 887431"/>
                <a:gd name="connsiteY1" fmla="*/ 700665 h 5182042"/>
                <a:gd name="connsiteX2" fmla="*/ 887020 w 887431"/>
                <a:gd name="connsiteY2" fmla="*/ 1518743 h 5182042"/>
                <a:gd name="connsiteX3" fmla="*/ 419979 w 887431"/>
                <a:gd name="connsiteY3" fmla="*/ 2292043 h 5182042"/>
                <a:gd name="connsiteX4" fmla="*/ 250058 w 887431"/>
                <a:gd name="connsiteY4" fmla="*/ 3030302 h 5182042"/>
                <a:gd name="connsiteX5" fmla="*/ 164412 w 887431"/>
                <a:gd name="connsiteY5" fmla="*/ 5182042 h 5182042"/>
                <a:gd name="connsiteX0" fmla="*/ 13 w 898703"/>
                <a:gd name="connsiteY0" fmla="*/ 0 h 5182042"/>
                <a:gd name="connsiteX1" fmla="*/ 332695 w 898703"/>
                <a:gd name="connsiteY1" fmla="*/ 700665 h 5182042"/>
                <a:gd name="connsiteX2" fmla="*/ 887020 w 898703"/>
                <a:gd name="connsiteY2" fmla="*/ 1518743 h 5182042"/>
                <a:gd name="connsiteX3" fmla="*/ 674003 w 898703"/>
                <a:gd name="connsiteY3" fmla="*/ 2168637 h 5182042"/>
                <a:gd name="connsiteX4" fmla="*/ 250058 w 898703"/>
                <a:gd name="connsiteY4" fmla="*/ 3030302 h 5182042"/>
                <a:gd name="connsiteX5" fmla="*/ 164412 w 898703"/>
                <a:gd name="connsiteY5" fmla="*/ 5182042 h 5182042"/>
                <a:gd name="connsiteX0" fmla="*/ 13 w 896200"/>
                <a:gd name="connsiteY0" fmla="*/ 0 h 5182042"/>
                <a:gd name="connsiteX1" fmla="*/ 332695 w 896200"/>
                <a:gd name="connsiteY1" fmla="*/ 700665 h 5182042"/>
                <a:gd name="connsiteX2" fmla="*/ 887020 w 896200"/>
                <a:gd name="connsiteY2" fmla="*/ 1518743 h 5182042"/>
                <a:gd name="connsiteX3" fmla="*/ 674003 w 896200"/>
                <a:gd name="connsiteY3" fmla="*/ 2168637 h 5182042"/>
                <a:gd name="connsiteX4" fmla="*/ 612947 w 896200"/>
                <a:gd name="connsiteY4" fmla="*/ 4241509 h 5182042"/>
                <a:gd name="connsiteX5" fmla="*/ 164412 w 896200"/>
                <a:gd name="connsiteY5" fmla="*/ 5182042 h 5182042"/>
                <a:gd name="connsiteX0" fmla="*/ 13 w 896200"/>
                <a:gd name="connsiteY0" fmla="*/ 0 h 4241509"/>
                <a:gd name="connsiteX1" fmla="*/ 332695 w 896200"/>
                <a:gd name="connsiteY1" fmla="*/ 700665 h 4241509"/>
                <a:gd name="connsiteX2" fmla="*/ 887020 w 896200"/>
                <a:gd name="connsiteY2" fmla="*/ 1518743 h 4241509"/>
                <a:gd name="connsiteX3" fmla="*/ 674003 w 896200"/>
                <a:gd name="connsiteY3" fmla="*/ 2168637 h 4241509"/>
                <a:gd name="connsiteX4" fmla="*/ 612947 w 896200"/>
                <a:gd name="connsiteY4" fmla="*/ 4241509 h 4241509"/>
                <a:gd name="connsiteX0" fmla="*/ 13 w 895981"/>
                <a:gd name="connsiteY0" fmla="*/ 0 h 5224187"/>
                <a:gd name="connsiteX1" fmla="*/ 332695 w 895981"/>
                <a:gd name="connsiteY1" fmla="*/ 700665 h 5224187"/>
                <a:gd name="connsiteX2" fmla="*/ 887020 w 895981"/>
                <a:gd name="connsiteY2" fmla="*/ 1518743 h 5224187"/>
                <a:gd name="connsiteX3" fmla="*/ 674003 w 895981"/>
                <a:gd name="connsiteY3" fmla="*/ 2168637 h 5224187"/>
                <a:gd name="connsiteX4" fmla="*/ 653772 w 895981"/>
                <a:gd name="connsiteY4" fmla="*/ 5224187 h 5224187"/>
                <a:gd name="connsiteX0" fmla="*/ 13 w 1002599"/>
                <a:gd name="connsiteY0" fmla="*/ 0 h 5224187"/>
                <a:gd name="connsiteX1" fmla="*/ 332695 w 1002599"/>
                <a:gd name="connsiteY1" fmla="*/ 700665 h 5224187"/>
                <a:gd name="connsiteX2" fmla="*/ 995887 w 1002599"/>
                <a:gd name="connsiteY2" fmla="*/ 1505031 h 5224187"/>
                <a:gd name="connsiteX3" fmla="*/ 674003 w 1002599"/>
                <a:gd name="connsiteY3" fmla="*/ 2168637 h 5224187"/>
                <a:gd name="connsiteX4" fmla="*/ 653772 w 1002599"/>
                <a:gd name="connsiteY4" fmla="*/ 5224187 h 5224187"/>
                <a:gd name="connsiteX0" fmla="*/ 13 w 997433"/>
                <a:gd name="connsiteY0" fmla="*/ 0 h 5224187"/>
                <a:gd name="connsiteX1" fmla="*/ 332695 w 997433"/>
                <a:gd name="connsiteY1" fmla="*/ 700665 h 5224187"/>
                <a:gd name="connsiteX2" fmla="*/ 995887 w 997433"/>
                <a:gd name="connsiteY2" fmla="*/ 1505031 h 5224187"/>
                <a:gd name="connsiteX3" fmla="*/ 674003 w 997433"/>
                <a:gd name="connsiteY3" fmla="*/ 2168637 h 5224187"/>
                <a:gd name="connsiteX4" fmla="*/ 653772 w 997433"/>
                <a:gd name="connsiteY4" fmla="*/ 5224187 h 5224187"/>
                <a:gd name="connsiteX0" fmla="*/ 13 w 997433"/>
                <a:gd name="connsiteY0" fmla="*/ 0 h 5224187"/>
                <a:gd name="connsiteX1" fmla="*/ 332695 w 997433"/>
                <a:gd name="connsiteY1" fmla="*/ 700665 h 5224187"/>
                <a:gd name="connsiteX2" fmla="*/ 995887 w 997433"/>
                <a:gd name="connsiteY2" fmla="*/ 1505031 h 5224187"/>
                <a:gd name="connsiteX3" fmla="*/ 674003 w 997433"/>
                <a:gd name="connsiteY3" fmla="*/ 2168637 h 5224187"/>
                <a:gd name="connsiteX4" fmla="*/ 653772 w 997433"/>
                <a:gd name="connsiteY4" fmla="*/ 5224187 h 5224187"/>
                <a:gd name="connsiteX0" fmla="*/ 13 w 1002744"/>
                <a:gd name="connsiteY0" fmla="*/ 0 h 5224187"/>
                <a:gd name="connsiteX1" fmla="*/ 332695 w 1002744"/>
                <a:gd name="connsiteY1" fmla="*/ 700665 h 5224187"/>
                <a:gd name="connsiteX2" fmla="*/ 995887 w 1002744"/>
                <a:gd name="connsiteY2" fmla="*/ 1505031 h 5224187"/>
                <a:gd name="connsiteX3" fmla="*/ 692148 w 1002744"/>
                <a:gd name="connsiteY3" fmla="*/ 3201591 h 5224187"/>
                <a:gd name="connsiteX4" fmla="*/ 653772 w 1002744"/>
                <a:gd name="connsiteY4" fmla="*/ 5224187 h 5224187"/>
                <a:gd name="connsiteX0" fmla="*/ 13 w 1002902"/>
                <a:gd name="connsiteY0" fmla="*/ 0 h 5224187"/>
                <a:gd name="connsiteX1" fmla="*/ 332695 w 1002902"/>
                <a:gd name="connsiteY1" fmla="*/ 700665 h 5224187"/>
                <a:gd name="connsiteX2" fmla="*/ 995887 w 1002902"/>
                <a:gd name="connsiteY2" fmla="*/ 1505031 h 5224187"/>
                <a:gd name="connsiteX3" fmla="*/ 692148 w 1002902"/>
                <a:gd name="connsiteY3" fmla="*/ 3201591 h 5224187"/>
                <a:gd name="connsiteX4" fmla="*/ 653772 w 1002902"/>
                <a:gd name="connsiteY4" fmla="*/ 5224187 h 5224187"/>
                <a:gd name="connsiteX0" fmla="*/ 15 w 1115366"/>
                <a:gd name="connsiteY0" fmla="*/ 0 h 5224187"/>
                <a:gd name="connsiteX1" fmla="*/ 332697 w 1115366"/>
                <a:gd name="connsiteY1" fmla="*/ 700665 h 5224187"/>
                <a:gd name="connsiteX2" fmla="*/ 1109292 w 1115366"/>
                <a:gd name="connsiteY2" fmla="*/ 1473036 h 5224187"/>
                <a:gd name="connsiteX3" fmla="*/ 692150 w 1115366"/>
                <a:gd name="connsiteY3" fmla="*/ 3201591 h 5224187"/>
                <a:gd name="connsiteX4" fmla="*/ 653774 w 1115366"/>
                <a:gd name="connsiteY4" fmla="*/ 5224187 h 5224187"/>
                <a:gd name="connsiteX0" fmla="*/ 15 w 1137797"/>
                <a:gd name="connsiteY0" fmla="*/ 0 h 5224187"/>
                <a:gd name="connsiteX1" fmla="*/ 332697 w 1137797"/>
                <a:gd name="connsiteY1" fmla="*/ 700665 h 5224187"/>
                <a:gd name="connsiteX2" fmla="*/ 1131972 w 1137797"/>
                <a:gd name="connsiteY2" fmla="*/ 1984942 h 5224187"/>
                <a:gd name="connsiteX3" fmla="*/ 692150 w 1137797"/>
                <a:gd name="connsiteY3" fmla="*/ 3201591 h 5224187"/>
                <a:gd name="connsiteX4" fmla="*/ 653774 w 1137797"/>
                <a:gd name="connsiteY4" fmla="*/ 5224187 h 5224187"/>
                <a:gd name="connsiteX0" fmla="*/ 15 w 1134426"/>
                <a:gd name="connsiteY0" fmla="*/ 0 h 5224187"/>
                <a:gd name="connsiteX1" fmla="*/ 332697 w 1134426"/>
                <a:gd name="connsiteY1" fmla="*/ 700665 h 5224187"/>
                <a:gd name="connsiteX2" fmla="*/ 1131972 w 1134426"/>
                <a:gd name="connsiteY2" fmla="*/ 1984942 h 5224187"/>
                <a:gd name="connsiteX3" fmla="*/ 692150 w 1134426"/>
                <a:gd name="connsiteY3" fmla="*/ 3201591 h 5224187"/>
                <a:gd name="connsiteX4" fmla="*/ 653774 w 1134426"/>
                <a:gd name="connsiteY4" fmla="*/ 5224187 h 5224187"/>
                <a:gd name="connsiteX0" fmla="*/ 15 w 1138794"/>
                <a:gd name="connsiteY0" fmla="*/ 0 h 5224187"/>
                <a:gd name="connsiteX1" fmla="*/ 332697 w 1138794"/>
                <a:gd name="connsiteY1" fmla="*/ 700665 h 5224187"/>
                <a:gd name="connsiteX2" fmla="*/ 1131972 w 1138794"/>
                <a:gd name="connsiteY2" fmla="*/ 1984942 h 5224187"/>
                <a:gd name="connsiteX3" fmla="*/ 714832 w 1138794"/>
                <a:gd name="connsiteY3" fmla="*/ 3452973 h 5224187"/>
                <a:gd name="connsiteX4" fmla="*/ 653774 w 1138794"/>
                <a:gd name="connsiteY4" fmla="*/ 5224187 h 5224187"/>
                <a:gd name="connsiteX0" fmla="*/ 15 w 1136431"/>
                <a:gd name="connsiteY0" fmla="*/ 0 h 5224187"/>
                <a:gd name="connsiteX1" fmla="*/ 332697 w 1136431"/>
                <a:gd name="connsiteY1" fmla="*/ 700665 h 5224187"/>
                <a:gd name="connsiteX2" fmla="*/ 1131972 w 1136431"/>
                <a:gd name="connsiteY2" fmla="*/ 1984942 h 5224187"/>
                <a:gd name="connsiteX3" fmla="*/ 655863 w 1136431"/>
                <a:gd name="connsiteY3" fmla="*/ 3443833 h 5224187"/>
                <a:gd name="connsiteX4" fmla="*/ 653774 w 1136431"/>
                <a:gd name="connsiteY4" fmla="*/ 5224187 h 5224187"/>
                <a:gd name="connsiteX0" fmla="*/ 15 w 1136556"/>
                <a:gd name="connsiteY0" fmla="*/ 0 h 5224187"/>
                <a:gd name="connsiteX1" fmla="*/ 332697 w 1136556"/>
                <a:gd name="connsiteY1" fmla="*/ 700665 h 5224187"/>
                <a:gd name="connsiteX2" fmla="*/ 1131972 w 1136556"/>
                <a:gd name="connsiteY2" fmla="*/ 1984942 h 5224187"/>
                <a:gd name="connsiteX3" fmla="*/ 655863 w 1136556"/>
                <a:gd name="connsiteY3" fmla="*/ 3443833 h 5224187"/>
                <a:gd name="connsiteX4" fmla="*/ 572124 w 1136556"/>
                <a:gd name="connsiteY4" fmla="*/ 5224187 h 5224187"/>
                <a:gd name="connsiteX0" fmla="*/ 67 w 1139858"/>
                <a:gd name="connsiteY0" fmla="*/ 0 h 5224187"/>
                <a:gd name="connsiteX1" fmla="*/ 219346 w 1139858"/>
                <a:gd name="connsiteY1" fmla="*/ 1345119 h 5224187"/>
                <a:gd name="connsiteX2" fmla="*/ 1132024 w 1139858"/>
                <a:gd name="connsiteY2" fmla="*/ 1984942 h 5224187"/>
                <a:gd name="connsiteX3" fmla="*/ 655915 w 1139858"/>
                <a:gd name="connsiteY3" fmla="*/ 3443833 h 5224187"/>
                <a:gd name="connsiteX4" fmla="*/ 572176 w 1139858"/>
                <a:gd name="connsiteY4" fmla="*/ 5224187 h 5224187"/>
                <a:gd name="connsiteX0" fmla="*/ 62 w 1121949"/>
                <a:gd name="connsiteY0" fmla="*/ 0 h 5224187"/>
                <a:gd name="connsiteX1" fmla="*/ 219341 w 1121949"/>
                <a:gd name="connsiteY1" fmla="*/ 1345119 h 5224187"/>
                <a:gd name="connsiteX2" fmla="*/ 1113874 w 1121949"/>
                <a:gd name="connsiteY2" fmla="*/ 2661391 h 5224187"/>
                <a:gd name="connsiteX3" fmla="*/ 655910 w 1121949"/>
                <a:gd name="connsiteY3" fmla="*/ 3443833 h 5224187"/>
                <a:gd name="connsiteX4" fmla="*/ 572171 w 1121949"/>
                <a:gd name="connsiteY4" fmla="*/ 5224187 h 5224187"/>
                <a:gd name="connsiteX0" fmla="*/ 62 w 1121011"/>
                <a:gd name="connsiteY0" fmla="*/ 0 h 5224187"/>
                <a:gd name="connsiteX1" fmla="*/ 219341 w 1121011"/>
                <a:gd name="connsiteY1" fmla="*/ 1345119 h 5224187"/>
                <a:gd name="connsiteX2" fmla="*/ 1113874 w 1121011"/>
                <a:gd name="connsiteY2" fmla="*/ 2661391 h 5224187"/>
                <a:gd name="connsiteX3" fmla="*/ 655910 w 1121011"/>
                <a:gd name="connsiteY3" fmla="*/ 3443833 h 5224187"/>
                <a:gd name="connsiteX4" fmla="*/ 971350 w 1121011"/>
                <a:gd name="connsiteY4" fmla="*/ 5224187 h 5224187"/>
                <a:gd name="connsiteX0" fmla="*/ 62 w 1159605"/>
                <a:gd name="connsiteY0" fmla="*/ 0 h 5224187"/>
                <a:gd name="connsiteX1" fmla="*/ 219341 w 1159605"/>
                <a:gd name="connsiteY1" fmla="*/ 1345119 h 5224187"/>
                <a:gd name="connsiteX2" fmla="*/ 1113874 w 1159605"/>
                <a:gd name="connsiteY2" fmla="*/ 2661391 h 5224187"/>
                <a:gd name="connsiteX3" fmla="*/ 1023336 w 1159605"/>
                <a:gd name="connsiteY3" fmla="*/ 3590092 h 5224187"/>
                <a:gd name="connsiteX4" fmla="*/ 971350 w 1159605"/>
                <a:gd name="connsiteY4" fmla="*/ 5224187 h 5224187"/>
                <a:gd name="connsiteX0" fmla="*/ 33 w 1024989"/>
                <a:gd name="connsiteY0" fmla="*/ 0 h 5224187"/>
                <a:gd name="connsiteX1" fmla="*/ 219312 w 1024989"/>
                <a:gd name="connsiteY1" fmla="*/ 1345119 h 5224187"/>
                <a:gd name="connsiteX2" fmla="*/ 905184 w 1024989"/>
                <a:gd name="connsiteY2" fmla="*/ 2410008 h 5224187"/>
                <a:gd name="connsiteX3" fmla="*/ 1023307 w 1024989"/>
                <a:gd name="connsiteY3" fmla="*/ 3590092 h 5224187"/>
                <a:gd name="connsiteX4" fmla="*/ 971321 w 1024989"/>
                <a:gd name="connsiteY4" fmla="*/ 5224187 h 5224187"/>
                <a:gd name="connsiteX0" fmla="*/ 25 w 1033907"/>
                <a:gd name="connsiteY0" fmla="*/ 0 h 5224187"/>
                <a:gd name="connsiteX1" fmla="*/ 219304 w 1033907"/>
                <a:gd name="connsiteY1" fmla="*/ 1345119 h 5224187"/>
                <a:gd name="connsiteX2" fmla="*/ 746412 w 1033907"/>
                <a:gd name="connsiteY2" fmla="*/ 2410008 h 5224187"/>
                <a:gd name="connsiteX3" fmla="*/ 1023299 w 1033907"/>
                <a:gd name="connsiteY3" fmla="*/ 3590092 h 5224187"/>
                <a:gd name="connsiteX4" fmla="*/ 971313 w 1033907"/>
                <a:gd name="connsiteY4" fmla="*/ 5224187 h 5224187"/>
                <a:gd name="connsiteX0" fmla="*/ 25 w 1006899"/>
                <a:gd name="connsiteY0" fmla="*/ 0 h 5224187"/>
                <a:gd name="connsiteX1" fmla="*/ 219304 w 1006899"/>
                <a:gd name="connsiteY1" fmla="*/ 1345119 h 5224187"/>
                <a:gd name="connsiteX2" fmla="*/ 746412 w 1006899"/>
                <a:gd name="connsiteY2" fmla="*/ 2410008 h 5224187"/>
                <a:gd name="connsiteX3" fmla="*/ 991546 w 1006899"/>
                <a:gd name="connsiteY3" fmla="*/ 3612944 h 5224187"/>
                <a:gd name="connsiteX4" fmla="*/ 971313 w 1006899"/>
                <a:gd name="connsiteY4" fmla="*/ 5224187 h 522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899" h="5224187">
                  <a:moveTo>
                    <a:pt x="25" y="0"/>
                  </a:moveTo>
                  <a:cubicBezTo>
                    <a:pt x="-1748" y="74428"/>
                    <a:pt x="94906" y="943451"/>
                    <a:pt x="219304" y="1345119"/>
                  </a:cubicBezTo>
                  <a:cubicBezTo>
                    <a:pt x="343702" y="1746787"/>
                    <a:pt x="617705" y="2032037"/>
                    <a:pt x="746412" y="2410008"/>
                  </a:cubicBezTo>
                  <a:cubicBezTo>
                    <a:pt x="875119" y="2787979"/>
                    <a:pt x="954063" y="3143914"/>
                    <a:pt x="991546" y="3612944"/>
                  </a:cubicBezTo>
                  <a:cubicBezTo>
                    <a:pt x="1029030" y="4081974"/>
                    <a:pt x="988203" y="4952768"/>
                    <a:pt x="971313" y="5224187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5" name="Freeform 54"/>
            <p:cNvSpPr/>
            <p:nvPr/>
          </p:nvSpPr>
          <p:spPr>
            <a:xfrm rot="16200000">
              <a:off x="5577752" y="2102615"/>
              <a:ext cx="1139846" cy="4768666"/>
            </a:xfrm>
            <a:custGeom>
              <a:avLst/>
              <a:gdLst>
                <a:gd name="connsiteX0" fmla="*/ 2041451 w 2060168"/>
                <a:gd name="connsiteY0" fmla="*/ 0 h 5195777"/>
                <a:gd name="connsiteX1" fmla="*/ 1906772 w 2060168"/>
                <a:gd name="connsiteY1" fmla="*/ 184298 h 5195777"/>
                <a:gd name="connsiteX2" fmla="*/ 914400 w 2060168"/>
                <a:gd name="connsiteY2" fmla="*/ 723014 h 5195777"/>
                <a:gd name="connsiteX3" fmla="*/ 219739 w 2060168"/>
                <a:gd name="connsiteY3" fmla="*/ 2105247 h 5195777"/>
                <a:gd name="connsiteX4" fmla="*/ 0 w 2060168"/>
                <a:gd name="connsiteY4" fmla="*/ 5195777 h 5195777"/>
                <a:gd name="connsiteX0" fmla="*/ 2041451 w 2050747"/>
                <a:gd name="connsiteY0" fmla="*/ 0 h 5195777"/>
                <a:gd name="connsiteX1" fmla="*/ 1906772 w 2050747"/>
                <a:gd name="connsiteY1" fmla="*/ 184298 h 5195777"/>
                <a:gd name="connsiteX2" fmla="*/ 914400 w 2050747"/>
                <a:gd name="connsiteY2" fmla="*/ 723014 h 5195777"/>
                <a:gd name="connsiteX3" fmla="*/ 219739 w 2050747"/>
                <a:gd name="connsiteY3" fmla="*/ 2105247 h 5195777"/>
                <a:gd name="connsiteX4" fmla="*/ 0 w 2050747"/>
                <a:gd name="connsiteY4" fmla="*/ 5195777 h 5195777"/>
                <a:gd name="connsiteX0" fmla="*/ 2041451 w 2047612"/>
                <a:gd name="connsiteY0" fmla="*/ 0 h 5195777"/>
                <a:gd name="connsiteX1" fmla="*/ 1906772 w 2047612"/>
                <a:gd name="connsiteY1" fmla="*/ 184298 h 5195777"/>
                <a:gd name="connsiteX2" fmla="*/ 914400 w 2047612"/>
                <a:gd name="connsiteY2" fmla="*/ 723014 h 5195777"/>
                <a:gd name="connsiteX3" fmla="*/ 219739 w 2047612"/>
                <a:gd name="connsiteY3" fmla="*/ 2105247 h 5195777"/>
                <a:gd name="connsiteX4" fmla="*/ 0 w 2047612"/>
                <a:gd name="connsiteY4" fmla="*/ 5195777 h 5195777"/>
                <a:gd name="connsiteX0" fmla="*/ 2041451 w 2041451"/>
                <a:gd name="connsiteY0" fmla="*/ 0 h 5195777"/>
                <a:gd name="connsiteX1" fmla="*/ 1588324 w 2041451"/>
                <a:gd name="connsiteY1" fmla="*/ 284381 h 5195777"/>
                <a:gd name="connsiteX2" fmla="*/ 914400 w 2041451"/>
                <a:gd name="connsiteY2" fmla="*/ 723014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588324 w 2041451"/>
                <a:gd name="connsiteY1" fmla="*/ 284381 h 5195777"/>
                <a:gd name="connsiteX2" fmla="*/ 705134 w 2041451"/>
                <a:gd name="connsiteY2" fmla="*/ 804901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588324 w 2041451"/>
                <a:gd name="connsiteY1" fmla="*/ 284381 h 5195777"/>
                <a:gd name="connsiteX2" fmla="*/ 473122 w 2041451"/>
                <a:gd name="connsiteY2" fmla="*/ 622930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506438 w 2041451"/>
                <a:gd name="connsiteY1" fmla="*/ 202494 h 5195777"/>
                <a:gd name="connsiteX2" fmla="*/ 473122 w 2041451"/>
                <a:gd name="connsiteY2" fmla="*/ 622930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41451 w 2041451"/>
                <a:gd name="connsiteY0" fmla="*/ 0 h 5195777"/>
                <a:gd name="connsiteX1" fmla="*/ 1506438 w 2041451"/>
                <a:gd name="connsiteY1" fmla="*/ 202494 h 5195777"/>
                <a:gd name="connsiteX2" fmla="*/ 473122 w 2041451"/>
                <a:gd name="connsiteY2" fmla="*/ 622930 h 5195777"/>
                <a:gd name="connsiteX3" fmla="*/ 219739 w 2041451"/>
                <a:gd name="connsiteY3" fmla="*/ 2105247 h 5195777"/>
                <a:gd name="connsiteX4" fmla="*/ 0 w 2041451"/>
                <a:gd name="connsiteY4" fmla="*/ 5195777 h 5195777"/>
                <a:gd name="connsiteX0" fmla="*/ 2054582 w 2054582"/>
                <a:gd name="connsiteY0" fmla="*/ 0 h 5195777"/>
                <a:gd name="connsiteX1" fmla="*/ 1519569 w 2054582"/>
                <a:gd name="connsiteY1" fmla="*/ 202494 h 5195777"/>
                <a:gd name="connsiteX2" fmla="*/ 486253 w 2054582"/>
                <a:gd name="connsiteY2" fmla="*/ 622930 h 5195777"/>
                <a:gd name="connsiteX3" fmla="*/ 32703 w 2054582"/>
                <a:gd name="connsiteY3" fmla="*/ 2232626 h 5195777"/>
                <a:gd name="connsiteX4" fmla="*/ 13131 w 2054582"/>
                <a:gd name="connsiteY4" fmla="*/ 5195777 h 5195777"/>
                <a:gd name="connsiteX0" fmla="*/ 2041451 w 2041451"/>
                <a:gd name="connsiteY0" fmla="*/ 0 h 5195777"/>
                <a:gd name="connsiteX1" fmla="*/ 1506438 w 2041451"/>
                <a:gd name="connsiteY1" fmla="*/ 202494 h 5195777"/>
                <a:gd name="connsiteX2" fmla="*/ 473122 w 2041451"/>
                <a:gd name="connsiteY2" fmla="*/ 622930 h 5195777"/>
                <a:gd name="connsiteX3" fmla="*/ 60515 w 2041451"/>
                <a:gd name="connsiteY3" fmla="*/ 2228077 h 5195777"/>
                <a:gd name="connsiteX4" fmla="*/ 0 w 2041451"/>
                <a:gd name="connsiteY4" fmla="*/ 5195777 h 5195777"/>
                <a:gd name="connsiteX0" fmla="*/ 21582 w 1511048"/>
                <a:gd name="connsiteY0" fmla="*/ 0 h 5200326"/>
                <a:gd name="connsiteX1" fmla="*/ 1506438 w 1511048"/>
                <a:gd name="connsiteY1" fmla="*/ 207043 h 5200326"/>
                <a:gd name="connsiteX2" fmla="*/ 473122 w 1511048"/>
                <a:gd name="connsiteY2" fmla="*/ 627479 h 5200326"/>
                <a:gd name="connsiteX3" fmla="*/ 60515 w 1511048"/>
                <a:gd name="connsiteY3" fmla="*/ 2232626 h 5200326"/>
                <a:gd name="connsiteX4" fmla="*/ 0 w 1511048"/>
                <a:gd name="connsiteY4" fmla="*/ 5200326 h 5200326"/>
                <a:gd name="connsiteX0" fmla="*/ 1 w 1753973"/>
                <a:gd name="connsiteY0" fmla="*/ 0 h 5378578"/>
                <a:gd name="connsiteX1" fmla="*/ 1743416 w 1753973"/>
                <a:gd name="connsiteY1" fmla="*/ 385295 h 5378578"/>
                <a:gd name="connsiteX2" fmla="*/ 710100 w 1753973"/>
                <a:gd name="connsiteY2" fmla="*/ 805731 h 5378578"/>
                <a:gd name="connsiteX3" fmla="*/ 297493 w 1753973"/>
                <a:gd name="connsiteY3" fmla="*/ 2410878 h 5378578"/>
                <a:gd name="connsiteX4" fmla="*/ 236978 w 1753973"/>
                <a:gd name="connsiteY4" fmla="*/ 5378578 h 5378578"/>
                <a:gd name="connsiteX0" fmla="*/ 11 w 710161"/>
                <a:gd name="connsiteY0" fmla="*/ 0 h 5378578"/>
                <a:gd name="connsiteX1" fmla="*/ 323620 w 710161"/>
                <a:gd name="connsiteY1" fmla="*/ 910913 h 5378578"/>
                <a:gd name="connsiteX2" fmla="*/ 710110 w 710161"/>
                <a:gd name="connsiteY2" fmla="*/ 805731 h 5378578"/>
                <a:gd name="connsiteX3" fmla="*/ 297503 w 710161"/>
                <a:gd name="connsiteY3" fmla="*/ 2410878 h 5378578"/>
                <a:gd name="connsiteX4" fmla="*/ 236988 w 710161"/>
                <a:gd name="connsiteY4" fmla="*/ 5378578 h 5378578"/>
                <a:gd name="connsiteX0" fmla="*/ 12 w 809944"/>
                <a:gd name="connsiteY0" fmla="*/ 0 h 5378578"/>
                <a:gd name="connsiteX1" fmla="*/ 323621 w 809944"/>
                <a:gd name="connsiteY1" fmla="*/ 910913 h 5378578"/>
                <a:gd name="connsiteX2" fmla="*/ 809905 w 809944"/>
                <a:gd name="connsiteY2" fmla="*/ 1431902 h 5378578"/>
                <a:gd name="connsiteX3" fmla="*/ 297504 w 809944"/>
                <a:gd name="connsiteY3" fmla="*/ 2410878 h 5378578"/>
                <a:gd name="connsiteX4" fmla="*/ 236989 w 809944"/>
                <a:gd name="connsiteY4" fmla="*/ 5378578 h 5378578"/>
                <a:gd name="connsiteX0" fmla="*/ 15 w 1023132"/>
                <a:gd name="connsiteY0" fmla="*/ 0 h 5378578"/>
                <a:gd name="connsiteX1" fmla="*/ 323624 w 1023132"/>
                <a:gd name="connsiteY1" fmla="*/ 910913 h 5378578"/>
                <a:gd name="connsiteX2" fmla="*/ 1023106 w 1023132"/>
                <a:gd name="connsiteY2" fmla="*/ 1564449 h 5378578"/>
                <a:gd name="connsiteX3" fmla="*/ 297507 w 1023132"/>
                <a:gd name="connsiteY3" fmla="*/ 2410878 h 5378578"/>
                <a:gd name="connsiteX4" fmla="*/ 236992 w 1023132"/>
                <a:gd name="connsiteY4" fmla="*/ 5378578 h 5378578"/>
                <a:gd name="connsiteX0" fmla="*/ 15 w 1023154"/>
                <a:gd name="connsiteY0" fmla="*/ 0 h 5378578"/>
                <a:gd name="connsiteX1" fmla="*/ 332697 w 1023154"/>
                <a:gd name="connsiteY1" fmla="*/ 700665 h 5378578"/>
                <a:gd name="connsiteX2" fmla="*/ 1023106 w 1023154"/>
                <a:gd name="connsiteY2" fmla="*/ 1564449 h 5378578"/>
                <a:gd name="connsiteX3" fmla="*/ 297507 w 1023154"/>
                <a:gd name="connsiteY3" fmla="*/ 2410878 h 5378578"/>
                <a:gd name="connsiteX4" fmla="*/ 236992 w 1023154"/>
                <a:gd name="connsiteY4" fmla="*/ 5378578 h 5378578"/>
                <a:gd name="connsiteX0" fmla="*/ 13 w 887081"/>
                <a:gd name="connsiteY0" fmla="*/ 0 h 5378578"/>
                <a:gd name="connsiteX1" fmla="*/ 332695 w 887081"/>
                <a:gd name="connsiteY1" fmla="*/ 700665 h 5378578"/>
                <a:gd name="connsiteX2" fmla="*/ 887020 w 887081"/>
                <a:gd name="connsiteY2" fmla="*/ 1518743 h 5378578"/>
                <a:gd name="connsiteX3" fmla="*/ 297505 w 887081"/>
                <a:gd name="connsiteY3" fmla="*/ 2410878 h 5378578"/>
                <a:gd name="connsiteX4" fmla="*/ 236990 w 887081"/>
                <a:gd name="connsiteY4" fmla="*/ 5378578 h 5378578"/>
                <a:gd name="connsiteX0" fmla="*/ 13 w 887239"/>
                <a:gd name="connsiteY0" fmla="*/ 0 h 5378578"/>
                <a:gd name="connsiteX1" fmla="*/ 332695 w 887239"/>
                <a:gd name="connsiteY1" fmla="*/ 700665 h 5378578"/>
                <a:gd name="connsiteX2" fmla="*/ 887020 w 887239"/>
                <a:gd name="connsiteY2" fmla="*/ 1518743 h 5378578"/>
                <a:gd name="connsiteX3" fmla="*/ 265752 w 887239"/>
                <a:gd name="connsiteY3" fmla="*/ 3553527 h 5378578"/>
                <a:gd name="connsiteX4" fmla="*/ 236990 w 887239"/>
                <a:gd name="connsiteY4" fmla="*/ 5378578 h 5378578"/>
                <a:gd name="connsiteX0" fmla="*/ 13 w 887239"/>
                <a:gd name="connsiteY0" fmla="*/ 0 h 5378578"/>
                <a:gd name="connsiteX1" fmla="*/ 332695 w 887239"/>
                <a:gd name="connsiteY1" fmla="*/ 700665 h 5378578"/>
                <a:gd name="connsiteX2" fmla="*/ 887020 w 887239"/>
                <a:gd name="connsiteY2" fmla="*/ 1518743 h 5378578"/>
                <a:gd name="connsiteX3" fmla="*/ 265752 w 887239"/>
                <a:gd name="connsiteY3" fmla="*/ 3553527 h 5378578"/>
                <a:gd name="connsiteX4" fmla="*/ 236990 w 887239"/>
                <a:gd name="connsiteY4" fmla="*/ 5378578 h 5378578"/>
                <a:gd name="connsiteX0" fmla="*/ 13 w 887239"/>
                <a:gd name="connsiteY0" fmla="*/ 0 h 5182042"/>
                <a:gd name="connsiteX1" fmla="*/ 332695 w 887239"/>
                <a:gd name="connsiteY1" fmla="*/ 700665 h 5182042"/>
                <a:gd name="connsiteX2" fmla="*/ 887020 w 887239"/>
                <a:gd name="connsiteY2" fmla="*/ 1518743 h 5182042"/>
                <a:gd name="connsiteX3" fmla="*/ 265752 w 887239"/>
                <a:gd name="connsiteY3" fmla="*/ 3553527 h 5182042"/>
                <a:gd name="connsiteX4" fmla="*/ 164412 w 887239"/>
                <a:gd name="connsiteY4" fmla="*/ 5182042 h 5182042"/>
                <a:gd name="connsiteX0" fmla="*/ 13 w 887239"/>
                <a:gd name="connsiteY0" fmla="*/ 0 h 5182042"/>
                <a:gd name="connsiteX1" fmla="*/ 332695 w 887239"/>
                <a:gd name="connsiteY1" fmla="*/ 700665 h 5182042"/>
                <a:gd name="connsiteX2" fmla="*/ 887020 w 887239"/>
                <a:gd name="connsiteY2" fmla="*/ 1518743 h 5182042"/>
                <a:gd name="connsiteX3" fmla="*/ 265752 w 887239"/>
                <a:gd name="connsiteY3" fmla="*/ 3553527 h 5182042"/>
                <a:gd name="connsiteX4" fmla="*/ 250058 w 887239"/>
                <a:gd name="connsiteY4" fmla="*/ 3030302 h 5182042"/>
                <a:gd name="connsiteX5" fmla="*/ 164412 w 887239"/>
                <a:gd name="connsiteY5" fmla="*/ 5182042 h 5182042"/>
                <a:gd name="connsiteX0" fmla="*/ 13 w 887107"/>
                <a:gd name="connsiteY0" fmla="*/ 0 h 5182042"/>
                <a:gd name="connsiteX1" fmla="*/ 332695 w 887107"/>
                <a:gd name="connsiteY1" fmla="*/ 700665 h 5182042"/>
                <a:gd name="connsiteX2" fmla="*/ 887020 w 887107"/>
                <a:gd name="connsiteY2" fmla="*/ 1518743 h 5182042"/>
                <a:gd name="connsiteX3" fmla="*/ 374619 w 887107"/>
                <a:gd name="connsiteY3" fmla="*/ 2721679 h 5182042"/>
                <a:gd name="connsiteX4" fmla="*/ 250058 w 887107"/>
                <a:gd name="connsiteY4" fmla="*/ 3030302 h 5182042"/>
                <a:gd name="connsiteX5" fmla="*/ 164412 w 887107"/>
                <a:gd name="connsiteY5" fmla="*/ 5182042 h 5182042"/>
                <a:gd name="connsiteX0" fmla="*/ 13 w 887431"/>
                <a:gd name="connsiteY0" fmla="*/ 0 h 5182042"/>
                <a:gd name="connsiteX1" fmla="*/ 332695 w 887431"/>
                <a:gd name="connsiteY1" fmla="*/ 700665 h 5182042"/>
                <a:gd name="connsiteX2" fmla="*/ 887020 w 887431"/>
                <a:gd name="connsiteY2" fmla="*/ 1518743 h 5182042"/>
                <a:gd name="connsiteX3" fmla="*/ 419979 w 887431"/>
                <a:gd name="connsiteY3" fmla="*/ 2292043 h 5182042"/>
                <a:gd name="connsiteX4" fmla="*/ 250058 w 887431"/>
                <a:gd name="connsiteY4" fmla="*/ 3030302 h 5182042"/>
                <a:gd name="connsiteX5" fmla="*/ 164412 w 887431"/>
                <a:gd name="connsiteY5" fmla="*/ 5182042 h 5182042"/>
                <a:gd name="connsiteX0" fmla="*/ 13 w 898703"/>
                <a:gd name="connsiteY0" fmla="*/ 0 h 5182042"/>
                <a:gd name="connsiteX1" fmla="*/ 332695 w 898703"/>
                <a:gd name="connsiteY1" fmla="*/ 700665 h 5182042"/>
                <a:gd name="connsiteX2" fmla="*/ 887020 w 898703"/>
                <a:gd name="connsiteY2" fmla="*/ 1518743 h 5182042"/>
                <a:gd name="connsiteX3" fmla="*/ 674003 w 898703"/>
                <a:gd name="connsiteY3" fmla="*/ 2168637 h 5182042"/>
                <a:gd name="connsiteX4" fmla="*/ 250058 w 898703"/>
                <a:gd name="connsiteY4" fmla="*/ 3030302 h 5182042"/>
                <a:gd name="connsiteX5" fmla="*/ 164412 w 898703"/>
                <a:gd name="connsiteY5" fmla="*/ 5182042 h 5182042"/>
                <a:gd name="connsiteX0" fmla="*/ 13 w 896200"/>
                <a:gd name="connsiteY0" fmla="*/ 0 h 5182042"/>
                <a:gd name="connsiteX1" fmla="*/ 332695 w 896200"/>
                <a:gd name="connsiteY1" fmla="*/ 700665 h 5182042"/>
                <a:gd name="connsiteX2" fmla="*/ 887020 w 896200"/>
                <a:gd name="connsiteY2" fmla="*/ 1518743 h 5182042"/>
                <a:gd name="connsiteX3" fmla="*/ 674003 w 896200"/>
                <a:gd name="connsiteY3" fmla="*/ 2168637 h 5182042"/>
                <a:gd name="connsiteX4" fmla="*/ 612947 w 896200"/>
                <a:gd name="connsiteY4" fmla="*/ 4241509 h 5182042"/>
                <a:gd name="connsiteX5" fmla="*/ 164412 w 896200"/>
                <a:gd name="connsiteY5" fmla="*/ 5182042 h 5182042"/>
                <a:gd name="connsiteX0" fmla="*/ 13 w 896200"/>
                <a:gd name="connsiteY0" fmla="*/ 0 h 4241509"/>
                <a:gd name="connsiteX1" fmla="*/ 332695 w 896200"/>
                <a:gd name="connsiteY1" fmla="*/ 700665 h 4241509"/>
                <a:gd name="connsiteX2" fmla="*/ 887020 w 896200"/>
                <a:gd name="connsiteY2" fmla="*/ 1518743 h 4241509"/>
                <a:gd name="connsiteX3" fmla="*/ 674003 w 896200"/>
                <a:gd name="connsiteY3" fmla="*/ 2168637 h 4241509"/>
                <a:gd name="connsiteX4" fmla="*/ 612947 w 896200"/>
                <a:gd name="connsiteY4" fmla="*/ 4241509 h 4241509"/>
                <a:gd name="connsiteX0" fmla="*/ 13 w 895981"/>
                <a:gd name="connsiteY0" fmla="*/ 0 h 5224187"/>
                <a:gd name="connsiteX1" fmla="*/ 332695 w 895981"/>
                <a:gd name="connsiteY1" fmla="*/ 700665 h 5224187"/>
                <a:gd name="connsiteX2" fmla="*/ 887020 w 895981"/>
                <a:gd name="connsiteY2" fmla="*/ 1518743 h 5224187"/>
                <a:gd name="connsiteX3" fmla="*/ 674003 w 895981"/>
                <a:gd name="connsiteY3" fmla="*/ 2168637 h 5224187"/>
                <a:gd name="connsiteX4" fmla="*/ 653772 w 895981"/>
                <a:gd name="connsiteY4" fmla="*/ 5224187 h 5224187"/>
                <a:gd name="connsiteX0" fmla="*/ 13 w 1002599"/>
                <a:gd name="connsiteY0" fmla="*/ 0 h 5224187"/>
                <a:gd name="connsiteX1" fmla="*/ 332695 w 1002599"/>
                <a:gd name="connsiteY1" fmla="*/ 700665 h 5224187"/>
                <a:gd name="connsiteX2" fmla="*/ 995887 w 1002599"/>
                <a:gd name="connsiteY2" fmla="*/ 1505031 h 5224187"/>
                <a:gd name="connsiteX3" fmla="*/ 674003 w 1002599"/>
                <a:gd name="connsiteY3" fmla="*/ 2168637 h 5224187"/>
                <a:gd name="connsiteX4" fmla="*/ 653772 w 1002599"/>
                <a:gd name="connsiteY4" fmla="*/ 5224187 h 5224187"/>
                <a:gd name="connsiteX0" fmla="*/ 13 w 997433"/>
                <a:gd name="connsiteY0" fmla="*/ 0 h 5224187"/>
                <a:gd name="connsiteX1" fmla="*/ 332695 w 997433"/>
                <a:gd name="connsiteY1" fmla="*/ 700665 h 5224187"/>
                <a:gd name="connsiteX2" fmla="*/ 995887 w 997433"/>
                <a:gd name="connsiteY2" fmla="*/ 1505031 h 5224187"/>
                <a:gd name="connsiteX3" fmla="*/ 674003 w 997433"/>
                <a:gd name="connsiteY3" fmla="*/ 2168637 h 5224187"/>
                <a:gd name="connsiteX4" fmla="*/ 653772 w 997433"/>
                <a:gd name="connsiteY4" fmla="*/ 5224187 h 5224187"/>
                <a:gd name="connsiteX0" fmla="*/ 13 w 997433"/>
                <a:gd name="connsiteY0" fmla="*/ 0 h 5224187"/>
                <a:gd name="connsiteX1" fmla="*/ 332695 w 997433"/>
                <a:gd name="connsiteY1" fmla="*/ 700665 h 5224187"/>
                <a:gd name="connsiteX2" fmla="*/ 995887 w 997433"/>
                <a:gd name="connsiteY2" fmla="*/ 1505031 h 5224187"/>
                <a:gd name="connsiteX3" fmla="*/ 674003 w 997433"/>
                <a:gd name="connsiteY3" fmla="*/ 2168637 h 5224187"/>
                <a:gd name="connsiteX4" fmla="*/ 653772 w 997433"/>
                <a:gd name="connsiteY4" fmla="*/ 5224187 h 5224187"/>
                <a:gd name="connsiteX0" fmla="*/ 13 w 1002744"/>
                <a:gd name="connsiteY0" fmla="*/ 0 h 5224187"/>
                <a:gd name="connsiteX1" fmla="*/ 332695 w 1002744"/>
                <a:gd name="connsiteY1" fmla="*/ 700665 h 5224187"/>
                <a:gd name="connsiteX2" fmla="*/ 995887 w 1002744"/>
                <a:gd name="connsiteY2" fmla="*/ 1505031 h 5224187"/>
                <a:gd name="connsiteX3" fmla="*/ 692148 w 1002744"/>
                <a:gd name="connsiteY3" fmla="*/ 3201591 h 5224187"/>
                <a:gd name="connsiteX4" fmla="*/ 653772 w 1002744"/>
                <a:gd name="connsiteY4" fmla="*/ 5224187 h 5224187"/>
                <a:gd name="connsiteX0" fmla="*/ 13 w 1002902"/>
                <a:gd name="connsiteY0" fmla="*/ 0 h 5224187"/>
                <a:gd name="connsiteX1" fmla="*/ 332695 w 1002902"/>
                <a:gd name="connsiteY1" fmla="*/ 700665 h 5224187"/>
                <a:gd name="connsiteX2" fmla="*/ 995887 w 1002902"/>
                <a:gd name="connsiteY2" fmla="*/ 1505031 h 5224187"/>
                <a:gd name="connsiteX3" fmla="*/ 692148 w 1002902"/>
                <a:gd name="connsiteY3" fmla="*/ 3201591 h 5224187"/>
                <a:gd name="connsiteX4" fmla="*/ 653772 w 1002902"/>
                <a:gd name="connsiteY4" fmla="*/ 5224187 h 5224187"/>
                <a:gd name="connsiteX0" fmla="*/ 15 w 1115366"/>
                <a:gd name="connsiteY0" fmla="*/ 0 h 5224187"/>
                <a:gd name="connsiteX1" fmla="*/ 332697 w 1115366"/>
                <a:gd name="connsiteY1" fmla="*/ 700665 h 5224187"/>
                <a:gd name="connsiteX2" fmla="*/ 1109292 w 1115366"/>
                <a:gd name="connsiteY2" fmla="*/ 1473036 h 5224187"/>
                <a:gd name="connsiteX3" fmla="*/ 692150 w 1115366"/>
                <a:gd name="connsiteY3" fmla="*/ 3201591 h 5224187"/>
                <a:gd name="connsiteX4" fmla="*/ 653774 w 1115366"/>
                <a:gd name="connsiteY4" fmla="*/ 5224187 h 5224187"/>
                <a:gd name="connsiteX0" fmla="*/ 15 w 1137797"/>
                <a:gd name="connsiteY0" fmla="*/ 0 h 5224187"/>
                <a:gd name="connsiteX1" fmla="*/ 332697 w 1137797"/>
                <a:gd name="connsiteY1" fmla="*/ 700665 h 5224187"/>
                <a:gd name="connsiteX2" fmla="*/ 1131972 w 1137797"/>
                <a:gd name="connsiteY2" fmla="*/ 1984942 h 5224187"/>
                <a:gd name="connsiteX3" fmla="*/ 692150 w 1137797"/>
                <a:gd name="connsiteY3" fmla="*/ 3201591 h 5224187"/>
                <a:gd name="connsiteX4" fmla="*/ 653774 w 1137797"/>
                <a:gd name="connsiteY4" fmla="*/ 5224187 h 5224187"/>
                <a:gd name="connsiteX0" fmla="*/ 15 w 1134426"/>
                <a:gd name="connsiteY0" fmla="*/ 0 h 5224187"/>
                <a:gd name="connsiteX1" fmla="*/ 332697 w 1134426"/>
                <a:gd name="connsiteY1" fmla="*/ 700665 h 5224187"/>
                <a:gd name="connsiteX2" fmla="*/ 1131972 w 1134426"/>
                <a:gd name="connsiteY2" fmla="*/ 1984942 h 5224187"/>
                <a:gd name="connsiteX3" fmla="*/ 692150 w 1134426"/>
                <a:gd name="connsiteY3" fmla="*/ 3201591 h 5224187"/>
                <a:gd name="connsiteX4" fmla="*/ 653774 w 1134426"/>
                <a:gd name="connsiteY4" fmla="*/ 5224187 h 5224187"/>
                <a:gd name="connsiteX0" fmla="*/ 15 w 1138794"/>
                <a:gd name="connsiteY0" fmla="*/ 0 h 5224187"/>
                <a:gd name="connsiteX1" fmla="*/ 332697 w 1138794"/>
                <a:gd name="connsiteY1" fmla="*/ 700665 h 5224187"/>
                <a:gd name="connsiteX2" fmla="*/ 1131972 w 1138794"/>
                <a:gd name="connsiteY2" fmla="*/ 1984942 h 5224187"/>
                <a:gd name="connsiteX3" fmla="*/ 714832 w 1138794"/>
                <a:gd name="connsiteY3" fmla="*/ 3452973 h 5224187"/>
                <a:gd name="connsiteX4" fmla="*/ 653774 w 1138794"/>
                <a:gd name="connsiteY4" fmla="*/ 5224187 h 5224187"/>
                <a:gd name="connsiteX0" fmla="*/ 15 w 1136431"/>
                <a:gd name="connsiteY0" fmla="*/ 0 h 5224187"/>
                <a:gd name="connsiteX1" fmla="*/ 332697 w 1136431"/>
                <a:gd name="connsiteY1" fmla="*/ 700665 h 5224187"/>
                <a:gd name="connsiteX2" fmla="*/ 1131972 w 1136431"/>
                <a:gd name="connsiteY2" fmla="*/ 1984942 h 5224187"/>
                <a:gd name="connsiteX3" fmla="*/ 655863 w 1136431"/>
                <a:gd name="connsiteY3" fmla="*/ 3443833 h 5224187"/>
                <a:gd name="connsiteX4" fmla="*/ 653774 w 1136431"/>
                <a:gd name="connsiteY4" fmla="*/ 5224187 h 5224187"/>
                <a:gd name="connsiteX0" fmla="*/ 15 w 1136556"/>
                <a:gd name="connsiteY0" fmla="*/ 0 h 5224187"/>
                <a:gd name="connsiteX1" fmla="*/ 332697 w 1136556"/>
                <a:gd name="connsiteY1" fmla="*/ 700665 h 5224187"/>
                <a:gd name="connsiteX2" fmla="*/ 1131972 w 1136556"/>
                <a:gd name="connsiteY2" fmla="*/ 1984942 h 5224187"/>
                <a:gd name="connsiteX3" fmla="*/ 655863 w 1136556"/>
                <a:gd name="connsiteY3" fmla="*/ 3443833 h 5224187"/>
                <a:gd name="connsiteX4" fmla="*/ 572124 w 1136556"/>
                <a:gd name="connsiteY4" fmla="*/ 5224187 h 522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56" h="5224187">
                  <a:moveTo>
                    <a:pt x="15" y="0"/>
                  </a:moveTo>
                  <a:cubicBezTo>
                    <a:pt x="-1758" y="74428"/>
                    <a:pt x="144038" y="369842"/>
                    <a:pt x="332697" y="700665"/>
                  </a:cubicBezTo>
                  <a:cubicBezTo>
                    <a:pt x="521356" y="1031488"/>
                    <a:pt x="1078111" y="1527747"/>
                    <a:pt x="1131972" y="1984942"/>
                  </a:cubicBezTo>
                  <a:cubicBezTo>
                    <a:pt x="1185833" y="2442137"/>
                    <a:pt x="749171" y="2903959"/>
                    <a:pt x="655863" y="3443833"/>
                  </a:cubicBezTo>
                  <a:cubicBezTo>
                    <a:pt x="562555" y="3983707"/>
                    <a:pt x="589014" y="4952768"/>
                    <a:pt x="572124" y="5224187"/>
                  </a:cubicBezTo>
                </a:path>
              </a:pathLst>
            </a:cu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rot="16200000">
              <a:off x="2591107" y="3862562"/>
              <a:ext cx="2379921" cy="22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V="1">
              <a:off x="4878009" y="3925045"/>
              <a:ext cx="2265810" cy="8041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 rot="16200000">
              <a:off x="5394328" y="3104760"/>
              <a:ext cx="1232715" cy="241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RNA half life</a:t>
              </a:r>
              <a:endParaRPr lang="en-CA" sz="900" b="1" dirty="0"/>
            </a:p>
          </p:txBody>
        </p:sp>
        <p:grpSp>
          <p:nvGrpSpPr>
            <p:cNvPr id="59" name="Group 58"/>
            <p:cNvGrpSpPr/>
            <p:nvPr/>
          </p:nvGrpSpPr>
          <p:grpSpPr>
            <a:xfrm rot="16200000">
              <a:off x="5629272" y="4353426"/>
              <a:ext cx="1123033" cy="225679"/>
              <a:chOff x="6104124" y="3454717"/>
              <a:chExt cx="1123033" cy="225679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6104124" y="3454717"/>
                <a:ext cx="226227" cy="22136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432034" y="3459027"/>
                <a:ext cx="226227" cy="221369"/>
              </a:xfrm>
              <a:prstGeom prst="ellipse">
                <a:avLst/>
              </a:prstGeom>
              <a:solidFill>
                <a:srgbClr val="09A7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000930" y="3456897"/>
                <a:ext cx="226227" cy="22136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770331" y="3457352"/>
                <a:ext cx="226227" cy="22136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16200000">
              <a:off x="8050317" y="4406406"/>
              <a:ext cx="1128730" cy="227257"/>
              <a:chOff x="6153740" y="3453139"/>
              <a:chExt cx="1128730" cy="227257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6153740" y="3454717"/>
                <a:ext cx="226227" cy="22136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410770" y="3459027"/>
                <a:ext cx="226227" cy="221369"/>
              </a:xfrm>
              <a:prstGeom prst="ellipse">
                <a:avLst/>
              </a:prstGeom>
              <a:solidFill>
                <a:srgbClr val="09A7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647623" y="3457223"/>
                <a:ext cx="226227" cy="22136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056243" y="3453139"/>
                <a:ext cx="226227" cy="22136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 b="1" dirty="0"/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 rot="16200000" flipV="1">
              <a:off x="6905183" y="3917094"/>
              <a:ext cx="2265810" cy="8041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 rot="16200000">
              <a:off x="7358853" y="3137170"/>
              <a:ext cx="1330222" cy="28334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Equilibrium</a:t>
              </a:r>
              <a:endParaRPr lang="en-CA" sz="1100" b="1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16200000" flipH="1">
              <a:off x="6227076" y="2606515"/>
              <a:ext cx="3246" cy="48974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Content Placeholder 1"/>
          <p:cNvSpPr txBox="1">
            <a:spLocks/>
          </p:cNvSpPr>
          <p:nvPr/>
        </p:nvSpPr>
        <p:spPr>
          <a:xfrm>
            <a:off x="311150" y="6203701"/>
            <a:ext cx="8756650" cy="6400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z="2400" dirty="0" smtClean="0"/>
              <a:t>Kinetics remains challenging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physically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C00000"/>
                </a:solidFill>
              </a:rPr>
              <a:t>computationally</a:t>
            </a:r>
          </a:p>
        </p:txBody>
      </p:sp>
      <p:grpSp>
        <p:nvGrpSpPr>
          <p:cNvPr id="2" name="Group 1"/>
          <p:cNvGrpSpPr/>
          <p:nvPr/>
        </p:nvGrpSpPr>
        <p:grpSpPr>
          <a:xfrm rot="16200000">
            <a:off x="7131801" y="4386277"/>
            <a:ext cx="992956" cy="196651"/>
            <a:chOff x="7176235" y="6271633"/>
            <a:chExt cx="1343338" cy="242447"/>
          </a:xfrm>
        </p:grpSpPr>
        <p:cxnSp>
          <p:nvCxnSpPr>
            <p:cNvPr id="90" name="Straight Arrow Connector 89"/>
            <p:cNvCxnSpPr/>
            <p:nvPr/>
          </p:nvCxnSpPr>
          <p:spPr>
            <a:xfrm flipH="1" flipV="1">
              <a:off x="7176235" y="6360428"/>
              <a:ext cx="1205765" cy="656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7848600" y="6271633"/>
              <a:ext cx="670973" cy="24244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MFE</a:t>
              </a:r>
              <a:endParaRPr lang="en-CA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00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Structure Prediction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Free-Energy Minimization</a:t>
            </a:r>
            <a:r>
              <a:rPr lang="en-CA" sz="3200" dirty="0" smtClean="0"/>
              <a:t> </a:t>
            </a:r>
            <a:r>
              <a:rPr lang="en-US" sz="3200" dirty="0" smtClean="0"/>
              <a:t>(MFE)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5909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Minimal Free-Energy (MFE) Folding</a:t>
            </a:r>
            <a:endParaRPr lang="en-US" dirty="0"/>
          </a:p>
        </p:txBody>
      </p:sp>
      <p:grpSp>
        <p:nvGrpSpPr>
          <p:cNvPr id="2" name="Groupe 1"/>
          <p:cNvGrpSpPr/>
          <p:nvPr/>
        </p:nvGrpSpPr>
        <p:grpSpPr>
          <a:xfrm>
            <a:off x="406400" y="3276600"/>
            <a:ext cx="8356600" cy="2713038"/>
            <a:chOff x="406400" y="1295400"/>
            <a:chExt cx="8356600" cy="2713038"/>
          </a:xfrm>
        </p:grpSpPr>
        <p:pic>
          <p:nvPicPr>
            <p:cNvPr id="21" name="Picture 2" descr="C:\Users\ponty\Documents\Presentations\2012-03-VIZBI\pics\Boltzman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2362200"/>
              <a:ext cx="8356600" cy="1646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700210" y="1295400"/>
              <a:ext cx="3768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…CAGUAGCCGAUCGCAGCUAGCGUA…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4479290" y="1752600"/>
              <a:ext cx="210819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00600" y="1767840"/>
              <a:ext cx="1961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RNAFold</a:t>
              </a:r>
              <a:r>
                <a:rPr lang="en-US" dirty="0" smtClean="0"/>
                <a:t>, </a:t>
              </a:r>
              <a:r>
                <a:rPr lang="en-US" dirty="0" err="1" smtClean="0"/>
                <a:t>MFold</a:t>
              </a:r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25" name="Content Placeholder 1"/>
          <p:cNvSpPr>
            <a:spLocks noGrp="1"/>
          </p:cNvSpPr>
          <p:nvPr>
            <p:ph sz="quarter" idx="1"/>
          </p:nvPr>
        </p:nvSpPr>
        <p:spPr>
          <a:xfrm>
            <a:off x="165100" y="1219200"/>
            <a:ext cx="8839200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Goal:</a:t>
            </a:r>
            <a:r>
              <a:rPr lang="en-US" sz="2000" dirty="0" smtClean="0"/>
              <a:t> Predict the </a:t>
            </a:r>
            <a:r>
              <a:rPr lang="en-US" sz="2000" dirty="0" smtClean="0">
                <a:solidFill>
                  <a:schemeClr val="accent1"/>
                </a:solidFill>
              </a:rPr>
              <a:t>functional</a:t>
            </a:r>
            <a:r>
              <a:rPr lang="en-US" sz="2000" dirty="0" smtClean="0"/>
              <a:t> (aka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native</a:t>
            </a:r>
            <a:r>
              <a:rPr lang="en-US" sz="2000" dirty="0" smtClean="0"/>
              <a:t>) conformation of an RNA</a:t>
            </a:r>
          </a:p>
          <a:p>
            <a:r>
              <a:rPr lang="en-US" sz="2000" dirty="0" smtClean="0"/>
              <a:t>Absence of homologs/experimental evidences </a:t>
            </a:r>
            <a:r>
              <a:rPr lang="en-US" sz="2000" dirty="0" smtClean="0">
                <a:sym typeface="Symbol"/>
              </a:rPr>
              <a:t></a:t>
            </a:r>
            <a:r>
              <a:rPr lang="en-US" sz="2000" dirty="0" smtClean="0"/>
              <a:t> Consider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energy</a:t>
            </a:r>
          </a:p>
          <a:p>
            <a:r>
              <a:rPr lang="en-US" sz="2000" dirty="0" smtClean="0"/>
              <a:t>Turner model associates </a:t>
            </a:r>
            <a:r>
              <a:rPr lang="en-US" sz="2000" dirty="0" smtClean="0">
                <a:solidFill>
                  <a:schemeClr val="accent1"/>
                </a:solidFill>
              </a:rPr>
              <a:t>free-energies</a:t>
            </a:r>
            <a:r>
              <a:rPr lang="en-US" sz="2000" dirty="0" smtClean="0"/>
              <a:t> to secondary structures</a:t>
            </a:r>
          </a:p>
          <a:p>
            <a:r>
              <a:rPr lang="en-US" sz="2000" dirty="0" smtClean="0"/>
              <a:t>Vienna RNA package implements a O(n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chemeClr val="accent5"/>
                </a:solidFill>
              </a:rPr>
              <a:t>optimization</a:t>
            </a:r>
            <a:r>
              <a:rPr lang="en-US" sz="2000" dirty="0" smtClean="0"/>
              <a:t> algorithm for computing most stable (= min. free-energy) folding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2983" y="6214666"/>
            <a:ext cx="676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Nussinov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&amp; Jacobson, PNAS 1980;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Zuker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Stiegler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NAR 1981]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Energetic and </a:t>
            </a:r>
            <a:r>
              <a:rPr lang="en-US" sz="4000" dirty="0"/>
              <a:t>a</a:t>
            </a:r>
            <a:r>
              <a:rPr lang="en-US" sz="4000" dirty="0" smtClean="0"/>
              <a:t>lgorithmic considerations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507973" y="3962400"/>
            <a:ext cx="4128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http://goo.gl/TSu679</a:t>
            </a:r>
            <a:endParaRPr lang="en-CA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15000" y="2509284"/>
            <a:ext cx="2831053" cy="4163383"/>
            <a:chOff x="5715000" y="2509284"/>
            <a:chExt cx="2831053" cy="41633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4" t="1644" r="28333" b="-1122"/>
            <a:stretch/>
          </p:blipFill>
          <p:spPr>
            <a:xfrm>
              <a:off x="5715000" y="2509284"/>
              <a:ext cx="2751667" cy="3810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553200" y="630333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Andronescu</a:t>
              </a:r>
              <a:r>
                <a:rPr lang="en-US" dirty="0" smtClean="0"/>
                <a:t> 2007</a:t>
              </a:r>
              <a:endParaRPr lang="en-CA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58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Optimization methods can be overly sensitive to fluctuations of the energy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8392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Example:</a:t>
            </a:r>
          </a:p>
          <a:p>
            <a:r>
              <a:rPr lang="en-US" sz="2000" dirty="0" smtClean="0"/>
              <a:t>Get RFAM </a:t>
            </a:r>
            <a:r>
              <a:rPr lang="en-US" sz="2000" i="1" dirty="0" smtClean="0"/>
              <a:t>A</a:t>
            </a:r>
            <a:r>
              <a:rPr lang="en-US" sz="2000" i="1" dirty="0"/>
              <a:t>. </a:t>
            </a:r>
            <a:r>
              <a:rPr lang="en-US" sz="2000" i="1" dirty="0" err="1"/>
              <a:t>c</a:t>
            </a:r>
            <a:r>
              <a:rPr lang="en-US" sz="2000" i="1" dirty="0" err="1" smtClean="0"/>
              <a:t>apsulatum</a:t>
            </a:r>
            <a:r>
              <a:rPr lang="en-US" sz="2000" dirty="0" smtClean="0"/>
              <a:t> </a:t>
            </a:r>
            <a:r>
              <a:rPr lang="en-US" sz="2000" dirty="0"/>
              <a:t>D1-D4 domain of the Group II intron </a:t>
            </a:r>
            <a:endParaRPr lang="en-US" sz="2000" dirty="0" smtClean="0"/>
          </a:p>
          <a:p>
            <a:r>
              <a:rPr lang="en-US" sz="2000" dirty="0" smtClean="0"/>
              <a:t>Run </a:t>
            </a:r>
            <a:r>
              <a:rPr lang="en-US" sz="2000" dirty="0" err="1"/>
              <a:t>RNAFold</a:t>
            </a:r>
            <a:r>
              <a:rPr lang="en-US" sz="2000" dirty="0"/>
              <a:t> </a:t>
            </a:r>
            <a:r>
              <a:rPr lang="en-US" sz="2000" dirty="0" smtClean="0"/>
              <a:t>using default parameters (Turner 2004)</a:t>
            </a:r>
          </a:p>
          <a:p>
            <a:r>
              <a:rPr lang="en-US" sz="2000" dirty="0" smtClean="0">
                <a:cs typeface="Consolas" pitchFamily="49" charset="0"/>
              </a:rPr>
              <a:t>Rerun </a:t>
            </a:r>
            <a:r>
              <a:rPr lang="en-US" sz="2000" dirty="0" err="1" smtClean="0">
                <a:cs typeface="Consolas" pitchFamily="49" charset="0"/>
              </a:rPr>
              <a:t>RNAFold</a:t>
            </a:r>
            <a:r>
              <a:rPr lang="en-US" sz="2000" dirty="0" smtClean="0">
                <a:cs typeface="Consolas" pitchFamily="49" charset="0"/>
              </a:rPr>
              <a:t> using latest energy parameters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9200" y="3042684"/>
            <a:ext cx="3680564" cy="3629983"/>
            <a:chOff x="1219200" y="3042684"/>
            <a:chExt cx="3680564" cy="36299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3" t="261" r="15833" b="-1121"/>
            <a:stretch/>
          </p:blipFill>
          <p:spPr>
            <a:xfrm>
              <a:off x="1219200" y="3042684"/>
              <a:ext cx="3680564" cy="3276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52600" y="6303335"/>
              <a:ext cx="1496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Turner 2004 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5934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58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Optimization methods can be overly sensitive to fluctuations of the energy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8392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Example:</a:t>
            </a:r>
          </a:p>
          <a:p>
            <a:r>
              <a:rPr lang="en-US" sz="2000" dirty="0" smtClean="0"/>
              <a:t>Get RFAM </a:t>
            </a:r>
            <a:r>
              <a:rPr lang="en-US" sz="2000" i="1" dirty="0" smtClean="0"/>
              <a:t>A</a:t>
            </a:r>
            <a:r>
              <a:rPr lang="en-US" sz="2000" i="1" dirty="0"/>
              <a:t>. </a:t>
            </a:r>
            <a:r>
              <a:rPr lang="en-US" sz="2000" i="1" dirty="0" err="1"/>
              <a:t>c</a:t>
            </a:r>
            <a:r>
              <a:rPr lang="en-US" sz="2000" i="1" dirty="0" err="1" smtClean="0"/>
              <a:t>apsulatum</a:t>
            </a:r>
            <a:r>
              <a:rPr lang="en-US" sz="2000" dirty="0" smtClean="0"/>
              <a:t> </a:t>
            </a:r>
            <a:r>
              <a:rPr lang="en-US" sz="2000" dirty="0"/>
              <a:t>D1-D4 domain of the Group II intron </a:t>
            </a:r>
            <a:endParaRPr lang="en-US" sz="2000" dirty="0" smtClean="0"/>
          </a:p>
          <a:p>
            <a:r>
              <a:rPr lang="en-US" sz="2000" dirty="0" smtClean="0"/>
              <a:t>Run </a:t>
            </a:r>
            <a:r>
              <a:rPr lang="en-US" sz="2000" dirty="0" err="1"/>
              <a:t>RNAFold</a:t>
            </a:r>
            <a:r>
              <a:rPr lang="en-US" sz="2000" dirty="0"/>
              <a:t> </a:t>
            </a:r>
            <a:r>
              <a:rPr lang="en-US" sz="2000" dirty="0" smtClean="0"/>
              <a:t>using default parameters (Turner 2004)</a:t>
            </a:r>
          </a:p>
          <a:p>
            <a:r>
              <a:rPr lang="en-US" sz="2000" dirty="0" smtClean="0">
                <a:cs typeface="Consolas" pitchFamily="49" charset="0"/>
              </a:rPr>
              <a:t>Rerun </a:t>
            </a:r>
            <a:r>
              <a:rPr lang="en-US" sz="2000" dirty="0" err="1" smtClean="0">
                <a:cs typeface="Consolas" pitchFamily="49" charset="0"/>
              </a:rPr>
              <a:t>RNAFold</a:t>
            </a:r>
            <a:r>
              <a:rPr lang="en-US" sz="2000" dirty="0" smtClean="0">
                <a:cs typeface="Consolas" pitchFamily="49" charset="0"/>
              </a:rPr>
              <a:t> using latest energy parameters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400"/>
            <a:ext cx="6839589" cy="2971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3900" y="5867400"/>
            <a:ext cx="78867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Discrepancy not as embarrassing as it first seemed…</a:t>
            </a:r>
          </a:p>
          <a:p>
            <a:pPr algn="ctr"/>
            <a:r>
              <a:rPr lang="en-US" sz="2400" dirty="0" smtClean="0"/>
              <a:t>… but still substantial!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740" y="3306578"/>
            <a:ext cx="14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Turner 2004 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4953000"/>
            <a:ext cx="2031400" cy="408623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Andronescu</a:t>
            </a:r>
            <a:r>
              <a:rPr lang="en-US" dirty="0" smtClean="0"/>
              <a:t> 2007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66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58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Optimization methods can be overly sensitive to fluctuations of the energy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8392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Example:</a:t>
            </a:r>
          </a:p>
          <a:p>
            <a:r>
              <a:rPr lang="en-US" sz="2000" dirty="0" smtClean="0"/>
              <a:t>Get RFAM </a:t>
            </a:r>
            <a:r>
              <a:rPr lang="en-US" sz="2000" i="1" dirty="0" smtClean="0"/>
              <a:t>A</a:t>
            </a:r>
            <a:r>
              <a:rPr lang="en-US" sz="2000" i="1" dirty="0"/>
              <a:t>. </a:t>
            </a:r>
            <a:r>
              <a:rPr lang="en-US" sz="2000" i="1" dirty="0" err="1"/>
              <a:t>c</a:t>
            </a:r>
            <a:r>
              <a:rPr lang="en-US" sz="2000" i="1" dirty="0" err="1" smtClean="0"/>
              <a:t>apsulatum</a:t>
            </a:r>
            <a:r>
              <a:rPr lang="en-US" sz="2000" dirty="0" smtClean="0"/>
              <a:t> </a:t>
            </a:r>
            <a:r>
              <a:rPr lang="en-US" sz="2000" dirty="0"/>
              <a:t>D1-D4 domain of the Group II intron </a:t>
            </a:r>
            <a:endParaRPr lang="en-US" sz="2000" dirty="0" smtClean="0"/>
          </a:p>
          <a:p>
            <a:r>
              <a:rPr lang="en-US" sz="2000" dirty="0" smtClean="0"/>
              <a:t>Run </a:t>
            </a:r>
            <a:r>
              <a:rPr lang="en-US" sz="2000" dirty="0" err="1" smtClean="0"/>
              <a:t>RNAFold</a:t>
            </a:r>
            <a:r>
              <a:rPr lang="en-US" sz="2000" dirty="0" smtClean="0"/>
              <a:t> using </a:t>
            </a:r>
            <a:r>
              <a:rPr lang="en-US" sz="2000" dirty="0"/>
              <a:t>default parameters (Turner 2004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cs typeface="Consolas" pitchFamily="49" charset="0"/>
              </a:rPr>
              <a:t>Rerun </a:t>
            </a:r>
            <a:r>
              <a:rPr lang="en-US" sz="2000" dirty="0" err="1" smtClean="0">
                <a:cs typeface="Consolas" pitchFamily="49" charset="0"/>
              </a:rPr>
              <a:t>RNAFold</a:t>
            </a:r>
            <a:r>
              <a:rPr lang="en-US" sz="2000" dirty="0" smtClean="0">
                <a:cs typeface="Consolas" pitchFamily="49" charset="0"/>
              </a:rPr>
              <a:t> using latest energy parameters</a:t>
            </a:r>
          </a:p>
        </p:txBody>
      </p:sp>
      <p:grpSp>
        <p:nvGrpSpPr>
          <p:cNvPr id="1038" name="Groupe 1037"/>
          <p:cNvGrpSpPr/>
          <p:nvPr/>
        </p:nvGrpSpPr>
        <p:grpSpPr>
          <a:xfrm>
            <a:off x="2743200" y="4916190"/>
            <a:ext cx="6172200" cy="776047"/>
            <a:chOff x="1536463" y="5486400"/>
            <a:chExt cx="6477000" cy="960827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536463" y="6045438"/>
              <a:ext cx="647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140310" y="6028062"/>
              <a:ext cx="2836465" cy="41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5"/>
                  </a:solidFill>
                </a:rPr>
                <a:t>Stability (</a:t>
              </a:r>
              <a:r>
                <a:rPr lang="en-US" sz="1600" dirty="0" err="1" smtClean="0">
                  <a:solidFill>
                    <a:schemeClr val="accent5"/>
                  </a:solidFill>
                </a:rPr>
                <a:t>Andronescu</a:t>
              </a:r>
              <a:r>
                <a:rPr lang="en-US" sz="1600" dirty="0" smtClean="0">
                  <a:solidFill>
                    <a:schemeClr val="accent5"/>
                  </a:solidFill>
                </a:rPr>
                <a:t> 2007)</a:t>
              </a:r>
              <a:endParaRPr lang="en-US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H="1">
              <a:off x="5383850" y="5562600"/>
              <a:ext cx="86455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5257800" y="5562600"/>
              <a:ext cx="558325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4114800" y="5486400"/>
              <a:ext cx="969948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4" name="Connecteur droit avec flèche 1023"/>
            <p:cNvCxnSpPr/>
            <p:nvPr/>
          </p:nvCxnSpPr>
          <p:spPr>
            <a:xfrm>
              <a:off x="1905000" y="54864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53" name="Groupe 1052"/>
          <p:cNvGrpSpPr/>
          <p:nvPr/>
        </p:nvGrpSpPr>
        <p:grpSpPr>
          <a:xfrm>
            <a:off x="269272" y="3378516"/>
            <a:ext cx="8477978" cy="1764708"/>
            <a:chOff x="269272" y="3999784"/>
            <a:chExt cx="8477978" cy="1764708"/>
          </a:xfrm>
        </p:grpSpPr>
        <p:pic>
          <p:nvPicPr>
            <p:cNvPr id="1027" name="Picture 3" descr="C:\Documents and Settings\ponty\Mes documents\Dropbox\Alain &amp; Yann\Fichiers Yann\SensitivityEnergyMode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87" y="4318261"/>
              <a:ext cx="6238763" cy="1446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2" name="Groupe 1041"/>
            <p:cNvGrpSpPr/>
            <p:nvPr/>
          </p:nvGrpSpPr>
          <p:grpSpPr>
            <a:xfrm>
              <a:off x="269272" y="3999784"/>
              <a:ext cx="1254728" cy="1603762"/>
              <a:chOff x="269272" y="3781299"/>
              <a:chExt cx="1254728" cy="1603762"/>
            </a:xfrm>
          </p:grpSpPr>
          <p:sp>
            <p:nvSpPr>
              <p:cNvPr id="1041" name="Rectangle 1040"/>
              <p:cNvSpPr/>
              <p:nvPr/>
            </p:nvSpPr>
            <p:spPr>
              <a:xfrm>
                <a:off x="269272" y="3781299"/>
                <a:ext cx="1254728" cy="160376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0" name="ZoneTexte 1039"/>
              <p:cNvSpPr txBox="1"/>
              <p:nvPr/>
            </p:nvSpPr>
            <p:spPr>
              <a:xfrm>
                <a:off x="529760" y="3849588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RNA</a:t>
                </a:r>
                <a:endParaRPr lang="fr-FR" dirty="0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269272" y="4168558"/>
                <a:ext cx="1178528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ACGAUCGCGA</a:t>
                </a:r>
                <a:br>
                  <a:rPr lang="fr-FR" sz="1400" dirty="0" smtClean="0">
                    <a:latin typeface="Consolas" pitchFamily="49" charset="0"/>
                    <a:cs typeface="Consolas" pitchFamily="49" charset="0"/>
                  </a:rPr>
                </a:br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CUACGUGCAU</a:t>
                </a:r>
              </a:p>
              <a:p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CGCGGCACGA</a:t>
                </a:r>
              </a:p>
              <a:p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CUGCGAUCUG</a:t>
                </a:r>
              </a:p>
              <a:p>
                <a:r>
                  <a:rPr lang="fr-FR" sz="1400" dirty="0" smtClean="0">
                    <a:latin typeface="Consolas" pitchFamily="49" charset="0"/>
                    <a:cs typeface="Consolas" pitchFamily="49" charset="0"/>
                  </a:rPr>
                  <a:t>CAUCGGA...</a:t>
                </a:r>
                <a:endParaRPr lang="fr-FR" sz="1400" dirty="0">
                  <a:latin typeface="Consolas" pitchFamily="49" charset="0"/>
                  <a:cs typeface="Consolas" pitchFamily="49" charset="0"/>
                </a:endParaRPr>
              </a:p>
            </p:txBody>
          </p:sp>
        </p:grpSp>
        <p:cxnSp>
          <p:nvCxnSpPr>
            <p:cNvPr id="1044" name="Connecteur droit avec flèche 1043"/>
            <p:cNvCxnSpPr/>
            <p:nvPr/>
          </p:nvCxnSpPr>
          <p:spPr>
            <a:xfrm>
              <a:off x="1676400" y="495406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2" name="Groupe 1051"/>
          <p:cNvGrpSpPr/>
          <p:nvPr/>
        </p:nvGrpSpPr>
        <p:grpSpPr>
          <a:xfrm>
            <a:off x="2578337" y="2667000"/>
            <a:ext cx="6172200" cy="1260889"/>
            <a:chOff x="2578337" y="3135868"/>
            <a:chExt cx="6172200" cy="1260889"/>
          </a:xfrm>
        </p:grpSpPr>
        <p:grpSp>
          <p:nvGrpSpPr>
            <p:cNvPr id="1039" name="Groupe 1038"/>
            <p:cNvGrpSpPr/>
            <p:nvPr/>
          </p:nvGrpSpPr>
          <p:grpSpPr>
            <a:xfrm>
              <a:off x="2578337" y="3370108"/>
              <a:ext cx="6172200" cy="1026649"/>
              <a:chOff x="1371600" y="3453303"/>
              <a:chExt cx="6477000" cy="1271097"/>
            </a:xfrm>
          </p:grpSpPr>
          <p:cxnSp>
            <p:nvCxnSpPr>
              <p:cNvPr id="8" name="Connecteur droit avec flèche 7"/>
              <p:cNvCxnSpPr/>
              <p:nvPr/>
            </p:nvCxnSpPr>
            <p:spPr>
              <a:xfrm>
                <a:off x="1371600" y="3886200"/>
                <a:ext cx="6477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/>
              <p:nvPr/>
            </p:nvCxnSpPr>
            <p:spPr>
              <a:xfrm flipV="1">
                <a:off x="2590800" y="3962400"/>
                <a:ext cx="2362200" cy="68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 flipV="1">
                <a:off x="4038600" y="3962400"/>
                <a:ext cx="1345250" cy="68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5562600" y="3962400"/>
                <a:ext cx="0" cy="68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flipH="1" flipV="1">
                <a:off x="5867400" y="3962400"/>
                <a:ext cx="8382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2133600" y="3453303"/>
                <a:ext cx="2315398" cy="41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</a:rPr>
                  <a:t>Stability (Turner 2004)</a:t>
                </a:r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50" name="Groupe 1049"/>
            <p:cNvGrpSpPr/>
            <p:nvPr/>
          </p:nvGrpSpPr>
          <p:grpSpPr>
            <a:xfrm>
              <a:off x="6554248" y="3429000"/>
              <a:ext cx="321141" cy="224463"/>
              <a:chOff x="6554248" y="3509337"/>
              <a:chExt cx="321141" cy="224463"/>
            </a:xfrm>
          </p:grpSpPr>
          <p:cxnSp>
            <p:nvCxnSpPr>
              <p:cNvPr id="1046" name="Connecteur droit 1045"/>
              <p:cNvCxnSpPr/>
              <p:nvPr/>
            </p:nvCxnSpPr>
            <p:spPr>
              <a:xfrm>
                <a:off x="6555440" y="3628617"/>
                <a:ext cx="307130" cy="0"/>
              </a:xfrm>
              <a:prstGeom prst="line">
                <a:avLst/>
              </a:prstGeom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6554248" y="3518422"/>
                <a:ext cx="1165" cy="215378"/>
              </a:xfrm>
              <a:prstGeom prst="line">
                <a:avLst/>
              </a:prstGeom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6874224" y="3509337"/>
                <a:ext cx="1165" cy="215378"/>
              </a:xfrm>
              <a:prstGeom prst="line">
                <a:avLst/>
              </a:prstGeom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51" name="ZoneTexte 1050"/>
            <p:cNvSpPr txBox="1"/>
            <p:nvPr/>
          </p:nvSpPr>
          <p:spPr>
            <a:xfrm>
              <a:off x="6486829" y="313586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latin typeface="Segoe UI"/>
                  <a:cs typeface="Segoe UI"/>
                </a:rPr>
                <a:t>&lt;</a:t>
              </a:r>
              <a:r>
                <a:rPr lang="el-GR" dirty="0" smtClean="0">
                  <a:solidFill>
                    <a:schemeClr val="accent2">
                      <a:lumMod val="75000"/>
                    </a:schemeClr>
                  </a:solidFill>
                  <a:latin typeface="Segoe UI"/>
                  <a:cs typeface="Segoe UI"/>
                </a:rPr>
                <a:t>ε</a:t>
              </a:r>
              <a:endParaRPr lang="fr-FR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402923" y="5886381"/>
            <a:ext cx="8534400" cy="104781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Suboptimal structures (homogeneity, exponential growth)</a:t>
            </a:r>
          </a:p>
          <a:p>
            <a:r>
              <a:rPr lang="en-US" sz="2000" dirty="0" smtClean="0"/>
              <a:t>Guiding predictions with low-res/high-throughput experimental evidences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989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Energy-based </a:t>
            </a:r>
            <a:r>
              <a:rPr lang="en-US" i="1" dirty="0" smtClean="0"/>
              <a:t>Ab initio </a:t>
            </a:r>
            <a:r>
              <a:rPr lang="en-US" dirty="0" smtClean="0"/>
              <a:t>folding: </a:t>
            </a:r>
            <a:br>
              <a:rPr lang="en-US" dirty="0" smtClean="0"/>
            </a:br>
            <a:r>
              <a:rPr lang="en-US" dirty="0" smtClean="0"/>
              <a:t>			Does it </a:t>
            </a:r>
            <a:r>
              <a:rPr lang="en-US" i="1" dirty="0" smtClean="0"/>
              <a:t>really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699113"/>
          </a:xfrm>
        </p:spPr>
        <p:txBody>
          <a:bodyPr/>
          <a:lstStyle/>
          <a:p>
            <a:r>
              <a:rPr lang="en-US" dirty="0" smtClean="0"/>
              <a:t>Generally yes, but variable results for different studies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499394"/>
              </p:ext>
            </p:extLst>
          </p:nvPr>
        </p:nvGraphicFramePr>
        <p:xfrm>
          <a:off x="342900" y="2691063"/>
          <a:ext cx="8458200" cy="2629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600200"/>
                <a:gridCol w="1493520"/>
                <a:gridCol w="1691640"/>
                <a:gridCol w="1691640"/>
              </a:tblGrid>
              <a:tr h="438269">
                <a:tc>
                  <a:txBody>
                    <a:bodyPr/>
                    <a:lstStyle/>
                    <a:p>
                      <a:r>
                        <a:rPr lang="en-CA" dirty="0"/>
                        <a:t>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Sensitivity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PPV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MCC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F-measure</a:t>
                      </a:r>
                    </a:p>
                  </a:txBody>
                  <a:tcPr anchor="ctr"/>
                </a:tc>
              </a:tr>
              <a:tr h="438269">
                <a:tc>
                  <a:txBody>
                    <a:bodyPr/>
                    <a:lstStyle/>
                    <a:p>
                      <a:r>
                        <a:rPr lang="en-CA"/>
                        <a:t>RNAfold 2.1.9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0.765</a:t>
                      </a:r>
                    </a:p>
                  </a:txBody>
                  <a:tcPr anchor="ctr"/>
                </a:tc>
              </a:tr>
              <a:tr h="438269">
                <a:tc>
                  <a:txBody>
                    <a:bodyPr/>
                    <a:lstStyle/>
                    <a:p>
                      <a:r>
                        <a:rPr lang="en-CA"/>
                        <a:t>RNAfold 2.1.8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0.762</a:t>
                      </a:r>
                    </a:p>
                  </a:txBody>
                  <a:tcPr anchor="ctr"/>
                </a:tc>
              </a:tr>
              <a:tr h="438269">
                <a:tc>
                  <a:txBody>
                    <a:bodyPr/>
                    <a:lstStyle/>
                    <a:p>
                      <a:r>
                        <a:rPr lang="en-CA"/>
                        <a:t>RNAfold 1.8.5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0.737</a:t>
                      </a:r>
                    </a:p>
                  </a:txBody>
                  <a:tcPr anchor="ctr"/>
                </a:tc>
              </a:tr>
              <a:tr h="438269">
                <a:tc>
                  <a:txBody>
                    <a:bodyPr/>
                    <a:lstStyle/>
                    <a:p>
                      <a:r>
                        <a:rPr lang="en-CA"/>
                        <a:t>UNAfold 3.8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0.693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0.725</a:t>
                      </a:r>
                    </a:p>
                  </a:txBody>
                  <a:tcPr anchor="ctr"/>
                </a:tc>
              </a:tr>
              <a:tr h="438269">
                <a:tc>
                  <a:txBody>
                    <a:bodyPr/>
                    <a:lstStyle/>
                    <a:p>
                      <a:r>
                        <a:rPr lang="en-CA"/>
                        <a:t>RNAstructure 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0.744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6400" y="1690784"/>
                <a:ext cx="5867400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MCC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𝑇𝑃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𝐹𝑃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𝑇𝑃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𝐹𝑁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𝐹𝑁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690784"/>
                <a:ext cx="5867400" cy="6566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62000" y="595434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Benchmark: 1919 non-</a:t>
            </a:r>
            <a:r>
              <a:rPr lang="en-CA" dirty="0" err="1" smtClean="0"/>
              <a:t>multimer</a:t>
            </a:r>
            <a:r>
              <a:rPr lang="en-CA" dirty="0" smtClean="0"/>
              <a:t>/non-</a:t>
            </a:r>
            <a:r>
              <a:rPr lang="en-CA" dirty="0" err="1" smtClean="0"/>
              <a:t>pseudoknotted</a:t>
            </a:r>
            <a:r>
              <a:rPr lang="en-CA" dirty="0" smtClean="0"/>
              <a:t> </a:t>
            </a:r>
            <a:r>
              <a:rPr lang="en-CA" dirty="0"/>
              <a:t>sequence/structure pairs </a:t>
            </a:r>
            <a:r>
              <a:rPr lang="en-CA" dirty="0" smtClean="0"/>
              <a:t>from </a:t>
            </a:r>
            <a:r>
              <a:rPr lang="en-CA" dirty="0"/>
              <a:t>the </a:t>
            </a:r>
            <a:r>
              <a:rPr lang="en-CA" dirty="0" err="1"/>
              <a:t>RNAstrand</a:t>
            </a:r>
            <a:r>
              <a:rPr lang="en-CA" dirty="0"/>
              <a:t> </a:t>
            </a:r>
            <a:r>
              <a:rPr lang="en-CA" dirty="0" smtClean="0"/>
              <a:t>database (source Vienna Package web site)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3" b="2861"/>
          <a:stretch/>
        </p:blipFill>
        <p:spPr>
          <a:xfrm>
            <a:off x="838200" y="2209800"/>
            <a:ext cx="7543800" cy="3657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Energy-based </a:t>
            </a:r>
            <a:r>
              <a:rPr lang="en-US" i="1" dirty="0" smtClean="0"/>
              <a:t>Ab initio </a:t>
            </a:r>
            <a:r>
              <a:rPr lang="en-US" dirty="0" smtClean="0"/>
              <a:t>folding: </a:t>
            </a:r>
            <a:br>
              <a:rPr lang="en-US" dirty="0" smtClean="0"/>
            </a:br>
            <a:r>
              <a:rPr lang="en-US" dirty="0" smtClean="0"/>
              <a:t>			Does it </a:t>
            </a:r>
            <a:r>
              <a:rPr lang="en-US" i="1" dirty="0" smtClean="0"/>
              <a:t>really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699113"/>
          </a:xfrm>
        </p:spPr>
        <p:txBody>
          <a:bodyPr/>
          <a:lstStyle/>
          <a:p>
            <a:r>
              <a:rPr lang="en-US" dirty="0" smtClean="0"/>
              <a:t>Generally yes, but variable results for different RNAs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6400" y="1690784"/>
                <a:ext cx="5867400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MCC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𝑇𝑃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𝐹𝑃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𝑇𝑃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𝐹𝑁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𝐹𝑁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690784"/>
                <a:ext cx="5867400" cy="6566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62000" y="595434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Benchmark: 1919 non-</a:t>
            </a:r>
            <a:r>
              <a:rPr lang="en-CA" dirty="0" err="1" smtClean="0"/>
              <a:t>multimer</a:t>
            </a:r>
            <a:r>
              <a:rPr lang="en-CA" dirty="0" smtClean="0"/>
              <a:t>/non-</a:t>
            </a:r>
            <a:r>
              <a:rPr lang="en-CA" dirty="0" err="1" smtClean="0"/>
              <a:t>pseudoknotted</a:t>
            </a:r>
            <a:r>
              <a:rPr lang="en-CA" dirty="0" smtClean="0"/>
              <a:t> </a:t>
            </a:r>
            <a:r>
              <a:rPr lang="en-CA" dirty="0"/>
              <a:t>sequence/structure pairs </a:t>
            </a:r>
            <a:r>
              <a:rPr lang="en-CA" dirty="0" smtClean="0"/>
              <a:t>from </a:t>
            </a:r>
            <a:r>
              <a:rPr lang="en-CA" dirty="0"/>
              <a:t>the </a:t>
            </a:r>
            <a:r>
              <a:rPr lang="en-CA" dirty="0" err="1"/>
              <a:t>RNAstrand</a:t>
            </a:r>
            <a:r>
              <a:rPr lang="en-CA" dirty="0"/>
              <a:t> </a:t>
            </a:r>
            <a:r>
              <a:rPr lang="en-CA" dirty="0" smtClean="0"/>
              <a:t>database (source Vienna Package web site)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ponty\Documents\Presentations\2012-03-VIZBI\FragSe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13421"/>
            <a:ext cx="5537578" cy="35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839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Chemical/enzymatic probing to model 2D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686800" cy="1371600"/>
          </a:xfrm>
        </p:spPr>
        <p:txBody>
          <a:bodyPr/>
          <a:lstStyle/>
          <a:p>
            <a:r>
              <a:rPr lang="en-US" sz="2400" dirty="0" smtClean="0"/>
              <a:t>High-throughput secondary structure determination</a:t>
            </a:r>
          </a:p>
          <a:p>
            <a:r>
              <a:rPr lang="en-US" sz="2400" dirty="0" smtClean="0"/>
              <a:t>Reactivity/accessibility guide manual modeling choices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4459" y="5401270"/>
            <a:ext cx="5658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FragSeq</a:t>
            </a:r>
            <a:r>
              <a:rPr lang="en-US" dirty="0" smtClean="0"/>
              <a:t> method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[Underwood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et 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Nature Methods 2010]</a:t>
            </a:r>
          </a:p>
          <a:p>
            <a:pPr algn="ctr"/>
            <a:r>
              <a:rPr lang="en-US" dirty="0" smtClean="0"/>
              <a:t>(Images:  VARNA)</a:t>
            </a:r>
          </a:p>
          <a:p>
            <a:pPr algn="ctr"/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00789" y="6096000"/>
            <a:ext cx="86868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Inclusion as pseudo potentials within energy-models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7589" y="6488668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[Lorenz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et 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Bioinformatics 2015]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52"/>
    </mc:Choice>
    <mc:Fallback xmlns="">
      <p:transition spd="slow" advTm="6575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RNA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totally awesome!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797076"/>
            <a:ext cx="3338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Carriers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Transporter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Enzymatic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Processing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Regulatory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ssRNA</a:t>
            </a:r>
            <a:r>
              <a:rPr lang="en-US" dirty="0" smtClean="0"/>
              <a:t> genomes (HIV)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Immune system</a:t>
            </a:r>
            <a:r>
              <a:rPr lang="en-US" dirty="0"/>
              <a:t> </a:t>
            </a:r>
            <a:r>
              <a:rPr lang="en-US" dirty="0" smtClean="0"/>
              <a:t>(CRISPR)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More soon… (</a:t>
            </a:r>
            <a:r>
              <a:rPr lang="en-US" dirty="0" err="1" smtClean="0"/>
              <a:t>lincRNAs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7276"/>
            <a:ext cx="475190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99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3"/>
    </mc:Choice>
    <mc:Fallback xmlns="">
      <p:transition spd="slow" advTm="39253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ponty\Documents\Presentations\2012-03-VIZBI\pics\HIV-1-Deb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8238"/>
            <a:ext cx="6769618" cy="50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 probing to model 2D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5706070"/>
            <a:ext cx="3685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HIV-1 virus secondary structure (1/2)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[Watts JM et al, Nature 2010]</a:t>
            </a:r>
          </a:p>
        </p:txBody>
      </p:sp>
    </p:spTree>
    <p:extLst>
      <p:ext uri="{BB962C8B-B14F-4D97-AF65-F5344CB8AC3E}">
        <p14:creationId xmlns:p14="http://schemas.microsoft.com/office/powerpoint/2010/main" val="552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43"/>
    </mc:Choice>
    <mc:Fallback xmlns="">
      <p:transition spd="slow" advTm="20943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ponty\Documents\Presentations\2012-03-VIZBI\pics\HIV-1-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" y="1673159"/>
            <a:ext cx="8733610" cy="46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39175" y="5638800"/>
            <a:ext cx="3685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HIV-1 virus secondary structure (2/2)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[Watts JM et al, Nature 2010]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839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SHAPE probing to model 2D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8"/>
    </mc:Choice>
    <mc:Fallback xmlns="">
      <p:transition spd="slow" advTm="11908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1: RNA folding basics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5344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Write and test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Python</a:t>
            </a:r>
            <a:r>
              <a:rPr lang="en-US" dirty="0" smtClean="0"/>
              <a:t> functions to:</a:t>
            </a:r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dirty="0" smtClean="0"/>
              <a:t>Parse and print 2</a:t>
            </a:r>
            <a:r>
              <a:rPr lang="en-US" baseline="30000" dirty="0" smtClean="0"/>
              <a:t>ary</a:t>
            </a:r>
            <a:r>
              <a:rPr lang="en-US" dirty="0" smtClean="0"/>
              <a:t> structures </a:t>
            </a:r>
          </a:p>
          <a:p>
            <a:pPr lvl="1"/>
            <a:r>
              <a:rPr lang="en-US" dirty="0" smtClean="0"/>
              <a:t>Dot-parenthesis notation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↔ List of base-pairs + length</a:t>
            </a:r>
            <a:endParaRPr lang="en-US" dirty="0"/>
          </a:p>
          <a:p>
            <a:pPr lvl="1"/>
            <a:r>
              <a:rPr lang="en-US" dirty="0" smtClean="0"/>
              <a:t>Ex.:    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“((..)(.).)”</a:t>
            </a:r>
            <a:r>
              <a:rPr lang="en-US" sz="2400" dirty="0" smtClean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↔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([(0,9),(1,4),(5,7)],10) </a:t>
            </a:r>
          </a:p>
          <a:p>
            <a:pPr lvl="1"/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Compare alternative structures for a given RNA</a:t>
            </a:r>
          </a:p>
          <a:p>
            <a:pPr lvl="1"/>
            <a:r>
              <a:rPr lang="en-US" dirty="0" smtClean="0"/>
              <a:t>Compute base-pair distance between two structures</a:t>
            </a:r>
          </a:p>
          <a:p>
            <a:pPr lvl="1"/>
            <a:r>
              <a:rPr lang="en-US" dirty="0" smtClean="0"/>
              <a:t>Ex</a:t>
            </a:r>
            <a:r>
              <a:rPr lang="en-US" sz="2000" dirty="0"/>
              <a:t>.:   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“(.).(.)(..)” + “((...))(..)”</a:t>
            </a:r>
            <a:r>
              <a:rPr lang="en-US" dirty="0" smtClean="0"/>
              <a:t> →  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Run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RNAfold</a:t>
            </a:r>
            <a:r>
              <a:rPr lang="en-US" dirty="0" smtClean="0"/>
              <a:t> and retrieve its MFE structure </a:t>
            </a:r>
          </a:p>
          <a:p>
            <a:endParaRPr lang="en-US" sz="1700" dirty="0" smtClean="0"/>
          </a:p>
          <a:p>
            <a:r>
              <a:rPr lang="en-US" dirty="0" smtClean="0"/>
              <a:t>Benchmark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RNAfold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Download and save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http://goo.gl/l0mx9c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For each sequence, predict MFE and compare to structure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Report average base-pair distance</a:t>
            </a:r>
          </a:p>
        </p:txBody>
      </p:sp>
    </p:spTree>
    <p:extLst>
      <p:ext uri="{BB962C8B-B14F-4D97-AF65-F5344CB8AC3E}">
        <p14:creationId xmlns:p14="http://schemas.microsoft.com/office/powerpoint/2010/main" val="29359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Structure Prediction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Boltzmann </a:t>
            </a:r>
            <a:r>
              <a:rPr lang="en-US" sz="3200" dirty="0" smtClean="0"/>
              <a:t>ensemble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Partition function-based </a:t>
            </a:r>
            <a:r>
              <a:rPr lang="en-US" sz="3200" dirty="0" smtClean="0"/>
              <a:t>methods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413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Ensemble approaches in RNA folding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RNA </a:t>
            </a:r>
            <a:r>
              <a:rPr lang="en-US" sz="2800" i="1" dirty="0" smtClean="0"/>
              <a:t>in </a:t>
            </a:r>
            <a:r>
              <a:rPr lang="en-US" sz="2800" i="1" dirty="0" err="1" smtClean="0"/>
              <a:t>silico</a:t>
            </a:r>
            <a:r>
              <a:rPr lang="en-US" sz="2800" dirty="0" smtClean="0"/>
              <a:t> paradigm shift:</a:t>
            </a:r>
          </a:p>
          <a:p>
            <a:pPr lvl="1"/>
            <a:r>
              <a:rPr lang="en-US" sz="2500" dirty="0" smtClean="0"/>
              <a:t>From </a:t>
            </a:r>
            <a:r>
              <a:rPr lang="en-US" sz="2500" dirty="0"/>
              <a:t>single structure, </a:t>
            </a:r>
            <a:r>
              <a:rPr lang="en-US" sz="2500" dirty="0" smtClean="0"/>
              <a:t>minimal free-energy folding…</a:t>
            </a:r>
          </a:p>
        </p:txBody>
      </p:sp>
      <p:pic>
        <p:nvPicPr>
          <p:cNvPr id="1026" name="Picture 2" descr="C:\Users\ponty\Documents\Presentations\2012-03-VIZBI\pics\Boltzma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230562"/>
            <a:ext cx="83566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0210" y="21336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…CAGUAGCCGAUCGCAGCUAGCGUA…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479290" y="2590800"/>
            <a:ext cx="2108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2606040"/>
            <a:ext cx="76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MFold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13"/>
    </mc:Choice>
    <mc:Fallback xmlns="">
      <p:transition spd="slow" advTm="34213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8811" y="4987342"/>
            <a:ext cx="8357989" cy="12080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Ensemble approaches in RNA folding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59023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RNA </a:t>
            </a:r>
            <a:r>
              <a:rPr lang="en-US" sz="2800" i="1" dirty="0" smtClean="0"/>
              <a:t>in </a:t>
            </a:r>
            <a:r>
              <a:rPr lang="en-US" sz="2800" i="1" dirty="0" err="1" smtClean="0"/>
              <a:t>silico</a:t>
            </a:r>
            <a:r>
              <a:rPr lang="en-US" sz="2800" dirty="0" smtClean="0"/>
              <a:t> paradigm shift:</a:t>
            </a:r>
          </a:p>
          <a:p>
            <a:pPr lvl="1"/>
            <a:r>
              <a:rPr lang="en-US" sz="2500" dirty="0"/>
              <a:t>From </a:t>
            </a:r>
            <a:r>
              <a:rPr lang="en-US" sz="2500" dirty="0" smtClean="0"/>
              <a:t>single structure, </a:t>
            </a:r>
            <a:r>
              <a:rPr lang="en-US" sz="2500" dirty="0"/>
              <a:t>minimal </a:t>
            </a:r>
            <a:r>
              <a:rPr lang="en-US" sz="2500" dirty="0" smtClean="0"/>
              <a:t>free-energy </a:t>
            </a:r>
            <a:r>
              <a:rPr lang="en-US" sz="2500" dirty="0"/>
              <a:t>folding…</a:t>
            </a:r>
          </a:p>
          <a:p>
            <a:pPr lvl="1"/>
            <a:r>
              <a:rPr lang="en-US" sz="2500" dirty="0" smtClean="0"/>
              <a:t>… to ensemble approaches.</a:t>
            </a:r>
          </a:p>
        </p:txBody>
      </p:sp>
      <p:pic>
        <p:nvPicPr>
          <p:cNvPr id="1027" name="Picture 3" descr="C:\Users\ponty\Documents\Presentations\2012-03-VIZBI\pics\BoltzmannWe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1" y="3140273"/>
            <a:ext cx="8509001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00210" y="2130623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…CAGUAGCCGAUCGCAGCUAGCGUA…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79290" y="2587823"/>
            <a:ext cx="2108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3690" y="630549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→ Ensemble diversity? </a:t>
            </a:r>
            <a:r>
              <a:rPr lang="en-US" sz="2000" dirty="0" smtClean="0">
                <a:solidFill>
                  <a:schemeClr val="tx2"/>
                </a:solidFill>
              </a:rPr>
              <a:t>Structure likelihood? </a:t>
            </a:r>
            <a:r>
              <a:rPr lang="en-US" sz="2000" dirty="0" smtClean="0">
                <a:solidFill>
                  <a:schemeClr val="accent6"/>
                </a:solidFill>
              </a:rPr>
              <a:t>Evolutionary robustness?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2603063"/>
            <a:ext cx="2706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UnaFold</a:t>
            </a:r>
            <a:r>
              <a:rPr lang="en-US" dirty="0" smtClean="0"/>
              <a:t>, </a:t>
            </a:r>
            <a:r>
              <a:rPr lang="en-US" dirty="0" err="1" smtClean="0"/>
              <a:t>RNAFold</a:t>
            </a:r>
            <a:r>
              <a:rPr lang="en-US" dirty="0" smtClean="0"/>
              <a:t>, </a:t>
            </a:r>
            <a:r>
              <a:rPr lang="en-US" dirty="0" err="1" smtClean="0"/>
              <a:t>Sfold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056" y="4977432"/>
            <a:ext cx="8411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Thermodynamic equilibrium: </a:t>
            </a:r>
            <a:r>
              <a:rPr lang="en-US" sz="2000" dirty="0" smtClean="0"/>
              <a:t>Every secondary structure has probability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5330280"/>
            <a:ext cx="3078065" cy="613320"/>
            <a:chOff x="1301364" y="5549364"/>
            <a:chExt cx="3078065" cy="613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24342" y="5549364"/>
                  <a:ext cx="1955087" cy="503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𝑃𝑟𝑜𝑏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</m:oMath>
                    </m:oMathPara>
                  </a14:m>
                  <a:endParaRPr lang="en-CA" sz="16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342" y="5549364"/>
                  <a:ext cx="1955087" cy="50347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1301364" y="5577909"/>
              <a:ext cx="1233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Boltzmann </a:t>
              </a:r>
            </a:p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Probability </a:t>
              </a:r>
              <a:endParaRPr lang="en-CA" sz="1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46487" y="5334000"/>
            <a:ext cx="2924215" cy="613903"/>
            <a:chOff x="5441481" y="5483651"/>
            <a:chExt cx="2865573" cy="592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435662" y="5483651"/>
                  <a:ext cx="1871392" cy="5770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𝑡𝑟𝑢𝑐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CA" sz="16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662" y="5483651"/>
                  <a:ext cx="1871392" cy="57705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5441481" y="5491484"/>
              <a:ext cx="9701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Partition</a:t>
              </a:r>
              <a:br>
                <a:rPr lang="en-US" sz="1600" dirty="0" smtClean="0">
                  <a:solidFill>
                    <a:schemeClr val="accent1"/>
                  </a:solidFill>
                </a:rPr>
              </a:br>
              <a:r>
                <a:rPr lang="en-US" sz="1600" dirty="0" smtClean="0">
                  <a:solidFill>
                    <a:schemeClr val="accent1"/>
                  </a:solidFill>
                </a:rPr>
                <a:t>Function</a:t>
              </a:r>
              <a:endParaRPr lang="en-CA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90555" y="5833646"/>
            <a:ext cx="2988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McCaskill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Biopolymers 1990 ]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99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36"/>
    </mc:Choice>
    <mc:Fallback xmlns="">
      <p:transition spd="slow" advTm="28936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ponty\Mes documents\Dropbox\Alain &amp; Yann\Fichiers Yann\dotPlot-PhetRNA-Nativ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53817"/>
            <a:ext cx="3731439" cy="3723183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8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ponty\Mes documents\Dropbox\Alain &amp; Yann\Fichiers Yann\dotPlot-PhetRNA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82" y="2747111"/>
            <a:ext cx="3718918" cy="37106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Ensemble approaches indicate uncertainty and suggest alternative conformations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03780"/>
              </p:ext>
            </p:extLst>
          </p:nvPr>
        </p:nvGraphicFramePr>
        <p:xfrm>
          <a:off x="381000" y="1537055"/>
          <a:ext cx="8458200" cy="89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8200"/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Example:</a:t>
                      </a:r>
                      <a:endParaRPr lang="en-US" sz="1800" dirty="0" smtClean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Lucida Console" pitchFamily="49" charset="0"/>
                        </a:rPr>
                        <a:t>&gt;ENA|M10740|M10740.1 Saccharomyces </a:t>
                      </a:r>
                      <a:r>
                        <a:rPr lang="en-US" sz="1400" dirty="0" err="1" smtClean="0">
                          <a:latin typeface="Lucida Console" pitchFamily="49" charset="0"/>
                        </a:rPr>
                        <a:t>cerevisiae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en-US" sz="1400" dirty="0" err="1" smtClean="0">
                          <a:latin typeface="Lucida Console" pitchFamily="49" charset="0"/>
                        </a:rPr>
                        <a:t>Phe-tRNA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. : Location:1..76</a:t>
                      </a:r>
                      <a:br>
                        <a:rPr lang="en-US" sz="1400" dirty="0" smtClean="0">
                          <a:latin typeface="Lucida Console" pitchFamily="49" charset="0"/>
                        </a:rPr>
                      </a:br>
                      <a:r>
                        <a:rPr lang="en-US" sz="1400" dirty="0" smtClean="0">
                          <a:latin typeface="Lucida Console" pitchFamily="49" charset="0"/>
                        </a:rPr>
                        <a:t>GCGGATTTAGCTCAGTTGGGAGAGCGCCAGACTGAAGATTTGGAGGTCCTGTGTTCGATCCACAGAATTCGCACCA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7" name="Picture 9" descr="C:\Documents and Settings\ponty\Mes documents\Dropbox\Alain &amp; Yann\Fichiers Yann\planar-PhetRNA-Nativ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8" t="2426" r="21007"/>
          <a:stretch/>
        </p:blipFill>
        <p:spPr bwMode="auto">
          <a:xfrm>
            <a:off x="152400" y="3351567"/>
            <a:ext cx="2415955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ponty\Mes documents\Dropbox\Alain &amp; Yann\Fichiers Yann\planar-PhetRNA-RNAFold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4051" r="16798"/>
          <a:stretch/>
        </p:blipFill>
        <p:spPr bwMode="auto">
          <a:xfrm>
            <a:off x="3429000" y="4337406"/>
            <a:ext cx="2347790" cy="20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17"/>
          <p:cNvCxnSpPr/>
          <p:nvPr/>
        </p:nvCxnSpPr>
        <p:spPr>
          <a:xfrm>
            <a:off x="2895600" y="3061055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45661" y="5880455"/>
            <a:ext cx="1941557" cy="36933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Native </a:t>
            </a:r>
            <a:r>
              <a:rPr lang="fr-FR" b="1" dirty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fr-FR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tructure</a:t>
            </a:r>
            <a:endParaRPr lang="fr-FR" b="1" dirty="0">
              <a:ln w="18000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3429000" y="2603855"/>
            <a:ext cx="1458604" cy="1447800"/>
            <a:chOff x="3429000" y="2286000"/>
            <a:chExt cx="1458604" cy="1447800"/>
          </a:xfrm>
        </p:grpSpPr>
        <p:sp>
          <p:nvSpPr>
            <p:cNvPr id="20" name="Flèche vers le bas 19"/>
            <p:cNvSpPr/>
            <p:nvPr/>
          </p:nvSpPr>
          <p:spPr>
            <a:xfrm>
              <a:off x="3962400" y="2286000"/>
              <a:ext cx="381000" cy="1447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429000" y="2754868"/>
              <a:ext cx="145860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ln w="18000">
                    <a:noFill/>
                    <a:prstDash val="solid"/>
                    <a:miter lim="800000"/>
                  </a:ln>
                  <a:solidFill>
                    <a:schemeClr val="bg1"/>
                  </a:solidFill>
                </a:rPr>
                <a:t>RNAFold</a:t>
              </a:r>
              <a:r>
                <a:rPr lang="fr-FR" b="1" dirty="0" smtClean="0">
                  <a:ln w="18000">
                    <a:noFill/>
                    <a:prstDash val="solid"/>
                    <a:miter lim="800000"/>
                  </a:ln>
                  <a:solidFill>
                    <a:schemeClr val="bg1"/>
                  </a:solidFill>
                </a:rPr>
                <a:t> -p</a:t>
              </a:r>
              <a:endParaRPr lang="fr-FR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reliability of a prediction</a:t>
            </a:r>
            <a:endParaRPr lang="en-US" dirty="0"/>
          </a:p>
        </p:txBody>
      </p:sp>
      <p:pic>
        <p:nvPicPr>
          <p:cNvPr id="40962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3556"/>
          <a:stretch/>
        </p:blipFill>
        <p:spPr bwMode="auto">
          <a:xfrm>
            <a:off x="106680" y="1834570"/>
            <a:ext cx="3149327" cy="4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6924" r="69364" b="6399"/>
          <a:stretch/>
        </p:blipFill>
        <p:spPr bwMode="auto">
          <a:xfrm>
            <a:off x="5867400" y="1315071"/>
            <a:ext cx="295612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7844" y="1295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D1-D4 group </a:t>
            </a:r>
            <a:r>
              <a:rPr lang="en-GB" dirty="0"/>
              <a:t>II </a:t>
            </a:r>
            <a:r>
              <a:rPr lang="en-GB" dirty="0" smtClean="0"/>
              <a:t>intron</a:t>
            </a:r>
            <a:br>
              <a:rPr lang="en-GB" dirty="0" smtClean="0"/>
            </a:br>
            <a:r>
              <a:rPr lang="en-GB" dirty="0" smtClean="0"/>
              <a:t>RFAM ID</a:t>
            </a:r>
            <a:r>
              <a:rPr lang="en-GB" dirty="0"/>
              <a:t>: RF02001</a:t>
            </a:r>
            <a:endParaRPr lang="en-GB" dirty="0" smtClean="0"/>
          </a:p>
        </p:txBody>
      </p:sp>
      <p:pic>
        <p:nvPicPr>
          <p:cNvPr id="11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13854" r="76008" b="65211"/>
          <a:stretch/>
        </p:blipFill>
        <p:spPr bwMode="auto">
          <a:xfrm>
            <a:off x="4572000" y="3632213"/>
            <a:ext cx="237744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6520" r="91549" b="62586"/>
          <a:stretch/>
        </p:blipFill>
        <p:spPr bwMode="auto">
          <a:xfrm>
            <a:off x="2743200" y="1012209"/>
            <a:ext cx="237744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20168775">
            <a:off x="3285432" y="1411357"/>
            <a:ext cx="553993" cy="914400"/>
          </a:xfrm>
          <a:prstGeom prst="ellipse">
            <a:avLst/>
          </a:prstGeom>
          <a:solidFill>
            <a:srgbClr val="09A711">
              <a:alpha val="38000"/>
            </a:srgbClr>
          </a:solidFill>
          <a:ln w="53975"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843025">
            <a:off x="3679616" y="1896512"/>
            <a:ext cx="959056" cy="1097173"/>
          </a:xfrm>
          <a:prstGeom prst="ellipse">
            <a:avLst/>
          </a:prstGeom>
          <a:solidFill>
            <a:srgbClr val="0070C0">
              <a:alpha val="6000"/>
            </a:srgbClr>
          </a:solidFill>
          <a:ln w="53975"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9333" y="2671425"/>
            <a:ext cx="543242" cy="697277"/>
            <a:chOff x="3011711" y="4098892"/>
            <a:chExt cx="1353240" cy="1582328"/>
          </a:xfrm>
        </p:grpSpPr>
        <p:sp>
          <p:nvSpPr>
            <p:cNvPr id="14" name="Oval 13"/>
            <p:cNvSpPr/>
            <p:nvPr/>
          </p:nvSpPr>
          <p:spPr>
            <a:xfrm rot="20168775">
              <a:off x="3011711" y="4098892"/>
              <a:ext cx="553993" cy="914400"/>
            </a:xfrm>
            <a:prstGeom prst="ellipse">
              <a:avLst/>
            </a:prstGeom>
            <a:solidFill>
              <a:srgbClr val="09A711">
                <a:alpha val="38000"/>
              </a:srgbClr>
            </a:solidFill>
            <a:ln w="22225"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9843025">
              <a:off x="3405895" y="4584047"/>
              <a:ext cx="959056" cy="1097173"/>
            </a:xfrm>
            <a:prstGeom prst="ellipse">
              <a:avLst/>
            </a:prstGeom>
            <a:solidFill>
              <a:srgbClr val="0070C0">
                <a:alpha val="6000"/>
              </a:srgbClr>
            </a:solidFill>
            <a:ln w="22225"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120640" y="6062246"/>
            <a:ext cx="3718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4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29"/>
    </mc:Choice>
    <mc:Fallback xmlns="">
      <p:transition spd="slow" advTm="100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reliability of a prediction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2405" y="1295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D1-D4 group </a:t>
            </a:r>
            <a:r>
              <a:rPr lang="en-GB" dirty="0"/>
              <a:t>II </a:t>
            </a:r>
            <a:r>
              <a:rPr lang="en-GB" dirty="0" smtClean="0"/>
              <a:t>intron</a:t>
            </a:r>
            <a:br>
              <a:rPr lang="en-GB" dirty="0" smtClean="0"/>
            </a:br>
            <a:r>
              <a:rPr lang="en-GB" i="1" dirty="0"/>
              <a:t>A. </a:t>
            </a:r>
            <a:r>
              <a:rPr lang="en-GB" i="1" dirty="0" err="1"/>
              <a:t>Capsulatum</a:t>
            </a:r>
            <a:r>
              <a:rPr lang="en-GB" i="1" dirty="0"/>
              <a:t> </a:t>
            </a:r>
            <a:r>
              <a:rPr lang="en-GB" dirty="0"/>
              <a:t>sequence</a:t>
            </a:r>
          </a:p>
        </p:txBody>
      </p:sp>
      <p:pic>
        <p:nvPicPr>
          <p:cNvPr id="9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2" r="44822"/>
          <a:stretch/>
        </p:blipFill>
        <p:spPr bwMode="auto">
          <a:xfrm>
            <a:off x="3672982" y="1510511"/>
            <a:ext cx="5128232" cy="47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6924" r="69364" b="6399"/>
          <a:stretch/>
        </p:blipFill>
        <p:spPr bwMode="auto">
          <a:xfrm>
            <a:off x="347844" y="1912921"/>
            <a:ext cx="295612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29200" y="6062246"/>
            <a:ext cx="381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</a:p>
        </p:txBody>
      </p:sp>
    </p:spTree>
    <p:extLst>
      <p:ext uri="{BB962C8B-B14F-4D97-AF65-F5344CB8AC3E}">
        <p14:creationId xmlns:p14="http://schemas.microsoft.com/office/powerpoint/2010/main" val="30768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31"/>
    </mc:Choice>
    <mc:Fallback xmlns="">
      <p:transition spd="slow" advTm="39731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14800" y="1219200"/>
            <a:ext cx="3748541" cy="3352800"/>
            <a:chOff x="2964180" y="1562294"/>
            <a:chExt cx="3122510" cy="2781293"/>
          </a:xfrm>
        </p:grpSpPr>
        <p:pic>
          <p:nvPicPr>
            <p:cNvPr id="7" name="Picture 2" descr="C:\Users\ponty\Documents\Tex\VIZBIChapter\Vienna-IntronII-Reliability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4" t="4418" r="21861" b="5172"/>
            <a:stretch/>
          </p:blipFill>
          <p:spPr bwMode="auto">
            <a:xfrm>
              <a:off x="2964180" y="1562294"/>
              <a:ext cx="3017520" cy="2781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 rot="18326563">
              <a:off x="5868226" y="1979036"/>
              <a:ext cx="228600" cy="146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8090" y="2573673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7568320">
              <a:off x="5605626" y="2415967"/>
              <a:ext cx="138303" cy="103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9335497">
              <a:off x="5666089" y="2426959"/>
              <a:ext cx="138303" cy="23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reliability of a prediction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429000" y="4648200"/>
            <a:ext cx="57150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Low BP probabilities indicate uncertain regions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BP&gt;99% </a:t>
            </a:r>
            <a:r>
              <a:rPr lang="en-US" sz="1800" dirty="0" smtClean="0">
                <a:solidFill>
                  <a:srgbClr val="C00000"/>
                </a:solidFill>
                <a:cs typeface="Times New Roman"/>
              </a:rPr>
              <a:t>→ PPV</a:t>
            </a:r>
            <a:r>
              <a:rPr lang="en-US" sz="1800" dirty="0" smtClean="0">
                <a:solidFill>
                  <a:srgbClr val="C00000"/>
                </a:solidFill>
              </a:rPr>
              <a:t>&gt;90% </a:t>
            </a:r>
            <a:r>
              <a:rPr lang="en-US" sz="1800" dirty="0" smtClean="0">
                <a:solidFill>
                  <a:schemeClr val="accent1"/>
                </a:solidFill>
              </a:rPr>
              <a:t>(BP&gt;90% </a:t>
            </a:r>
            <a:r>
              <a:rPr lang="en-US" sz="1800" dirty="0">
                <a:solidFill>
                  <a:schemeClr val="accent1"/>
                </a:solidFill>
                <a:cs typeface="Times New Roman"/>
              </a:rPr>
              <a:t>→ </a:t>
            </a:r>
            <a:r>
              <a:rPr lang="en-US" sz="1800" dirty="0" smtClean="0">
                <a:solidFill>
                  <a:schemeClr val="accent1"/>
                </a:solidFill>
              </a:rPr>
              <a:t>PPV&gt;83%)</a:t>
            </a:r>
            <a:br>
              <a:rPr lang="en-US" sz="1800" dirty="0" smtClean="0">
                <a:solidFill>
                  <a:schemeClr val="accent1"/>
                </a:solidFill>
              </a:rPr>
            </a:br>
            <a:r>
              <a:rPr lang="en-US" sz="1800" dirty="0" smtClean="0">
                <a:solidFill>
                  <a:schemeClr val="accent1"/>
                </a:solidFill>
              </a:rPr>
              <a:t>			   </a:t>
            </a:r>
            <a:r>
              <a:rPr lang="en-US" sz="1700" dirty="0" smtClean="0">
                <a:solidFill>
                  <a:schemeClr val="accent1"/>
                </a:solidFill>
              </a:rPr>
              <a:t>[Mathews, RNA 2004]</a:t>
            </a:r>
            <a:endParaRPr lang="en-US" sz="1800" dirty="0" smtClean="0">
              <a:solidFill>
                <a:schemeClr val="accent1"/>
              </a:solidFill>
            </a:endParaRPr>
          </a:p>
          <a:p>
            <a:r>
              <a:rPr lang="en-US" sz="1800" dirty="0" smtClean="0"/>
              <a:t>Visualizing </a:t>
            </a:r>
            <a:r>
              <a:rPr lang="en-US" sz="1800" dirty="0" err="1" smtClean="0"/>
              <a:t>probs</a:t>
            </a:r>
            <a:r>
              <a:rPr lang="en-US" sz="1800" dirty="0" smtClean="0"/>
              <a:t> in the context of structure helps refining predicted structures.</a:t>
            </a:r>
          </a:p>
        </p:txBody>
      </p:sp>
      <p:pic>
        <p:nvPicPr>
          <p:cNvPr id="28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3556"/>
          <a:stretch/>
        </p:blipFill>
        <p:spPr bwMode="auto">
          <a:xfrm>
            <a:off x="106680" y="1834570"/>
            <a:ext cx="3149327" cy="4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99333" y="2671425"/>
            <a:ext cx="543242" cy="697277"/>
            <a:chOff x="3011711" y="4098892"/>
            <a:chExt cx="1353240" cy="1582328"/>
          </a:xfrm>
        </p:grpSpPr>
        <p:sp>
          <p:nvSpPr>
            <p:cNvPr id="30" name="Oval 29"/>
            <p:cNvSpPr/>
            <p:nvPr/>
          </p:nvSpPr>
          <p:spPr>
            <a:xfrm rot="20168775">
              <a:off x="3011711" y="4098892"/>
              <a:ext cx="553993" cy="914400"/>
            </a:xfrm>
            <a:prstGeom prst="ellipse">
              <a:avLst/>
            </a:prstGeom>
            <a:solidFill>
              <a:srgbClr val="09A711">
                <a:alpha val="38000"/>
              </a:srgbClr>
            </a:solidFill>
            <a:ln w="22225"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843025">
              <a:off x="3405895" y="4584047"/>
              <a:ext cx="959056" cy="1097173"/>
            </a:xfrm>
            <a:prstGeom prst="ellipse">
              <a:avLst/>
            </a:prstGeom>
            <a:solidFill>
              <a:srgbClr val="0070C0">
                <a:alpha val="6000"/>
              </a:srgbClr>
            </a:solidFill>
            <a:ln w="22225"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1000" y="1334869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D1-D4 group </a:t>
            </a:r>
            <a:r>
              <a:rPr lang="en-GB" dirty="0"/>
              <a:t>II </a:t>
            </a:r>
            <a:r>
              <a:rPr lang="en-GB" dirty="0" smtClean="0"/>
              <a:t>intron</a:t>
            </a:r>
            <a:br>
              <a:rPr lang="en-GB" dirty="0" smtClean="0"/>
            </a:br>
            <a:r>
              <a:rPr lang="en-GB" i="1" dirty="0"/>
              <a:t>A. </a:t>
            </a:r>
            <a:r>
              <a:rPr lang="en-GB" i="1" dirty="0" err="1"/>
              <a:t>Capsulatum</a:t>
            </a:r>
            <a:r>
              <a:rPr lang="en-GB" i="1" dirty="0"/>
              <a:t> </a:t>
            </a:r>
            <a:r>
              <a:rPr lang="en-GB" dirty="0"/>
              <a:t>sequence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05400" y="6062246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</a:p>
        </p:txBody>
      </p:sp>
    </p:spTree>
    <p:extLst>
      <p:ext uri="{BB962C8B-B14F-4D97-AF65-F5344CB8AC3E}">
        <p14:creationId xmlns:p14="http://schemas.microsoft.com/office/powerpoint/2010/main" val="23834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68"/>
    </mc:Choice>
    <mc:Fallback xmlns="">
      <p:transition spd="slow" advTm="7836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RNA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totally awesome!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Easy to handle </a:t>
            </a:r>
          </a:p>
          <a:p>
            <a:pPr lvl="1"/>
            <a:r>
              <a:rPr lang="en-US" dirty="0" smtClean="0"/>
              <a:t>Synthetic biology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82407" y="5280458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endParaRPr lang="en-GB" sz="1200" b="1" dirty="0">
              <a:latin typeface="Arial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007841" y="852059"/>
            <a:ext cx="383698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[Isaacs, F J </a:t>
            </a:r>
            <a:r>
              <a:rPr lang="en-GB" sz="1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al.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Nature Biotech. 2006]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411" name="Picture 3" descr="C:\Users\ponty\Documents\Presentations\2012-03-VIZBI\reviewCollins20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82" y="1143000"/>
            <a:ext cx="3560907" cy="550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6"/>
    </mc:Choice>
    <mc:Fallback xmlns="">
      <p:transition spd="slow" advTm="19026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080"/>
            <a:ext cx="8229600" cy="630268"/>
          </a:xfrm>
        </p:spPr>
        <p:txBody>
          <a:bodyPr/>
          <a:lstStyle/>
          <a:p>
            <a:r>
              <a:rPr lang="en-US" dirty="0" smtClean="0"/>
              <a:t>Sensitivity to (single-point) mutations</a:t>
            </a:r>
            <a:endParaRPr lang="en-US" dirty="0"/>
          </a:p>
        </p:txBody>
      </p:sp>
      <p:pic>
        <p:nvPicPr>
          <p:cNvPr id="2050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854"/>
          <a:stretch/>
        </p:blipFill>
        <p:spPr bwMode="auto">
          <a:xfrm>
            <a:off x="1482977" y="1943721"/>
            <a:ext cx="5867400" cy="39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066780" y="6056312"/>
            <a:ext cx="469979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Halvorsen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M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PLOS Gen 2010]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 rot="996928">
            <a:off x="2776175" y="3164210"/>
            <a:ext cx="2265572" cy="137938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377299">
            <a:off x="4956562" y="2828413"/>
            <a:ext cx="2265572" cy="1379380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320125">
            <a:off x="2665473" y="1964341"/>
            <a:ext cx="1501164" cy="1025560"/>
          </a:xfrm>
          <a:prstGeom prst="ellipse">
            <a:avLst/>
          </a:prstGeom>
          <a:solidFill>
            <a:srgbClr val="0070C0">
              <a:alpha val="1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Boltzmann Sampling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/>
              <a:t>Clustering (+PCA)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2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6"/>
    </mc:Choice>
    <mc:Fallback xmlns="">
      <p:transition spd="slow" advTm="4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079"/>
            <a:ext cx="8229600" cy="604377"/>
          </a:xfrm>
        </p:spPr>
        <p:txBody>
          <a:bodyPr/>
          <a:lstStyle/>
          <a:p>
            <a:r>
              <a:rPr lang="en-US" dirty="0" smtClean="0"/>
              <a:t>Sensitivity to </a:t>
            </a:r>
            <a:r>
              <a:rPr lang="en-US" dirty="0"/>
              <a:t>(single-point) mutations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066780" y="5576253"/>
            <a:ext cx="469979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Halvorsen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M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PLOS Gen 2010]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854"/>
          <a:stretch/>
        </p:blipFill>
        <p:spPr bwMode="auto">
          <a:xfrm>
            <a:off x="228600" y="2211451"/>
            <a:ext cx="40583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996928">
            <a:off x="1123087" y="3235893"/>
            <a:ext cx="1567064" cy="1157810"/>
          </a:xfrm>
          <a:prstGeom prst="ellipse">
            <a:avLst/>
          </a:prstGeom>
          <a:solidFill>
            <a:srgbClr val="00B050">
              <a:alpha val="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377299">
            <a:off x="2631230" y="2954035"/>
            <a:ext cx="1567064" cy="1157810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320125">
            <a:off x="1046516" y="2228759"/>
            <a:ext cx="1038334" cy="860824"/>
          </a:xfrm>
          <a:prstGeom prst="ellipse">
            <a:avLst/>
          </a:prstGeom>
          <a:solidFill>
            <a:srgbClr val="0070C0">
              <a:alpha val="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4738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Boltzmann </a:t>
            </a:r>
            <a:r>
              <a:rPr lang="en-US" sz="2800" dirty="0" smtClean="0"/>
              <a:t>Sampling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/>
              <a:t>PCA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 smtClean="0"/>
              <a:t>Clustering</a:t>
            </a:r>
          </a:p>
        </p:txBody>
      </p:sp>
      <p:pic>
        <p:nvPicPr>
          <p:cNvPr id="11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73572" r="47336" b="4519"/>
          <a:stretch/>
        </p:blipFill>
        <p:spPr bwMode="auto">
          <a:xfrm>
            <a:off x="4262594" y="2194640"/>
            <a:ext cx="466344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 rot="793696">
            <a:off x="5086218" y="2267893"/>
            <a:ext cx="2066957" cy="891234"/>
          </a:xfrm>
          <a:prstGeom prst="ellipse">
            <a:avLst/>
          </a:prstGeom>
          <a:solidFill>
            <a:srgbClr val="0070C0">
              <a:alpha val="6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996928">
            <a:off x="5464979" y="3545096"/>
            <a:ext cx="961497" cy="89327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1101291">
            <a:off x="7279035" y="3014584"/>
            <a:ext cx="1575681" cy="954068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43588" y="373012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312" y="6053683"/>
            <a:ext cx="752337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CA" sz="2000" dirty="0" smtClean="0"/>
              <a:t>C10U associated with </a:t>
            </a:r>
            <a:r>
              <a:rPr lang="en-CA" sz="2000" dirty="0" err="1" smtClean="0"/>
              <a:t>Hyperferritinemia</a:t>
            </a:r>
            <a:r>
              <a:rPr lang="en-CA" sz="2000" dirty="0" smtClean="0"/>
              <a:t> </a:t>
            </a:r>
            <a:r>
              <a:rPr lang="en-CA" sz="2000" dirty="0"/>
              <a:t>cataract </a:t>
            </a:r>
            <a:r>
              <a:rPr lang="en-CA" sz="2000" dirty="0" smtClean="0"/>
              <a:t>syndrome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6872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87"/>
    </mc:Choice>
    <mc:Fallback xmlns="">
      <p:transition spd="slow" advTm="37887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Partition function and statistical sampling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507973" y="3962400"/>
            <a:ext cx="4128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>
                <a:latin typeface="Consolas" panose="020B0609020204030204" pitchFamily="49" charset="0"/>
                <a:cs typeface="Consolas" panose="020B0609020204030204" pitchFamily="49" charset="0"/>
              </a:rPr>
              <a:t>http://goo.gl/RRo6mG</a:t>
            </a:r>
          </a:p>
        </p:txBody>
      </p:sp>
    </p:spTree>
    <p:extLst>
      <p:ext uri="{BB962C8B-B14F-4D97-AF65-F5344CB8AC3E}">
        <p14:creationId xmlns:p14="http://schemas.microsoft.com/office/powerpoint/2010/main" val="248454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763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Lab 2: Partition function approaches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5344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Python, </a:t>
            </a:r>
            <a:r>
              <a:rPr lang="en-US" dirty="0" smtClean="0"/>
              <a:t>implement </a:t>
            </a:r>
            <a:r>
              <a:rPr lang="en-US" dirty="0" smtClean="0"/>
              <a:t>:</a:t>
            </a:r>
            <a:endParaRPr lang="en-US" sz="600" dirty="0" smtClean="0"/>
          </a:p>
          <a:p>
            <a:r>
              <a:rPr lang="en-US" dirty="0" smtClean="0"/>
              <a:t>A </a:t>
            </a:r>
            <a:r>
              <a:rPr lang="en-US" i="1" dirty="0" err="1" smtClean="0"/>
              <a:t>Nussinov</a:t>
            </a:r>
            <a:r>
              <a:rPr lang="en-US" i="1" dirty="0" smtClean="0"/>
              <a:t>-style</a:t>
            </a:r>
            <a:r>
              <a:rPr lang="en-US" dirty="0" smtClean="0"/>
              <a:t> DP counting algorithm</a:t>
            </a:r>
          </a:p>
          <a:p>
            <a:pPr lvl="1"/>
            <a:r>
              <a:rPr lang="en-US" dirty="0" smtClean="0"/>
              <a:t>Input: RNA sequence </a:t>
            </a:r>
            <a:r>
              <a:rPr lang="en-US" i="1" dirty="0" smtClean="0"/>
              <a:t>w</a:t>
            </a:r>
            <a:r>
              <a:rPr lang="en-US" dirty="0" smtClean="0"/>
              <a:t> + Min. base pair distance </a:t>
            </a:r>
            <a:r>
              <a:rPr lang="en-US" i="1" dirty="0" smtClean="0"/>
              <a:t>theta</a:t>
            </a:r>
            <a:endParaRPr lang="en-US" i="1" dirty="0"/>
          </a:p>
          <a:p>
            <a:pPr lvl="1"/>
            <a:r>
              <a:rPr lang="en-US" dirty="0" smtClean="0"/>
              <a:t>Output: #Secondary structures compatible with (</a:t>
            </a:r>
            <a:r>
              <a:rPr lang="en-US" i="1" dirty="0" err="1" smtClean="0"/>
              <a:t>w</a:t>
            </a:r>
            <a:r>
              <a:rPr lang="en-US" dirty="0" err="1" smtClean="0"/>
              <a:t>,</a:t>
            </a:r>
            <a:r>
              <a:rPr lang="en-US" i="1" dirty="0" err="1" smtClean="0"/>
              <a:t>theta</a:t>
            </a:r>
            <a:r>
              <a:rPr lang="en-US" dirty="0" smtClean="0"/>
              <a:t>)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Ex.: 	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AU</a:t>
            </a:r>
            <a:r>
              <a:rPr lang="en-US" dirty="0" smtClean="0">
                <a:cs typeface="Consolas" panose="020B0609020204030204" pitchFamily="49" charset="0"/>
              </a:rPr>
              <a:t>”,0 </a:t>
            </a:r>
            <a:r>
              <a:rPr lang="en-US" dirty="0"/>
              <a:t>→ </a:t>
            </a:r>
            <a:r>
              <a:rPr lang="en-US" dirty="0" smtClean="0"/>
              <a:t>1	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AU</a:t>
            </a:r>
            <a:r>
              <a:rPr lang="en-US" dirty="0" smtClean="0"/>
              <a:t>”,1 </a:t>
            </a:r>
            <a:r>
              <a:rPr lang="en-US" dirty="0"/>
              <a:t>→ </a:t>
            </a:r>
            <a:r>
              <a:rPr lang="en-US" dirty="0" smtClean="0"/>
              <a:t>0	</a:t>
            </a:r>
            <a:r>
              <a:rPr lang="en-US" dirty="0"/>
              <a:t>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ACU</a:t>
            </a:r>
            <a:r>
              <a:rPr lang="en-US" dirty="0"/>
              <a:t>”,1 →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 			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GGGAAACCC</a:t>
            </a:r>
            <a:r>
              <a:rPr lang="en-US" dirty="0" smtClean="0"/>
              <a:t>”,3 </a:t>
            </a:r>
            <a:r>
              <a:rPr lang="en-US" dirty="0"/>
              <a:t> → </a:t>
            </a:r>
            <a:r>
              <a:rPr lang="en-US" dirty="0" smtClean="0"/>
              <a:t>20</a:t>
            </a:r>
            <a:endParaRPr lang="en-US" dirty="0" smtClean="0">
              <a:cs typeface="Consolas" panose="020B0609020204030204" pitchFamily="49" charset="0"/>
            </a:endParaRPr>
          </a:p>
          <a:p>
            <a:r>
              <a:rPr lang="en-US" dirty="0" smtClean="0"/>
              <a:t>(Uniform) stochastic backtrack</a:t>
            </a:r>
          </a:p>
          <a:p>
            <a:pPr lvl="1"/>
            <a:r>
              <a:rPr lang="en-US" dirty="0" smtClean="0"/>
              <a:t>Propose a validation procedure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Basic </a:t>
            </a:r>
            <a:r>
              <a:rPr lang="en-US" dirty="0" smtClean="0">
                <a:cs typeface="Consolas" panose="020B0609020204030204" pitchFamily="49" charset="0"/>
              </a:rPr>
              <a:t>agglomerative clustering procedure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Repeatedly </a:t>
            </a:r>
            <a:r>
              <a:rPr lang="en-US" dirty="0" smtClean="0">
                <a:cs typeface="Consolas" panose="020B0609020204030204" pitchFamily="49" charset="0"/>
              </a:rPr>
              <a:t>pick the </a:t>
            </a:r>
            <a:r>
              <a:rPr lang="en-US" dirty="0" smtClean="0">
                <a:cs typeface="Consolas" panose="020B0609020204030204" pitchFamily="49" charset="0"/>
              </a:rPr>
              <a:t>two closest structures &amp; merge </a:t>
            </a:r>
            <a:r>
              <a:rPr lang="en-US" dirty="0" smtClean="0">
                <a:cs typeface="Consolas" panose="020B0609020204030204" pitchFamily="49" charset="0"/>
              </a:rPr>
              <a:t>them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Stop </a:t>
            </a:r>
            <a:r>
              <a:rPr lang="en-US" dirty="0" smtClean="0">
                <a:cs typeface="Consolas" panose="020B0609020204030204" pitchFamily="49" charset="0"/>
              </a:rPr>
              <a:t>at </a:t>
            </a:r>
            <a:r>
              <a:rPr lang="en-US" dirty="0" smtClean="0">
                <a:cs typeface="Consolas" panose="020B0609020204030204" pitchFamily="49" charset="0"/>
              </a:rPr>
              <a:t>k=10 </a:t>
            </a:r>
            <a:r>
              <a:rPr lang="en-US" dirty="0" smtClean="0">
                <a:cs typeface="Consolas" panose="020B0609020204030204" pitchFamily="49" charset="0"/>
              </a:rPr>
              <a:t>clusters</a:t>
            </a:r>
            <a:endParaRPr lang="en-US" dirty="0">
              <a:cs typeface="Consolas" panose="020B0609020204030204" pitchFamily="49" charset="0"/>
            </a:endParaRPr>
          </a:p>
          <a:p>
            <a:r>
              <a:rPr lang="en-US" dirty="0" smtClean="0">
                <a:cs typeface="Consolas" panose="020B0609020204030204" pitchFamily="49" charset="0"/>
              </a:rPr>
              <a:t>Benchmark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RNAsubopt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-p</a:t>
            </a:r>
            <a:r>
              <a:rPr lang="en-US" dirty="0" smtClean="0">
                <a:cs typeface="Consolas" panose="020B0609020204030204" pitchFamily="49" charset="0"/>
              </a:rPr>
              <a:t>  (300 samples) + </a:t>
            </a:r>
            <a:r>
              <a:rPr lang="en-US" dirty="0" smtClean="0">
                <a:cs typeface="Consolas" panose="020B0609020204030204" pitchFamily="49" charset="0"/>
              </a:rPr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31713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Comparative methods</a:t>
            </a:r>
            <a:br>
              <a:rPr lang="en-US" dirty="0" smtClean="0"/>
            </a:br>
            <a:r>
              <a:rPr lang="en-US" dirty="0" smtClean="0"/>
              <a:t>and the pitfalls of benchmarks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19600"/>
            <a:ext cx="7924800" cy="1143000"/>
          </a:xfrm>
        </p:spPr>
        <p:txBody>
          <a:bodyPr/>
          <a:lstStyle/>
          <a:p>
            <a:r>
              <a:rPr lang="en-CA" dirty="0"/>
              <a:t>The </a:t>
            </a:r>
            <a:r>
              <a:rPr lang="en-CA" dirty="0" err="1"/>
              <a:t>BRaliBase</a:t>
            </a:r>
            <a:r>
              <a:rPr lang="en-CA" dirty="0"/>
              <a:t> dent—a tale of benchmark design </a:t>
            </a:r>
            <a:r>
              <a:rPr lang="en-CA" dirty="0" smtClean="0"/>
              <a:t>and interpretation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Löwes</a:t>
            </a:r>
            <a:r>
              <a:rPr lang="en-US" dirty="0" smtClean="0"/>
              <a:t>, </a:t>
            </a:r>
            <a:r>
              <a:rPr lang="en-US" dirty="0" err="1" smtClean="0"/>
              <a:t>Chauve</a:t>
            </a:r>
            <a:r>
              <a:rPr lang="en-US" dirty="0" smtClean="0"/>
              <a:t>, </a:t>
            </a:r>
            <a:r>
              <a:rPr lang="en-US" dirty="0" err="1" smtClean="0"/>
              <a:t>Ponty</a:t>
            </a:r>
            <a:r>
              <a:rPr lang="en-US" dirty="0" smtClean="0"/>
              <a:t>, </a:t>
            </a:r>
            <a:r>
              <a:rPr lang="en-US" dirty="0" err="1" smtClean="0"/>
              <a:t>Giegerich</a:t>
            </a:r>
            <a:r>
              <a:rPr lang="en-US" dirty="0" smtClean="0"/>
              <a:t>, Brief </a:t>
            </a:r>
            <a:r>
              <a:rPr lang="en-US" dirty="0" err="1" smtClean="0"/>
              <a:t>Bioinfo</a:t>
            </a:r>
            <a:r>
              <a:rPr lang="en-US" dirty="0" smtClean="0"/>
              <a:t> 2016]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39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Evolution to the rescue: </a:t>
            </a:r>
            <a:r>
              <a:rPr lang="en-US" dirty="0"/>
              <a:t>C</a:t>
            </a:r>
            <a:r>
              <a:rPr lang="en-US" dirty="0" smtClean="0"/>
              <a:t>omparative approaches for structured RNAs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981200" y="1970730"/>
            <a:ext cx="4876800" cy="4495800"/>
            <a:chOff x="1600200" y="1676400"/>
            <a:chExt cx="4876800" cy="4495800"/>
          </a:xfrm>
        </p:grpSpPr>
        <p:grpSp>
          <p:nvGrpSpPr>
            <p:cNvPr id="10" name="Group 9"/>
            <p:cNvGrpSpPr/>
            <p:nvPr/>
          </p:nvGrpSpPr>
          <p:grpSpPr>
            <a:xfrm>
              <a:off x="1600200" y="1676400"/>
              <a:ext cx="4572000" cy="4495800"/>
              <a:chOff x="762000" y="2179816"/>
              <a:chExt cx="1828800" cy="212360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245"/>
              <a:stretch/>
            </p:blipFill>
            <p:spPr>
              <a:xfrm>
                <a:off x="762000" y="2209800"/>
                <a:ext cx="891871" cy="203436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57" t="2630" r="62497" b="-2630"/>
              <a:stretch/>
            </p:blipFill>
            <p:spPr>
              <a:xfrm>
                <a:off x="2166068" y="2269056"/>
                <a:ext cx="424732" cy="203436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99" t="-1563" r="71262" b="1563"/>
              <a:stretch/>
            </p:blipFill>
            <p:spPr>
              <a:xfrm>
                <a:off x="1653871" y="2179816"/>
                <a:ext cx="341906" cy="2034367"/>
              </a:xfrm>
              <a:prstGeom prst="rect">
                <a:avLst/>
              </a:prstGeom>
            </p:spPr>
          </p:pic>
        </p:grpSp>
        <p:sp>
          <p:nvSpPr>
            <p:cNvPr id="19" name="Text Box 1"/>
            <p:cNvSpPr txBox="1">
              <a:spLocks noChangeArrowheads="1"/>
            </p:cNvSpPr>
            <p:nvPr/>
          </p:nvSpPr>
          <p:spPr bwMode="auto">
            <a:xfrm>
              <a:off x="4681210" y="2209800"/>
              <a:ext cx="432593" cy="496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…</a:t>
              </a:r>
            </a:p>
          </p:txBody>
        </p:sp>
        <p:sp>
          <p:nvSpPr>
            <p:cNvPr id="20" name="Text Box 1"/>
            <p:cNvSpPr txBox="1">
              <a:spLocks noChangeArrowheads="1"/>
            </p:cNvSpPr>
            <p:nvPr/>
          </p:nvSpPr>
          <p:spPr bwMode="auto">
            <a:xfrm>
              <a:off x="4681210" y="2885832"/>
              <a:ext cx="432593" cy="496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…</a:t>
              </a:r>
            </a:p>
          </p:txBody>
        </p:sp>
        <p:sp>
          <p:nvSpPr>
            <p:cNvPr id="21" name="Text Box 1"/>
            <p:cNvSpPr txBox="1">
              <a:spLocks noChangeArrowheads="1"/>
            </p:cNvSpPr>
            <p:nvPr/>
          </p:nvSpPr>
          <p:spPr bwMode="auto">
            <a:xfrm>
              <a:off x="4681210" y="3636168"/>
              <a:ext cx="432593" cy="496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…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4648200"/>
              <a:ext cx="4267200" cy="14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2066780" y="5029200"/>
            <a:ext cx="469979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CA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RFAM Bacterial RNase P class </a:t>
            </a:r>
            <a:r>
              <a:rPr lang="en-CA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 Alignment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RF00011, rendered using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JalView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638800"/>
            <a:ext cx="8534400" cy="9223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Structure (=phenotype) more typically conserved than sequence</a:t>
            </a:r>
            <a:endParaRPr lang="en-US" sz="2000" dirty="0"/>
          </a:p>
          <a:p>
            <a:r>
              <a:rPr lang="en-US" sz="2000" dirty="0" smtClean="0"/>
              <a:t>Covariations/compensatory mutations hint towards shared structure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33774" y="1844062"/>
            <a:ext cx="695290" cy="2708058"/>
            <a:chOff x="4933774" y="1844062"/>
            <a:chExt cx="695290" cy="2708058"/>
          </a:xfrm>
        </p:grpSpPr>
        <p:sp>
          <p:nvSpPr>
            <p:cNvPr id="35840" name="Arc 35839"/>
            <p:cNvSpPr/>
            <p:nvPr/>
          </p:nvSpPr>
          <p:spPr>
            <a:xfrm>
              <a:off x="4995569" y="1844062"/>
              <a:ext cx="567031" cy="725474"/>
            </a:xfrm>
            <a:prstGeom prst="arc">
              <a:avLst>
                <a:gd name="adj1" fmla="val 10840440"/>
                <a:gd name="adj2" fmla="val 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489004" y="2189920"/>
              <a:ext cx="14006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33774" y="2189437"/>
              <a:ext cx="14006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10887" y="1703144"/>
            <a:ext cx="944529" cy="2848976"/>
            <a:chOff x="4810887" y="1703144"/>
            <a:chExt cx="944529" cy="2848976"/>
          </a:xfrm>
        </p:grpSpPr>
        <p:sp>
          <p:nvSpPr>
            <p:cNvPr id="35" name="Arc 34"/>
            <p:cNvSpPr/>
            <p:nvPr/>
          </p:nvSpPr>
          <p:spPr>
            <a:xfrm>
              <a:off x="4874263" y="1703144"/>
              <a:ext cx="796435" cy="992064"/>
            </a:xfrm>
            <a:prstGeom prst="arc">
              <a:avLst>
                <a:gd name="adj1" fmla="val 10840440"/>
                <a:gd name="adj2" fmla="val 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15356" y="2189920"/>
              <a:ext cx="14006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10887" y="2189437"/>
              <a:ext cx="14006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68024" y="1600200"/>
            <a:ext cx="1299376" cy="2948427"/>
            <a:chOff x="4568024" y="1600200"/>
            <a:chExt cx="1299376" cy="2948427"/>
          </a:xfrm>
        </p:grpSpPr>
        <p:sp>
          <p:nvSpPr>
            <p:cNvPr id="36" name="Arc 35"/>
            <p:cNvSpPr/>
            <p:nvPr/>
          </p:nvSpPr>
          <p:spPr>
            <a:xfrm>
              <a:off x="4638849" y="1600200"/>
              <a:ext cx="1159439" cy="1208730"/>
            </a:xfrm>
            <a:prstGeom prst="arc">
              <a:avLst>
                <a:gd name="adj1" fmla="val 10840440"/>
                <a:gd name="adj2" fmla="val 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27340" y="2186427"/>
              <a:ext cx="14006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68024" y="2185944"/>
              <a:ext cx="14006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11088" y="1295401"/>
            <a:ext cx="2010803" cy="3256719"/>
            <a:chOff x="4211088" y="1295401"/>
            <a:chExt cx="2010803" cy="3256719"/>
          </a:xfrm>
        </p:grpSpPr>
        <p:sp>
          <p:nvSpPr>
            <p:cNvPr id="38" name="Arc 37"/>
            <p:cNvSpPr/>
            <p:nvPr/>
          </p:nvSpPr>
          <p:spPr>
            <a:xfrm>
              <a:off x="4514803" y="1493874"/>
              <a:ext cx="1405760" cy="1421056"/>
            </a:xfrm>
            <a:prstGeom prst="arc">
              <a:avLst>
                <a:gd name="adj1" fmla="val 10840440"/>
                <a:gd name="adj2" fmla="val 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Arc 38"/>
            <p:cNvSpPr/>
            <p:nvPr/>
          </p:nvSpPr>
          <p:spPr>
            <a:xfrm>
              <a:off x="4401389" y="1382070"/>
              <a:ext cx="1636132" cy="1625334"/>
            </a:xfrm>
            <a:prstGeom prst="arc">
              <a:avLst>
                <a:gd name="adj1" fmla="val 10840440"/>
                <a:gd name="adj2" fmla="val 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Arc 39"/>
            <p:cNvSpPr/>
            <p:nvPr/>
          </p:nvSpPr>
          <p:spPr>
            <a:xfrm>
              <a:off x="4277343" y="1295401"/>
              <a:ext cx="1877136" cy="1819774"/>
            </a:xfrm>
            <a:prstGeom prst="arc">
              <a:avLst>
                <a:gd name="adj1" fmla="val 10840440"/>
                <a:gd name="adj2" fmla="val 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1088" y="2185461"/>
              <a:ext cx="36112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60771" y="2189920"/>
              <a:ext cx="36112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9661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52800"/>
            <a:ext cx="5638800" cy="296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90600"/>
          </a:xfrm>
        </p:spPr>
        <p:txBody>
          <a:bodyPr>
            <a:noAutofit/>
          </a:bodyPr>
          <a:lstStyle/>
          <a:p>
            <a:r>
              <a:rPr lang="en-US" dirty="0"/>
              <a:t>Evolution to the rescue: Comparative approaches for structured RNAs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534400" cy="32004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Idea: </a:t>
            </a:r>
            <a:r>
              <a:rPr lang="en-US" sz="2000" dirty="0" smtClean="0"/>
              <a:t>If Sequence Alignment available, then </a:t>
            </a:r>
            <a:r>
              <a:rPr lang="en-US" sz="2000" b="1" dirty="0" smtClean="0"/>
              <a:t>fold</a:t>
            </a:r>
            <a:r>
              <a:rPr lang="en-US" sz="2000" dirty="0" smtClean="0"/>
              <a:t> columns! </a:t>
            </a:r>
          </a:p>
          <a:p>
            <a:endParaRPr lang="en-US" sz="1100" dirty="0" smtClean="0"/>
          </a:p>
          <a:p>
            <a:r>
              <a:rPr lang="en-US" sz="2000" dirty="0" smtClean="0"/>
              <a:t>From unaligned sequences, chicken and egg paradox (again!)</a:t>
            </a:r>
          </a:p>
          <a:p>
            <a:pPr lvl="1"/>
            <a:r>
              <a:rPr lang="en-US" sz="1700" dirty="0" smtClean="0"/>
              <a:t>Align and then Fold</a:t>
            </a:r>
          </a:p>
          <a:p>
            <a:pPr lvl="1"/>
            <a:r>
              <a:rPr lang="en-US" sz="1700" dirty="0" smtClean="0"/>
              <a:t>Fold and align simultaneously (</a:t>
            </a:r>
            <a:r>
              <a:rPr lang="en-US" sz="1700" dirty="0" err="1" smtClean="0"/>
              <a:t>Sankoff</a:t>
            </a:r>
            <a:r>
              <a:rPr lang="en-US" sz="1700" dirty="0" smtClean="0"/>
              <a:t>) → </a:t>
            </a:r>
            <a:r>
              <a:rPr lang="el-GR" sz="1700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(n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el-GR" sz="1700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(n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2m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 time/memory 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Fold and then Align</a:t>
            </a:r>
          </a:p>
          <a:p>
            <a:pPr lvl="1"/>
            <a:endParaRPr lang="en-US" sz="1700" dirty="0" smtClean="0"/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2667000" y="6463726"/>
            <a:ext cx="3810000" cy="39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[Gardner &amp;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Giegerich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BMC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Bioinfo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2004]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17496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err="1">
                <a:solidFill>
                  <a:schemeClr val="accent1"/>
                </a:solidFill>
              </a:rPr>
              <a:t>RNAAlifold</a:t>
            </a:r>
            <a:r>
              <a:rPr lang="en-US" sz="1400" dirty="0">
                <a:solidFill>
                  <a:schemeClr val="accent1"/>
                </a:solidFill>
              </a:rPr>
              <a:t> [Bernhardt et al, BMC </a:t>
            </a:r>
            <a:r>
              <a:rPr lang="en-US" sz="1400" dirty="0" err="1">
                <a:solidFill>
                  <a:schemeClr val="accent1"/>
                </a:solidFill>
              </a:rPr>
              <a:t>Bioinfo</a:t>
            </a:r>
            <a:r>
              <a:rPr lang="en-US" sz="1400" dirty="0">
                <a:solidFill>
                  <a:schemeClr val="accent1"/>
                </a:solidFill>
              </a:rPr>
              <a:t> 2008]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667000"/>
            <a:ext cx="5391055" cy="3546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err="1" smtClean="0"/>
              <a:t>BRAliBase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34440"/>
            <a:ext cx="8915400" cy="4937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Benchmark of sequence/alignment since 2004-2005</a:t>
            </a:r>
          </a:p>
          <a:p>
            <a:r>
              <a:rPr lang="en-US" sz="2000" dirty="0" smtClean="0"/>
              <a:t>Cited ~800 times, </a:t>
            </a:r>
            <a:r>
              <a:rPr lang="en-US" sz="2000" i="1" dirty="0" smtClean="0"/>
              <a:t>de facto</a:t>
            </a:r>
            <a:r>
              <a:rPr lang="en-US" sz="2000" dirty="0" smtClean="0"/>
              <a:t> standard for new tools</a:t>
            </a:r>
          </a:p>
          <a:p>
            <a:r>
              <a:rPr lang="en-US" sz="2000" dirty="0" smtClean="0"/>
              <a:t>Based on sequence/structure alignments for several RNA families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92814" y="6173699"/>
            <a:ext cx="7265386" cy="608101"/>
            <a:chOff x="485060" y="6031130"/>
            <a:chExt cx="7265386" cy="608101"/>
          </a:xfrm>
        </p:grpSpPr>
        <p:grpSp>
          <p:nvGrpSpPr>
            <p:cNvPr id="9" name="Group 8"/>
            <p:cNvGrpSpPr/>
            <p:nvPr/>
          </p:nvGrpSpPr>
          <p:grpSpPr>
            <a:xfrm>
              <a:off x="4800600" y="6031130"/>
              <a:ext cx="2949846" cy="608101"/>
              <a:chOff x="3680256" y="2435702"/>
              <a:chExt cx="2949846" cy="608101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733800" y="2743200"/>
                <a:ext cx="2776540" cy="145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Rectangle 5"/>
              <p:cNvSpPr/>
              <p:nvPr/>
            </p:nvSpPr>
            <p:spPr>
              <a:xfrm>
                <a:off x="3680256" y="2736026"/>
                <a:ext cx="29498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#Chars pairs in curated alignments</a:t>
                </a:r>
                <a:endParaRPr lang="en-CA" sz="1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22530" y="2435702"/>
                <a:ext cx="271099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#Correctly predicted chars pairs</a:t>
                </a:r>
                <a:endParaRPr lang="en-CA" sz="140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485060" y="6128732"/>
              <a:ext cx="54756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Quality Score: </a:t>
              </a:r>
              <a:r>
                <a:rPr lang="en-US" sz="1600" dirty="0" smtClean="0"/>
                <a:t>Sum-of-Pairs </a:t>
              </a:r>
              <a:r>
                <a:rPr lang="en-US" sz="1600" dirty="0"/>
                <a:t>Score (SPS) =</a:t>
              </a:r>
              <a:endParaRPr lang="en-CA" sz="1600" dirty="0"/>
            </a:p>
          </p:txBody>
        </p:sp>
      </p:grp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2895600" y="2286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[Gardner &amp;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Giegerich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BMC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Bioinfo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2004]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Gardner,Wilm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&amp;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Washietl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NAR, 2005]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Wilm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Mainz &amp; Steger,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Alg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Mol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Biol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2006]</a:t>
            </a:r>
          </a:p>
          <a:p>
            <a:endParaRPr lang="en-GB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311879" y="2736023"/>
            <a:ext cx="5971532" cy="3017796"/>
            <a:chOff x="2311879" y="2736023"/>
            <a:chExt cx="5971532" cy="3017796"/>
          </a:xfrm>
        </p:grpSpPr>
        <p:sp>
          <p:nvSpPr>
            <p:cNvPr id="26" name="Rectangle 25"/>
            <p:cNvSpPr/>
            <p:nvPr/>
          </p:nvSpPr>
          <p:spPr>
            <a:xfrm>
              <a:off x="2311879" y="2846717"/>
              <a:ext cx="4796287" cy="2907102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191000" y="2736023"/>
              <a:ext cx="4092411" cy="1683184"/>
              <a:chOff x="4335597" y="2780231"/>
              <a:chExt cx="4092411" cy="168318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43817" t="2007" r="36395" b="50729"/>
              <a:stretch/>
            </p:blipFill>
            <p:spPr>
              <a:xfrm>
                <a:off x="4335597" y="2780231"/>
                <a:ext cx="1071116" cy="1683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6370608" y="3163819"/>
                <a:ext cx="2057400" cy="1276621"/>
              </a:xfrm>
              <a:prstGeom prst="wedgeEllipseCallout">
                <a:avLst>
                  <a:gd name="adj1" fmla="val -123559"/>
                  <a:gd name="adj2" fmla="val -23993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4400" dirty="0" smtClean="0">
                    <a:latin typeface="Mistral" panose="03090702030407020403" pitchFamily="66" charset="0"/>
                  </a:rPr>
                  <a:t>The Dent</a:t>
                </a:r>
                <a:endParaRPr lang="en-CA" sz="4400" dirty="0">
                  <a:latin typeface="Mistral" panose="03090702030407020403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87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46" y="2946966"/>
            <a:ext cx="5391055" cy="3546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BRAliBase</a:t>
            </a:r>
            <a:r>
              <a:rPr lang="en-US" dirty="0" smtClean="0"/>
              <a:t> 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15400" cy="171252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Dent = Quality drop in 40%-60% sequence identity</a:t>
            </a:r>
          </a:p>
          <a:p>
            <a:r>
              <a:rPr lang="en-US" sz="2000" dirty="0" smtClean="0"/>
              <a:t>Tool-independent phenomenon found in 2005</a:t>
            </a:r>
          </a:p>
          <a:p>
            <a:r>
              <a:rPr lang="en-US" sz="2000" dirty="0" smtClean="0"/>
              <a:t>Reproduced by following tools &amp; improved benchmarks</a:t>
            </a:r>
          </a:p>
          <a:p>
            <a:r>
              <a:rPr lang="en-US" sz="2000" dirty="0" smtClean="0"/>
              <a:t>Inspiration for new algorithms, creative conjectures…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88436" y="206638"/>
            <a:ext cx="2475051" cy="1816952"/>
            <a:chOff x="4844742" y="392848"/>
            <a:chExt cx="3183858" cy="2362200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742" y="392848"/>
              <a:ext cx="2801963" cy="1683184"/>
              <a:chOff x="2604750" y="2780231"/>
              <a:chExt cx="2801963" cy="168318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43817" t="2007" r="36395" b="50729"/>
              <a:stretch/>
            </p:blipFill>
            <p:spPr>
              <a:xfrm>
                <a:off x="4335597" y="2780231"/>
                <a:ext cx="1071116" cy="1683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2604750" y="2780231"/>
                <a:ext cx="1295400" cy="1143232"/>
              </a:xfrm>
              <a:prstGeom prst="wedgeEllipseCallout">
                <a:avLst>
                  <a:gd name="adj1" fmla="val 79421"/>
                  <a:gd name="adj2" fmla="val -2885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dirty="0" smtClean="0">
                    <a:latin typeface="Mistral" panose="03090702030407020403" pitchFamily="66" charset="0"/>
                  </a:rPr>
                  <a:t>The Dent</a:t>
                </a:r>
                <a:endParaRPr lang="en-CA" sz="2800" dirty="0">
                  <a:latin typeface="Mistral" panose="03090702030407020403" pitchFamily="66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544325" y="2385716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%Identity</a:t>
              </a:r>
              <a:endParaRPr lang="en-CA" dirty="0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5966811" y="102801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SPS</a:t>
              </a:r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98602" y="208178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40%</a:t>
              </a:r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82269" y="207798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</a:t>
              </a:r>
              <a:r>
                <a:rPr lang="en-US" dirty="0" smtClean="0"/>
                <a:t>0%</a:t>
              </a:r>
              <a:endParaRPr lang="en-CA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419" y="2895600"/>
            <a:ext cx="5469362" cy="36496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40719" y="6411912"/>
            <a:ext cx="413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Gardner,Wilm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Washietl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NAR, 2005]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3267" y="6422332"/>
            <a:ext cx="449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Wilm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Mainz &amp; Steger,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Alg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Mol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Biol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2006]</a:t>
            </a:r>
          </a:p>
        </p:txBody>
      </p:sp>
    </p:spTree>
    <p:extLst>
      <p:ext uri="{BB962C8B-B14F-4D97-AF65-F5344CB8AC3E}">
        <p14:creationId xmlns:p14="http://schemas.microsoft.com/office/powerpoint/2010/main" val="9662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BRAliBase</a:t>
            </a:r>
            <a:r>
              <a:rPr lang="en-US" dirty="0" smtClean="0"/>
              <a:t> 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15400" cy="171252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Dent = Quality drop in 40%-60% sequence identity</a:t>
            </a:r>
          </a:p>
          <a:p>
            <a:r>
              <a:rPr lang="en-US" sz="2000" dirty="0" smtClean="0"/>
              <a:t>Tool-independent phenomenon found in 2005</a:t>
            </a:r>
          </a:p>
          <a:p>
            <a:r>
              <a:rPr lang="en-US" sz="2000" dirty="0" smtClean="0"/>
              <a:t>Reproduced by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tools &amp; improved benchmarks</a:t>
            </a:r>
          </a:p>
          <a:p>
            <a:r>
              <a:rPr lang="en-US" sz="2000" dirty="0" smtClean="0"/>
              <a:t>Inspiration for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algorithms</a:t>
            </a:r>
            <a:r>
              <a:rPr lang="en-US" sz="2000" dirty="0" smtClean="0"/>
              <a:t>, creative conjectures…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88436" y="206638"/>
            <a:ext cx="2475051" cy="1816952"/>
            <a:chOff x="4844742" y="392848"/>
            <a:chExt cx="3183858" cy="2362200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742" y="392848"/>
              <a:ext cx="2801963" cy="1683184"/>
              <a:chOff x="2604750" y="2780231"/>
              <a:chExt cx="2801963" cy="168318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43817" t="2007" r="36395" b="50729"/>
              <a:stretch/>
            </p:blipFill>
            <p:spPr>
              <a:xfrm>
                <a:off x="4335597" y="2780231"/>
                <a:ext cx="1071116" cy="1683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2604750" y="2780231"/>
                <a:ext cx="1295400" cy="1143232"/>
              </a:xfrm>
              <a:prstGeom prst="wedgeEllipseCallout">
                <a:avLst>
                  <a:gd name="adj1" fmla="val 79421"/>
                  <a:gd name="adj2" fmla="val -2885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dirty="0" smtClean="0">
                    <a:latin typeface="Mistral" panose="03090702030407020403" pitchFamily="66" charset="0"/>
                  </a:rPr>
                  <a:t>The Dent</a:t>
                </a:r>
                <a:endParaRPr lang="en-CA" sz="2800" dirty="0">
                  <a:latin typeface="Mistral" panose="03090702030407020403" pitchFamily="66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544325" y="2385716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%Identity</a:t>
              </a:r>
              <a:endParaRPr lang="en-CA" dirty="0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5966811" y="102801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SPS</a:t>
              </a:r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98602" y="208178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40%</a:t>
              </a:r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82269" y="207798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</a:t>
              </a:r>
              <a:r>
                <a:rPr lang="en-US" dirty="0" smtClean="0"/>
                <a:t>0%</a:t>
              </a:r>
              <a:endParaRPr lang="en-CA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4800600"/>
            <a:ext cx="1860891" cy="1848698"/>
            <a:chOff x="484517" y="2946966"/>
            <a:chExt cx="2776538" cy="3065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517" y="2946966"/>
              <a:ext cx="2776538" cy="288864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80605" y="5735486"/>
              <a:ext cx="2584361" cy="277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[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Bremges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accent1">
                      <a:lumMod val="75000"/>
                    </a:schemeClr>
                  </a:solidFill>
                </a:rPr>
                <a:t>et al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BMC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Bioinfo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2010]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6743" y="4772477"/>
            <a:ext cx="2303253" cy="1876821"/>
            <a:chOff x="4648200" y="3153398"/>
            <a:chExt cx="3252823" cy="25290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8200" y="3153398"/>
              <a:ext cx="3252823" cy="230137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27928" y="5405481"/>
              <a:ext cx="26933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[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Bourgeade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accent1">
                      <a:lumMod val="75000"/>
                    </a:schemeClr>
                  </a:solidFill>
                </a:rPr>
                <a:t>et al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J Comp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Biol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2015]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08464" y="4945662"/>
            <a:ext cx="2209800" cy="1703636"/>
            <a:chOff x="3610247" y="2954279"/>
            <a:chExt cx="4075599" cy="28091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0247" y="2954279"/>
              <a:ext cx="4075599" cy="2601367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436816" y="5486400"/>
              <a:ext cx="24224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[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Schmiedl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accent1">
                      <a:lumMod val="75000"/>
                    </a:schemeClr>
                  </a:solidFill>
                </a:rPr>
                <a:t>et al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RECOMB 2012]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05200" y="2667000"/>
            <a:ext cx="2368529" cy="2094565"/>
            <a:chOff x="4928021" y="2761658"/>
            <a:chExt cx="3433763" cy="337589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8021" y="2761658"/>
              <a:ext cx="3433763" cy="3275889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580429" y="5860558"/>
              <a:ext cx="22846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[Will </a:t>
              </a:r>
              <a:r>
                <a:rPr lang="en-US" sz="1200" i="1" dirty="0" smtClean="0">
                  <a:solidFill>
                    <a:schemeClr val="accent1">
                      <a:lumMod val="75000"/>
                    </a:schemeClr>
                  </a:solidFill>
                </a:rPr>
                <a:t>et al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Bioinformatics 2015]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7200" y="2667000"/>
            <a:ext cx="2241717" cy="1942616"/>
            <a:chOff x="5704382" y="3352799"/>
            <a:chExt cx="3184265" cy="306780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04382" y="3352799"/>
              <a:ext cx="3184265" cy="292930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6376467" y="6143608"/>
              <a:ext cx="1960794" cy="276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[Gardner </a:t>
              </a:r>
              <a:r>
                <a:rPr lang="en-US" sz="1200" i="1" dirty="0" smtClean="0">
                  <a:solidFill>
                    <a:schemeClr val="accent1">
                      <a:lumMod val="75000"/>
                    </a:schemeClr>
                  </a:solidFill>
                </a:rPr>
                <a:t>et al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NAR 2005]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00800" y="2669893"/>
            <a:ext cx="2200197" cy="1978307"/>
            <a:chOff x="1076325" y="215050"/>
            <a:chExt cx="3324968" cy="316220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6325" y="215050"/>
              <a:ext cx="3324968" cy="308035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699196" y="3100252"/>
              <a:ext cx="2358338" cy="277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[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Höchsmann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accent1">
                      <a:lumMod val="75000"/>
                    </a:schemeClr>
                  </a:solidFill>
                </a:rPr>
                <a:t>et al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Unpublished]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2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RNA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totally awesome!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Easy to handle </a:t>
            </a:r>
          </a:p>
          <a:p>
            <a:pPr lvl="1"/>
            <a:r>
              <a:rPr lang="en-US" dirty="0" smtClean="0"/>
              <a:t>Synthetic biology</a:t>
            </a:r>
          </a:p>
          <a:p>
            <a:pPr lvl="1"/>
            <a:r>
              <a:rPr lang="en-US" dirty="0" err="1" smtClean="0"/>
              <a:t>Nanotechs</a:t>
            </a: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33800" y="1981200"/>
            <a:ext cx="5191654" cy="3932304"/>
            <a:chOff x="3733800" y="2084448"/>
            <a:chExt cx="5191654" cy="3932304"/>
          </a:xfrm>
        </p:grpSpPr>
        <p:pic>
          <p:nvPicPr>
            <p:cNvPr id="17410" name="Picture 2" descr="C:\Users\ponty\Documents\Presentations\2012-03-VIZBI\F3.lar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581336"/>
              <a:ext cx="5191654" cy="343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"/>
            <p:cNvSpPr txBox="1">
              <a:spLocks noChangeArrowheads="1"/>
            </p:cNvSpPr>
            <p:nvPr/>
          </p:nvSpPr>
          <p:spPr bwMode="auto">
            <a:xfrm>
              <a:off x="4411133" y="2084448"/>
              <a:ext cx="3836987" cy="496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RNA-based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Nanoarchitectures</a:t>
              </a:r>
              <a:endPara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[Li H </a:t>
              </a:r>
              <a:r>
                <a:rPr lang="en-US" sz="1600" i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et al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, Interface 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Focus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2011]</a:t>
              </a:r>
              <a:endParaRPr lang="en-GB" sz="16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5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7"/>
    </mc:Choice>
    <mc:Fallback xmlns="">
      <p:transition spd="slow" advTm="26257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84056"/>
            <a:ext cx="2699888" cy="269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BRAliBase</a:t>
            </a:r>
            <a:r>
              <a:rPr lang="en-US" dirty="0" smtClean="0"/>
              <a:t> 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15400" cy="171252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Dent = Quality drop in 40%-60% sequence identity</a:t>
            </a:r>
          </a:p>
          <a:p>
            <a:r>
              <a:rPr lang="en-US" sz="2000" dirty="0" smtClean="0"/>
              <a:t>Tool-independent phenomenon found in 2005</a:t>
            </a:r>
          </a:p>
          <a:p>
            <a:r>
              <a:rPr lang="en-US" sz="2000" dirty="0" smtClean="0"/>
              <a:t>Reproduced by following tools &amp; improved benchmarks</a:t>
            </a:r>
          </a:p>
          <a:p>
            <a:r>
              <a:rPr lang="en-US" sz="2000" dirty="0" smtClean="0"/>
              <a:t>Inspiration for new algorithms,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 conjectures</a:t>
            </a:r>
            <a:r>
              <a:rPr lang="en-US" sz="2000" dirty="0" smtClean="0"/>
              <a:t>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88436" y="206638"/>
            <a:ext cx="2475051" cy="1816952"/>
            <a:chOff x="4844742" y="392848"/>
            <a:chExt cx="3183858" cy="2362200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742" y="392848"/>
              <a:ext cx="2801963" cy="1683184"/>
              <a:chOff x="2604750" y="2780231"/>
              <a:chExt cx="2801963" cy="168318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/>
              <a:srcRect l="43817" t="2007" r="36395" b="50729"/>
              <a:stretch/>
            </p:blipFill>
            <p:spPr>
              <a:xfrm>
                <a:off x="4335597" y="2780231"/>
                <a:ext cx="1071116" cy="1683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2604750" y="2780231"/>
                <a:ext cx="1295400" cy="1143232"/>
              </a:xfrm>
              <a:prstGeom prst="wedgeEllipseCallout">
                <a:avLst>
                  <a:gd name="adj1" fmla="val 79421"/>
                  <a:gd name="adj2" fmla="val -2885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dirty="0" smtClean="0">
                    <a:latin typeface="Mistral" panose="03090702030407020403" pitchFamily="66" charset="0"/>
                  </a:rPr>
                  <a:t>The Dent</a:t>
                </a:r>
                <a:endParaRPr lang="en-CA" sz="2800" dirty="0">
                  <a:latin typeface="Mistral" panose="03090702030407020403" pitchFamily="66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544325" y="2385716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%Identity</a:t>
              </a:r>
              <a:endParaRPr lang="en-CA" dirty="0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5966811" y="102801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SPS</a:t>
              </a:r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98602" y="208178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40%</a:t>
              </a:r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82269" y="207798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</a:t>
              </a:r>
              <a:r>
                <a:rPr lang="en-US" dirty="0" smtClean="0"/>
                <a:t>0%</a:t>
              </a:r>
              <a:endParaRPr lang="en-CA" dirty="0"/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1447800" y="2819400"/>
            <a:ext cx="5140636" cy="762000"/>
          </a:xfrm>
          <a:prstGeom prst="wedgeRoundRectCallout">
            <a:avLst>
              <a:gd name="adj1" fmla="val -39316"/>
              <a:gd name="adj2" fmla="val 79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The dent marks the transition between sequence and structure-driven alignments</a:t>
            </a:r>
            <a:endParaRPr lang="en-CA" sz="2000" i="1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4470695" y="3866781"/>
            <a:ext cx="4235482" cy="762000"/>
          </a:xfrm>
          <a:prstGeom prst="wedgeRoundRectCallout">
            <a:avLst>
              <a:gd name="adj1" fmla="val 39111"/>
              <a:gd name="adj2" fmla="val 9985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The dent identifies inconsistent practices by alignment curators</a:t>
            </a:r>
            <a:endParaRPr lang="en-CA" sz="2000" i="1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2566247" y="4953000"/>
            <a:ext cx="5029200" cy="762000"/>
          </a:xfrm>
          <a:prstGeom prst="wedgeRoundRectCallout">
            <a:avLst>
              <a:gd name="adj1" fmla="val -39316"/>
              <a:gd name="adj2" fmla="val 7948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The dent undeniably proves the existence of the great spaghetti monster in the sky…</a:t>
            </a:r>
            <a:endParaRPr lang="en-CA" i="1" dirty="0"/>
          </a:p>
        </p:txBody>
      </p:sp>
      <p:sp>
        <p:nvSpPr>
          <p:cNvPr id="14" name="Rectangle 13"/>
          <p:cNvSpPr/>
          <p:nvPr/>
        </p:nvSpPr>
        <p:spPr>
          <a:xfrm>
            <a:off x="3042478" y="6096000"/>
            <a:ext cx="3584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(Very) probably not…</a:t>
            </a:r>
            <a:endParaRPr lang="en-CA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BRAliBase</a:t>
            </a:r>
            <a:r>
              <a:rPr lang="en-US" dirty="0" smtClean="0"/>
              <a:t> 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15400" cy="171252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Dent = Quality drop in 40%-60% sequence identity</a:t>
            </a:r>
          </a:p>
          <a:p>
            <a:r>
              <a:rPr lang="en-US" sz="2000" dirty="0" smtClean="0"/>
              <a:t>Tool-independent phenomenon found in 2005</a:t>
            </a:r>
          </a:p>
          <a:p>
            <a:r>
              <a:rPr lang="en-US" sz="2000" dirty="0" smtClean="0"/>
              <a:t>Reproduced by following tools &amp; improved benchmarks</a:t>
            </a:r>
          </a:p>
          <a:p>
            <a:r>
              <a:rPr lang="en-US" sz="2000" dirty="0" smtClean="0"/>
              <a:t>Inspiration for new algorithms, creative conjectures…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88436" y="206638"/>
            <a:ext cx="2475051" cy="1816952"/>
            <a:chOff x="4844742" y="392848"/>
            <a:chExt cx="3183858" cy="2362200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742" y="392848"/>
              <a:ext cx="2801963" cy="1683184"/>
              <a:chOff x="2604750" y="2780231"/>
              <a:chExt cx="2801963" cy="168318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43817" t="2007" r="36395" b="50729"/>
              <a:stretch/>
            </p:blipFill>
            <p:spPr>
              <a:xfrm>
                <a:off x="4335597" y="2780231"/>
                <a:ext cx="1071116" cy="1683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2604750" y="2780231"/>
                <a:ext cx="1295400" cy="1143232"/>
              </a:xfrm>
              <a:prstGeom prst="wedgeEllipseCallout">
                <a:avLst>
                  <a:gd name="adj1" fmla="val 79421"/>
                  <a:gd name="adj2" fmla="val -2885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dirty="0" smtClean="0">
                    <a:latin typeface="Mistral" panose="03090702030407020403" pitchFamily="66" charset="0"/>
                  </a:rPr>
                  <a:t>The Dent</a:t>
                </a:r>
                <a:endParaRPr lang="en-CA" sz="2800" dirty="0">
                  <a:latin typeface="Mistral" panose="03090702030407020403" pitchFamily="66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544325" y="2385716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%Identity</a:t>
              </a:r>
              <a:endParaRPr lang="en-CA" dirty="0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5966811" y="102801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SPS</a:t>
              </a:r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98602" y="208178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40%</a:t>
              </a:r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82269" y="207798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</a:t>
              </a:r>
              <a:r>
                <a:rPr lang="en-US" dirty="0" smtClean="0"/>
                <a:t>0%</a:t>
              </a:r>
              <a:endParaRPr lang="en-CA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11" y="2779326"/>
            <a:ext cx="5914525" cy="38517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27576" y="4267200"/>
            <a:ext cx="1651414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/>
                </a:solidFill>
              </a:rPr>
              <a:t>M’kay</a:t>
            </a:r>
            <a:r>
              <a:rPr lang="en-US" sz="2800" dirty="0" smtClean="0">
                <a:solidFill>
                  <a:schemeClr val="accent1"/>
                </a:solidFill>
              </a:rPr>
              <a:t>… </a:t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so what?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(still no dent)</a:t>
            </a:r>
            <a:endParaRPr lang="en-CA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6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77" y="2901216"/>
            <a:ext cx="5447624" cy="3957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7" y="2935850"/>
            <a:ext cx="5730123" cy="3884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BRAliBase</a:t>
            </a:r>
            <a:r>
              <a:rPr lang="en-US" dirty="0" smtClean="0"/>
              <a:t> 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799"/>
            <a:ext cx="8915400" cy="22288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Dent = Quality drop in 40%-60% sequence identity</a:t>
            </a:r>
          </a:p>
          <a:p>
            <a:r>
              <a:rPr lang="en-US" sz="2000" dirty="0" smtClean="0"/>
              <a:t>Tool-independent phenomenon found in 2005</a:t>
            </a:r>
          </a:p>
          <a:p>
            <a:r>
              <a:rPr lang="en-US" sz="2000" dirty="0" smtClean="0"/>
              <a:t>Reproduced by following tools &amp; improved benchmarks</a:t>
            </a:r>
          </a:p>
          <a:p>
            <a:r>
              <a:rPr lang="en-US" sz="2000" dirty="0" smtClean="0"/>
              <a:t>Inspiration for new algorithms, creative conjectures…</a:t>
            </a:r>
          </a:p>
          <a:p>
            <a:r>
              <a:rPr lang="en-US" sz="2000" dirty="0" smtClean="0"/>
              <a:t>… purely an artifact due to heavy bias towards well-predicted </a:t>
            </a:r>
            <a:r>
              <a:rPr lang="en-US" sz="2000" dirty="0" err="1" smtClean="0"/>
              <a:t>tRNAs</a:t>
            </a:r>
            <a:r>
              <a:rPr lang="en-US" sz="2000" dirty="0" smtClean="0"/>
              <a:t>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88436" y="206638"/>
            <a:ext cx="2475051" cy="1816952"/>
            <a:chOff x="4844742" y="392848"/>
            <a:chExt cx="3183858" cy="2362200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742" y="392848"/>
              <a:ext cx="2801963" cy="1683184"/>
              <a:chOff x="2604750" y="2780231"/>
              <a:chExt cx="2801963" cy="168318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5"/>
              <a:srcRect l="43817" t="2007" r="36395" b="50729"/>
              <a:stretch/>
            </p:blipFill>
            <p:spPr>
              <a:xfrm>
                <a:off x="4335597" y="2780231"/>
                <a:ext cx="1071116" cy="1683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2604750" y="2780231"/>
                <a:ext cx="1295400" cy="1143232"/>
              </a:xfrm>
              <a:prstGeom prst="wedgeEllipseCallout">
                <a:avLst>
                  <a:gd name="adj1" fmla="val 79421"/>
                  <a:gd name="adj2" fmla="val -2885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dirty="0" smtClean="0">
                    <a:latin typeface="Mistral" panose="03090702030407020403" pitchFamily="66" charset="0"/>
                  </a:rPr>
                  <a:t>The Dent</a:t>
                </a:r>
                <a:endParaRPr lang="en-CA" sz="2800" dirty="0">
                  <a:latin typeface="Mistral" panose="03090702030407020403" pitchFamily="66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544325" y="2385716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%Identity</a:t>
              </a:r>
              <a:endParaRPr lang="en-CA" dirty="0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5966811" y="102801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SPS</a:t>
              </a:r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98602" y="208178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40%</a:t>
              </a:r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82269" y="207798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</a:t>
              </a:r>
              <a:r>
                <a:rPr lang="en-US" dirty="0" smtClean="0"/>
                <a:t>0%</a:t>
              </a:r>
              <a:endParaRPr lang="en-CA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989178" y="3200400"/>
            <a:ext cx="2769846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tRNAs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are overly dominant for low identities and very well-predicted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dent simply occurs when they cease to dominate.</a:t>
            </a:r>
            <a:endParaRPr lang="en-CA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7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5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915400" cy="55626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More to RNA than single-structure prediction methods</a:t>
            </a:r>
          </a:p>
          <a:p>
            <a:r>
              <a:rPr lang="en-US" sz="2000" dirty="0" smtClean="0"/>
              <a:t>Most methods </a:t>
            </a:r>
            <a:r>
              <a:rPr lang="en-US" sz="2000" dirty="0"/>
              <a:t>run </a:t>
            </a:r>
            <a:r>
              <a:rPr lang="en-US" sz="2000" dirty="0" smtClean="0"/>
              <a:t>in a few seconds, and are available online!</a:t>
            </a:r>
            <a:endParaRPr lang="en-US" sz="1200" dirty="0" smtClean="0">
              <a:solidFill>
                <a:schemeClr val="accent1"/>
              </a:solidFill>
            </a:endParaRP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6"/>
                </a:solidFill>
              </a:rPr>
              <a:t>Thermodynamic equilibrium:</a:t>
            </a:r>
            <a:r>
              <a:rPr lang="en-US" sz="2000" dirty="0" smtClean="0"/>
              <a:t> Making statements about the complete 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1"/>
                </a:solidFill>
              </a:rPr>
              <a:t>(exponential)</a:t>
            </a:r>
            <a:r>
              <a:rPr lang="en-US" sz="2000" dirty="0" smtClean="0"/>
              <a:t> (sub)optimal space </a:t>
            </a:r>
            <a:r>
              <a:rPr lang="en-US" sz="2000" dirty="0" smtClean="0">
                <a:solidFill>
                  <a:schemeClr val="accent1"/>
                </a:solidFill>
              </a:rPr>
              <a:t>(in polynomial time)</a:t>
            </a:r>
          </a:p>
          <a:p>
            <a:pPr lvl="1"/>
            <a:r>
              <a:rPr lang="en-US" sz="1700" dirty="0" smtClean="0"/>
              <a:t>Assess reliability (Boltzmann probability)</a:t>
            </a:r>
          </a:p>
          <a:p>
            <a:pPr lvl="1"/>
            <a:r>
              <a:rPr lang="en-US" sz="1700" dirty="0" smtClean="0"/>
              <a:t>Detect presence of alternative conformers (Dot-plot)</a:t>
            </a:r>
          </a:p>
          <a:p>
            <a:pPr lvl="1"/>
            <a:r>
              <a:rPr lang="en-US" sz="1700" dirty="0" smtClean="0"/>
              <a:t>Identify dominant structures (Boltzmann sampling + clustering)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2000" dirty="0" smtClean="0">
                <a:solidFill>
                  <a:srgbClr val="9900CC"/>
                </a:solidFill>
              </a:rPr>
              <a:t>Comparative approaches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2000" dirty="0" smtClean="0"/>
              <a:t>Mature methods (</a:t>
            </a:r>
            <a:r>
              <a:rPr lang="en-US" sz="2000" dirty="0" err="1" smtClean="0"/>
              <a:t>LocARNA</a:t>
            </a:r>
            <a:r>
              <a:rPr lang="en-US" sz="2000" dirty="0" smtClean="0"/>
              <a:t>) significantly outperform single-sequence predictions</a:t>
            </a:r>
          </a:p>
          <a:p>
            <a:pPr lvl="1"/>
            <a:r>
              <a:rPr lang="en-US" sz="1700" dirty="0" smtClean="0"/>
              <a:t>Avoid using structure-agnostic sequence MSAs</a:t>
            </a:r>
          </a:p>
          <a:p>
            <a:pPr lvl="1"/>
            <a:r>
              <a:rPr lang="en-US" sz="1700" dirty="0" smtClean="0"/>
              <a:t>Benchmarks must be taken with a grain of salt…</a:t>
            </a:r>
          </a:p>
          <a:p>
            <a:pPr lvl="1"/>
            <a:r>
              <a:rPr lang="en-US" sz="1700" dirty="0" smtClean="0"/>
              <a:t>… and should not be the sole driving force for </a:t>
            </a:r>
            <a:br>
              <a:rPr lang="en-US" sz="1700" dirty="0" smtClean="0"/>
            </a:br>
            <a:r>
              <a:rPr lang="en-US" sz="1700" dirty="0" smtClean="0"/>
              <a:t>     methodological development!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440349" y="4969786"/>
            <a:ext cx="2126922" cy="1647789"/>
            <a:chOff x="4844742" y="392848"/>
            <a:chExt cx="3233836" cy="2450594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742" y="392848"/>
              <a:ext cx="2801963" cy="1683184"/>
              <a:chOff x="2604750" y="2780231"/>
              <a:chExt cx="2801963" cy="168318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43817" t="2007" r="36395" b="50729"/>
              <a:stretch/>
            </p:blipFill>
            <p:spPr>
              <a:xfrm>
                <a:off x="4335597" y="2780231"/>
                <a:ext cx="1071116" cy="1683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2604750" y="2780231"/>
                <a:ext cx="1295400" cy="1143232"/>
              </a:xfrm>
              <a:prstGeom prst="wedgeEllipseCallout">
                <a:avLst>
                  <a:gd name="adj1" fmla="val 79421"/>
                  <a:gd name="adj2" fmla="val -2885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latin typeface="Mistral" panose="03090702030407020403" pitchFamily="66" charset="0"/>
                  </a:rPr>
                  <a:t>The Dent</a:t>
                </a:r>
                <a:endParaRPr lang="en-CA" sz="2400" dirty="0">
                  <a:latin typeface="Mistral" panose="03090702030407020403" pitchFamily="66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410192" y="2385716"/>
              <a:ext cx="1401908" cy="4577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%Identity</a:t>
              </a:r>
              <a:endParaRPr lang="en-CA" sz="1400" dirty="0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5884461" y="978705"/>
              <a:ext cx="811033" cy="467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SPS</a:t>
              </a:r>
              <a:endParaRPr lang="en-CA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48623" y="2081783"/>
              <a:ext cx="746288" cy="411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40%</a:t>
              </a:r>
              <a:endParaRPr lang="en-CA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32290" y="2077986"/>
              <a:ext cx="746288" cy="411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6</a:t>
              </a:r>
              <a:r>
                <a:rPr lang="en-US" sz="1200" dirty="0" smtClean="0"/>
                <a:t>0%</a:t>
              </a:r>
              <a:endParaRPr lang="en-CA" sz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14504" y="2590800"/>
            <a:ext cx="1487349" cy="1524000"/>
            <a:chOff x="4876800" y="1524000"/>
            <a:chExt cx="3733800" cy="3729889"/>
          </a:xfrm>
        </p:grpSpPr>
        <p:pic>
          <p:nvPicPr>
            <p:cNvPr id="16" name="Picture 6" descr="C:\Documents and Settings\ponty\Mes documents\Dropbox\Alain &amp; Yann\Fichiers Yann\dotPlot-PhetRNA-Nativ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30706"/>
              <a:ext cx="3731439" cy="3723183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rgbClr val="000000">
                  <a:alpha val="8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Documents and Settings\ponty\Mes documents\Dropbox\Alain &amp; Yann\Fichiers Yann\dotPlot-PhetRN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682" y="1524000"/>
              <a:ext cx="3718918" cy="371069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10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915400" cy="533400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9900CC"/>
                </a:solidFill>
              </a:rPr>
              <a:t>RNA Kinetics: </a:t>
            </a:r>
            <a:r>
              <a:rPr lang="en-US" sz="2000" dirty="0"/>
              <a:t>Boltzmann ensemble approaches postulate equilibrium</a:t>
            </a:r>
            <a:br>
              <a:rPr lang="en-US" sz="2000" dirty="0"/>
            </a:br>
            <a:r>
              <a:rPr lang="en-US" sz="2000" dirty="0"/>
              <a:t>… but RNAs may have short life span (+co-transcriptional folding)</a:t>
            </a:r>
          </a:p>
          <a:p>
            <a:pPr lvl="1"/>
            <a:r>
              <a:rPr lang="en-US" sz="1700" dirty="0"/>
              <a:t>Probably no </a:t>
            </a:r>
            <a:r>
              <a:rPr lang="en-US" sz="1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</a:t>
            </a:r>
            <a:r>
              <a:rPr lang="en-US" sz="1700" dirty="0"/>
              <a:t> </a:t>
            </a:r>
            <a:r>
              <a:rPr lang="en-US" sz="1700" i="1" dirty="0"/>
              <a:t>ab initio</a:t>
            </a:r>
            <a:r>
              <a:rPr lang="en-US" sz="1700" dirty="0"/>
              <a:t> combinatorial approaches (NP-hard problems)</a:t>
            </a:r>
          </a:p>
          <a:p>
            <a:pPr lvl="1"/>
            <a:r>
              <a:rPr lang="en-US" sz="1700" dirty="0"/>
              <a:t>Tools to study of RNA &gt;100nts will require collaborations </a:t>
            </a:r>
            <a:br>
              <a:rPr lang="en-US" sz="1700" dirty="0"/>
            </a:br>
            <a:r>
              <a:rPr lang="en-US" sz="1700" dirty="0"/>
              <a:t>between App. </a:t>
            </a:r>
            <a:r>
              <a:rPr lang="en-US" sz="1700" dirty="0" err="1"/>
              <a:t>Maths</a:t>
            </a:r>
            <a:r>
              <a:rPr lang="en-US" sz="1700" dirty="0"/>
              <a:t>, biochemistry and computer science</a:t>
            </a:r>
          </a:p>
          <a:p>
            <a:endParaRPr lang="en-US" sz="2000" dirty="0"/>
          </a:p>
          <a:p>
            <a:endParaRPr lang="en-US" sz="2000" dirty="0" smtClean="0">
              <a:solidFill>
                <a:schemeClr val="accent6"/>
              </a:solidFill>
            </a:endParaRPr>
          </a:p>
          <a:p>
            <a:r>
              <a:rPr lang="en-US" sz="2000" dirty="0" smtClean="0">
                <a:solidFill>
                  <a:schemeClr val="accent6"/>
                </a:solidFill>
              </a:rPr>
              <a:t>RNA </a:t>
            </a:r>
            <a:r>
              <a:rPr lang="en-US" sz="2000" dirty="0" smtClean="0">
                <a:solidFill>
                  <a:schemeClr val="accent6"/>
                </a:solidFill>
              </a:rPr>
              <a:t>Design</a:t>
            </a:r>
            <a:endParaRPr lang="en-US" sz="1400" dirty="0" smtClean="0"/>
          </a:p>
          <a:p>
            <a:pPr lvl="1"/>
            <a:r>
              <a:rPr lang="en-US" sz="1700" dirty="0" smtClean="0"/>
              <a:t>Inverse folding = Synthesize RNA folding into a </a:t>
            </a:r>
            <a:r>
              <a:rPr lang="en-US" sz="1700" dirty="0" smtClean="0">
                <a:solidFill>
                  <a:schemeClr val="accent1"/>
                </a:solidFill>
              </a:rPr>
              <a:t>predefined structure</a:t>
            </a:r>
          </a:p>
          <a:p>
            <a:pPr lvl="1"/>
            <a:r>
              <a:rPr lang="en-US" sz="1700" dirty="0" smtClean="0"/>
              <a:t>Gap between theory (almost nothing) and practice (design of regulatory networks)</a:t>
            </a:r>
          </a:p>
          <a:p>
            <a:pPr lvl="1"/>
            <a:r>
              <a:rPr lang="en-US" sz="1700" dirty="0" smtClean="0"/>
              <a:t>Many software, hard to decide which one to choose for a given task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628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RNA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totally awesome!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9666" y="990600"/>
            <a:ext cx="40386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Blooming therapeutic RNAi…</a:t>
            </a:r>
          </a:p>
          <a:p>
            <a:pPr algn="ctr"/>
            <a:r>
              <a:rPr lang="en-US" sz="2000" dirty="0" smtClean="0"/>
              <a:t>… making way for CRISPR!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91000" y="1905000"/>
            <a:ext cx="4722739" cy="4130128"/>
            <a:chOff x="4191000" y="2191424"/>
            <a:chExt cx="4722739" cy="41301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2435352"/>
              <a:ext cx="4722739" cy="3886200"/>
            </a:xfrm>
            <a:prstGeom prst="rect">
              <a:avLst/>
            </a:prstGeom>
          </p:spPr>
        </p:pic>
        <p:sp>
          <p:nvSpPr>
            <p:cNvPr id="9" name="Text Box 1"/>
            <p:cNvSpPr txBox="1">
              <a:spLocks noChangeArrowheads="1"/>
            </p:cNvSpPr>
            <p:nvPr/>
          </p:nvSpPr>
          <p:spPr bwMode="auto">
            <a:xfrm>
              <a:off x="4411133" y="2191424"/>
              <a:ext cx="4275667" cy="286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[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Agrotis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&amp;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Ketteler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, Frontiers Genetics 2015]</a:t>
              </a:r>
              <a:endParaRPr lang="en-GB" sz="16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84894" y="2148928"/>
            <a:ext cx="5059106" cy="4417389"/>
            <a:chOff x="4084894" y="2362200"/>
            <a:chExt cx="5059106" cy="4417389"/>
          </a:xfrm>
        </p:grpSpPr>
        <p:sp>
          <p:nvSpPr>
            <p:cNvPr id="13" name="Rectangle 12"/>
            <p:cNvSpPr/>
            <p:nvPr/>
          </p:nvSpPr>
          <p:spPr>
            <a:xfrm>
              <a:off x="4084894" y="2362200"/>
              <a:ext cx="4906706" cy="4409793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sx="1000" sy="1000" algn="ctr" rotWithShape="0">
                <a:srgbClr val="000000">
                  <a:alpha val="9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775746" y="3200400"/>
              <a:ext cx="4368254" cy="3579189"/>
              <a:chOff x="4775746" y="3200400"/>
              <a:chExt cx="4368254" cy="357918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943809" y="3650104"/>
                <a:ext cx="313991" cy="2064896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5" idx="0"/>
              </p:cNvCxnSpPr>
              <p:nvPr/>
            </p:nvCxnSpPr>
            <p:spPr>
              <a:xfrm>
                <a:off x="5820109" y="3269104"/>
                <a:ext cx="2333291" cy="23591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53" t="23219" r="46938" b="57174"/>
              <a:stretch/>
            </p:blipFill>
            <p:spPr>
              <a:xfrm>
                <a:off x="4943809" y="3269104"/>
                <a:ext cx="1752600" cy="762000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4775746" y="3200400"/>
                <a:ext cx="4368254" cy="3579189"/>
                <a:chOff x="4775746" y="3200400"/>
                <a:chExt cx="4368254" cy="3579189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5746" y="3200400"/>
                  <a:ext cx="4368254" cy="3365079"/>
                </a:xfrm>
                <a:prstGeom prst="rect">
                  <a:avLst/>
                </a:prstGeom>
              </p:spPr>
            </p:pic>
            <p:sp>
              <p:nvSpPr>
                <p:cNvPr id="10" name="Text Box 1"/>
                <p:cNvSpPr txBox="1">
                  <a:spLocks noChangeArrowheads="1"/>
                </p:cNvSpPr>
                <p:nvPr/>
              </p:nvSpPr>
              <p:spPr bwMode="auto">
                <a:xfrm>
                  <a:off x="5403413" y="6492926"/>
                  <a:ext cx="3480346" cy="286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1pPr>
                  <a:lvl2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2pPr>
                  <a:lvl3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3pPr>
                  <a:lvl4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4pPr>
                  <a:lvl5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5pPr>
                  <a:lvl6pPr marL="1536700" indent="-215900" defTabSz="4572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6pPr>
                  <a:lvl7pPr marL="1993900" indent="-215900" defTabSz="4572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7pPr>
                  <a:lvl8pPr marL="2451100" indent="-215900" defTabSz="4572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8pPr>
                  <a:lvl9pPr marL="2908300" indent="-215900" defTabSz="4572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9pPr>
                </a:lstStyle>
                <a:p>
                  <a:pPr algn="ctr"/>
                  <a:r>
                    <a:rPr lang="en-US" sz="16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[</a:t>
                  </a:r>
                  <a:r>
                    <a:rPr lang="en-US" sz="1600" dirty="0" err="1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Hendel</a:t>
                  </a:r>
                  <a:r>
                    <a:rPr lang="en-US" sz="16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 </a:t>
                  </a:r>
                  <a:r>
                    <a:rPr lang="en-US" sz="1600" i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et al</a:t>
                  </a:r>
                  <a:r>
                    <a:rPr lang="en-US" sz="16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, Nature Biotech. 2015]</a:t>
                  </a:r>
                  <a:endParaRPr lang="en-GB" sz="16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Easy to handle </a:t>
            </a:r>
          </a:p>
          <a:p>
            <a:pPr lvl="1"/>
            <a:r>
              <a:rPr lang="en-US" dirty="0" smtClean="0"/>
              <a:t>Synthetic biology</a:t>
            </a:r>
          </a:p>
          <a:p>
            <a:pPr lvl="1"/>
            <a:r>
              <a:rPr lang="en-US" dirty="0" err="1" smtClean="0"/>
              <a:t>Nanotechs</a:t>
            </a:r>
            <a:endParaRPr lang="en-US" dirty="0" smtClean="0"/>
          </a:p>
          <a:p>
            <a:pPr lvl="1"/>
            <a:r>
              <a:rPr lang="en-US" dirty="0" smtClean="0"/>
              <a:t>Therapeutics and genetic engineering (CRISPR)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6"/>
    </mc:Choice>
    <mc:Fallback xmlns="">
      <p:transition spd="slow" advTm="12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RNA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totally awesome!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Easy to handle </a:t>
            </a:r>
          </a:p>
          <a:p>
            <a:pPr lvl="1"/>
            <a:r>
              <a:rPr lang="en-US" dirty="0" smtClean="0"/>
              <a:t>Synthetic biology</a:t>
            </a:r>
          </a:p>
          <a:p>
            <a:pPr lvl="1"/>
            <a:r>
              <a:rPr lang="en-US" dirty="0" err="1" smtClean="0"/>
              <a:t>Nanotechs</a:t>
            </a:r>
            <a:endParaRPr lang="en-US" dirty="0" smtClean="0"/>
          </a:p>
          <a:p>
            <a:pPr lvl="1"/>
            <a:r>
              <a:rPr lang="en-US" dirty="0"/>
              <a:t>Therapeutics and genetic engineering (CRISPR)</a:t>
            </a:r>
          </a:p>
          <a:p>
            <a:pPr lvl="1"/>
            <a:r>
              <a:rPr lang="en-US" dirty="0" smtClean="0"/>
              <a:t>Computationally fun</a:t>
            </a:r>
            <a:br>
              <a:rPr lang="en-US" dirty="0" smtClean="0"/>
            </a:br>
            <a:r>
              <a:rPr lang="en-US" sz="2000" dirty="0" smtClean="0"/>
              <a:t>(but still challenging)</a:t>
            </a: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799" y="3742998"/>
            <a:ext cx="4267201" cy="220060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82880" rtlCol="0">
            <a:spAutoFit/>
          </a:bodyPr>
          <a:lstStyle/>
          <a:p>
            <a:r>
              <a:rPr lang="en-US" b="1" dirty="0" smtClean="0"/>
              <a:t>(Initial) lack of structural data</a:t>
            </a:r>
          </a:p>
          <a:p>
            <a:endParaRPr lang="en-US" sz="1100" b="1" dirty="0" smtClean="0"/>
          </a:p>
          <a:p>
            <a:r>
              <a:rPr lang="en-US" dirty="0" smtClean="0"/>
              <a:t>Experiment-based energy models</a:t>
            </a:r>
          </a:p>
          <a:p>
            <a:r>
              <a:rPr lang="en-US" dirty="0" smtClean="0"/>
              <a:t>+ Secondary structure</a:t>
            </a:r>
          </a:p>
          <a:p>
            <a:r>
              <a:rPr lang="en-GB" dirty="0" smtClean="0"/>
              <a:t>+ Efficient combinatorial algorithms</a:t>
            </a:r>
          </a:p>
          <a:p>
            <a:endParaRPr lang="en-GB" dirty="0" smtClean="0"/>
          </a:p>
          <a:p>
            <a:pPr marL="342900" indent="-342900">
              <a:buFont typeface="Symbol"/>
              <a:buChar char="Þ"/>
            </a:pPr>
            <a:r>
              <a:rPr lang="en-GB" dirty="0" smtClean="0">
                <a:sym typeface="Symbol"/>
              </a:rPr>
              <a:t>Mature </a:t>
            </a:r>
            <a:r>
              <a:rPr lang="en-GB" i="1" dirty="0" smtClean="0">
                <a:sym typeface="Symbol"/>
              </a:rPr>
              <a:t>ab initio</a:t>
            </a:r>
            <a:r>
              <a:rPr lang="en-GB" dirty="0" smtClean="0">
                <a:sym typeface="Symbol"/>
              </a:rPr>
              <a:t> prediction tools</a:t>
            </a:r>
          </a:p>
          <a:p>
            <a:pPr algn="ctr"/>
            <a:r>
              <a:rPr lang="en-GB" dirty="0" smtClean="0">
                <a:sym typeface="Symbol"/>
              </a:rPr>
              <a:t>(</a:t>
            </a:r>
            <a:r>
              <a:rPr lang="en-GB" dirty="0" err="1" smtClean="0">
                <a:sym typeface="Symbol"/>
              </a:rPr>
              <a:t>Mfold</a:t>
            </a:r>
            <a:r>
              <a:rPr lang="en-GB" dirty="0" smtClean="0">
                <a:sym typeface="Symbol"/>
              </a:rPr>
              <a:t>, </a:t>
            </a:r>
            <a:r>
              <a:rPr lang="en-GB" dirty="0" err="1" smtClean="0">
                <a:sym typeface="Symbol"/>
              </a:rPr>
              <a:t>RNAfold</a:t>
            </a:r>
            <a:r>
              <a:rPr lang="en-GB" dirty="0" smtClean="0">
                <a:sym typeface="Symbol"/>
              </a:rPr>
              <a:t>…)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19600" y="990600"/>
            <a:ext cx="4419600" cy="2717800"/>
            <a:chOff x="4267200" y="1413003"/>
            <a:chExt cx="4419600" cy="2717800"/>
          </a:xfrm>
        </p:grpSpPr>
        <p:sp>
          <p:nvSpPr>
            <p:cNvPr id="9" name="TextBox 8"/>
            <p:cNvSpPr txBox="1"/>
            <p:nvPr/>
          </p:nvSpPr>
          <p:spPr>
            <a:xfrm>
              <a:off x="4642746" y="1413003"/>
              <a:ext cx="3796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PDB: </a:t>
              </a:r>
              <a:r>
                <a:rPr lang="en-CA" dirty="0" smtClean="0"/>
                <a:t>117,022 </a:t>
              </a:r>
              <a:r>
                <a:rPr lang="en-US" dirty="0" smtClean="0"/>
                <a:t>entries (March 2016)</a:t>
              </a:r>
              <a:endParaRPr lang="en-US" dirty="0"/>
            </a:p>
          </p:txBody>
        </p:sp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2121711114"/>
                </p:ext>
              </p:extLst>
            </p:nvPr>
          </p:nvGraphicFramePr>
          <p:xfrm>
            <a:off x="4267200" y="1579134"/>
            <a:ext cx="4419600" cy="2551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583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34"/>
    </mc:Choice>
    <mc:Fallback xmlns="">
      <p:transition spd="slow" advTm="3543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48200" y="1688092"/>
            <a:ext cx="1066800" cy="5334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</a:t>
            </a:r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6934200" y="3426473"/>
            <a:ext cx="1219200" cy="5334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Enzyme</a:t>
            </a:r>
            <a:endParaRPr lang="en-CA" dirty="0"/>
          </a:p>
        </p:txBody>
      </p:sp>
      <p:sp>
        <p:nvSpPr>
          <p:cNvPr id="54" name="Rectangle 53"/>
          <p:cNvSpPr/>
          <p:nvPr/>
        </p:nvSpPr>
        <p:spPr>
          <a:xfrm>
            <a:off x="4419600" y="1295730"/>
            <a:ext cx="3810000" cy="2743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RNA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totally awesome!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Easy to handle </a:t>
            </a:r>
          </a:p>
          <a:p>
            <a:pPr lvl="1"/>
            <a:r>
              <a:rPr lang="en-US" dirty="0" smtClean="0"/>
              <a:t>Synthetic biology</a:t>
            </a:r>
          </a:p>
          <a:p>
            <a:pPr lvl="1"/>
            <a:r>
              <a:rPr lang="en-US" dirty="0" err="1" smtClean="0"/>
              <a:t>Nanotechs</a:t>
            </a:r>
            <a:endParaRPr lang="en-US" dirty="0" smtClean="0"/>
          </a:p>
          <a:p>
            <a:pPr lvl="1"/>
            <a:r>
              <a:rPr lang="en-US" dirty="0"/>
              <a:t>Therapeutics and genetic engineering (CRISPR)</a:t>
            </a:r>
          </a:p>
          <a:p>
            <a:pPr lvl="1"/>
            <a:r>
              <a:rPr lang="en-US" dirty="0" smtClean="0"/>
              <a:t>Computationally fun</a:t>
            </a:r>
            <a:br>
              <a:rPr lang="en-US" dirty="0" smtClean="0"/>
            </a:br>
            <a:r>
              <a:rPr lang="en-US" sz="2000" dirty="0" smtClean="0"/>
              <a:t>(but still challenging)</a:t>
            </a:r>
          </a:p>
          <a:p>
            <a:r>
              <a:rPr lang="en-US" dirty="0" smtClean="0"/>
              <a:t>RNA at the origin of life!?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60" y="246312"/>
            <a:ext cx="1514225" cy="219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67200" y="4366498"/>
            <a:ext cx="4648200" cy="22159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CA" i="1" dirty="0" smtClean="0"/>
              <a:t>This </a:t>
            </a:r>
            <a:r>
              <a:rPr lang="en-CA" i="1" dirty="0"/>
              <a:t>is the RNA World. </a:t>
            </a:r>
            <a:endParaRPr lang="en-CA" i="1" dirty="0" smtClean="0"/>
          </a:p>
          <a:p>
            <a:pPr algn="just"/>
            <a:endParaRPr lang="en-CA" sz="400" dirty="0" smtClean="0"/>
          </a:p>
          <a:p>
            <a:pPr algn="just"/>
            <a:r>
              <a:rPr lang="en-CA" sz="1400" dirty="0" smtClean="0"/>
              <a:t>[…] </a:t>
            </a:r>
            <a:r>
              <a:rPr lang="en-CA" b="1" i="1" dirty="0" smtClean="0"/>
              <a:t>Proteins</a:t>
            </a:r>
            <a:r>
              <a:rPr lang="en-CA" i="1" dirty="0" smtClean="0"/>
              <a:t> are </a:t>
            </a:r>
            <a:r>
              <a:rPr lang="en-CA" i="1" dirty="0"/>
              <a:t>good at being enzymes but bad at being replicators</a:t>
            </a:r>
            <a:r>
              <a:rPr lang="en-CA" i="1" dirty="0" smtClean="0"/>
              <a:t>; </a:t>
            </a:r>
            <a:r>
              <a:rPr lang="en-CA" sz="1400" dirty="0" smtClean="0"/>
              <a:t>[…] </a:t>
            </a:r>
            <a:r>
              <a:rPr lang="en-CA" b="1" i="1" dirty="0" smtClean="0"/>
              <a:t>DNA</a:t>
            </a:r>
            <a:r>
              <a:rPr lang="en-CA" i="1" dirty="0" smtClean="0"/>
              <a:t> </a:t>
            </a:r>
            <a:r>
              <a:rPr lang="en-CA" i="1" dirty="0"/>
              <a:t>is good </a:t>
            </a:r>
            <a:r>
              <a:rPr lang="en-CA" i="1" dirty="0" smtClean="0"/>
              <a:t>at replicating </a:t>
            </a:r>
            <a:r>
              <a:rPr lang="en-CA" i="1" dirty="0"/>
              <a:t>but bad at being an </a:t>
            </a:r>
            <a:r>
              <a:rPr lang="en-CA" i="1" dirty="0" smtClean="0"/>
              <a:t>enzyme; </a:t>
            </a:r>
            <a:r>
              <a:rPr lang="en-CA" sz="1400" dirty="0" smtClean="0"/>
              <a:t>[…] </a:t>
            </a:r>
            <a:r>
              <a:rPr lang="en-CA" b="1" i="1" dirty="0" smtClean="0"/>
              <a:t>RNA</a:t>
            </a:r>
            <a:r>
              <a:rPr lang="en-CA" i="1" dirty="0" smtClean="0"/>
              <a:t> </a:t>
            </a:r>
            <a:r>
              <a:rPr lang="en-CA" i="1" dirty="0"/>
              <a:t>might just be </a:t>
            </a:r>
            <a:r>
              <a:rPr lang="en-CA" i="1" dirty="0" smtClean="0"/>
              <a:t>good enough </a:t>
            </a:r>
            <a:r>
              <a:rPr lang="en-CA" i="1" dirty="0"/>
              <a:t>at both roles to break out of the Catch-22</a:t>
            </a:r>
            <a:r>
              <a:rPr lang="en-CA" i="1" dirty="0" smtClean="0"/>
              <a:t>.</a:t>
            </a:r>
          </a:p>
          <a:p>
            <a:pPr algn="just"/>
            <a:endParaRPr lang="en-CA" sz="500" i="1" dirty="0" smtClean="0"/>
          </a:p>
          <a:p>
            <a:pPr algn="just"/>
            <a:r>
              <a:rPr lang="en-CA" sz="2000" b="1" dirty="0" smtClean="0"/>
              <a:t>R</a:t>
            </a:r>
            <a:r>
              <a:rPr lang="en-CA" sz="2000" b="1" dirty="0"/>
              <a:t>. Dawkins</a:t>
            </a:r>
            <a:r>
              <a:rPr lang="en-CA" sz="2000" dirty="0" smtClean="0"/>
              <a:t>. The Ancestor’s tale</a:t>
            </a:r>
            <a:endParaRPr lang="en-CA" sz="20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5181600" y="1959934"/>
            <a:ext cx="2362200" cy="1738382"/>
            <a:chOff x="4953000" y="1573462"/>
            <a:chExt cx="2362200" cy="1738382"/>
          </a:xfrm>
        </p:grpSpPr>
        <p:cxnSp>
          <p:nvCxnSpPr>
            <p:cNvPr id="16" name="Curved Connector 15"/>
            <p:cNvCxnSpPr>
              <a:stCxn id="6" idx="3"/>
              <a:endCxn id="11" idx="0"/>
            </p:cNvCxnSpPr>
            <p:nvPr/>
          </p:nvCxnSpPr>
          <p:spPr>
            <a:xfrm>
              <a:off x="5486400" y="1573462"/>
              <a:ext cx="1828800" cy="147168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1" idx="1"/>
              <a:endCxn id="6" idx="2"/>
            </p:cNvCxnSpPr>
            <p:nvPr/>
          </p:nvCxnSpPr>
          <p:spPr>
            <a:xfrm rot="10800000">
              <a:off x="4953000" y="1840163"/>
              <a:ext cx="1752600" cy="147168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910780">
              <a:off x="6090328" y="1649305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encodes</a:t>
              </a:r>
              <a:endParaRPr lang="en-CA" dirty="0"/>
            </a:p>
          </p:txBody>
        </p:sp>
        <p:sp>
          <p:nvSpPr>
            <p:cNvPr id="38" name="TextBox 37"/>
            <p:cNvSpPr txBox="1"/>
            <p:nvPr/>
          </p:nvSpPr>
          <p:spPr>
            <a:xfrm rot="2170221">
              <a:off x="5152554" y="26480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replicates</a:t>
              </a:r>
              <a:endParaRPr lang="en-CA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89599" y="1733181"/>
            <a:ext cx="1244601" cy="2065481"/>
            <a:chOff x="5499099" y="1428051"/>
            <a:chExt cx="1244601" cy="2065481"/>
          </a:xfrm>
        </p:grpSpPr>
        <p:sp>
          <p:nvSpPr>
            <p:cNvPr id="45" name="Arc 44"/>
            <p:cNvSpPr/>
            <p:nvPr/>
          </p:nvSpPr>
          <p:spPr>
            <a:xfrm>
              <a:off x="5943600" y="2636590"/>
              <a:ext cx="381000" cy="517839"/>
            </a:xfrm>
            <a:prstGeom prst="arc">
              <a:avLst>
                <a:gd name="adj1" fmla="val 18860332"/>
                <a:gd name="adj2" fmla="val 13484783"/>
              </a:avLst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Arc 45"/>
            <p:cNvSpPr/>
            <p:nvPr/>
          </p:nvSpPr>
          <p:spPr>
            <a:xfrm rot="10800000">
              <a:off x="5906855" y="1790436"/>
              <a:ext cx="381000" cy="517839"/>
            </a:xfrm>
            <a:prstGeom prst="arc">
              <a:avLst>
                <a:gd name="adj1" fmla="val 18860332"/>
                <a:gd name="adj2" fmla="val 13484783"/>
              </a:avLst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524500" y="2202300"/>
              <a:ext cx="1219200" cy="533400"/>
            </a:xfrm>
            <a:prstGeom prst="roundRect">
              <a:avLst>
                <a:gd name="adj" fmla="val 50000"/>
              </a:avLst>
            </a:prstGeom>
            <a:solidFill>
              <a:srgbClr val="CC00CC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RNA</a:t>
              </a:r>
              <a:endParaRPr lang="en-CA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99099" y="142805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encodes</a:t>
              </a:r>
              <a:endParaRPr lang="en-CA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24500" y="3124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replicates</a:t>
              </a:r>
              <a:endParaRPr lang="en-CA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038600" y="914400"/>
            <a:ext cx="3318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20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hicken vs egg </a:t>
            </a: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paradox at the origin of life</a:t>
            </a:r>
            <a:endParaRPr lang="en-CA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7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34"/>
    </mc:Choice>
    <mc:Fallback xmlns="">
      <p:transition spd="slow" advTm="35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12690</TotalTime>
  <Words>2789</Words>
  <Application>Microsoft Office PowerPoint</Application>
  <PresentationFormat>On-screen Show (4:3)</PresentationFormat>
  <Paragraphs>665</Paragraphs>
  <Slides>65</Slides>
  <Notes>55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2" baseType="lpstr">
      <vt:lpstr>Arial Unicode MS</vt:lpstr>
      <vt:lpstr>Arial</vt:lpstr>
      <vt:lpstr>Bookman Old Style</vt:lpstr>
      <vt:lpstr>Calibri</vt:lpstr>
      <vt:lpstr>Cambria Math</vt:lpstr>
      <vt:lpstr>Consolas</vt:lpstr>
      <vt:lpstr>Courier New</vt:lpstr>
      <vt:lpstr>Gill Sans MT</vt:lpstr>
      <vt:lpstr>Lucida Console</vt:lpstr>
      <vt:lpstr>Mistral</vt:lpstr>
      <vt:lpstr>msgothic</vt:lpstr>
      <vt:lpstr>Segoe UI</vt:lpstr>
      <vt:lpstr>Symbol</vt:lpstr>
      <vt:lpstr>Times New Roman</vt:lpstr>
      <vt:lpstr>Wingdings</vt:lpstr>
      <vt:lpstr>Wingdings 3</vt:lpstr>
      <vt:lpstr>Origin</vt:lpstr>
      <vt:lpstr>RNA Bioinformatics beyond energy minimization </vt:lpstr>
      <vt:lpstr>Why (non-coding) RNAs?</vt:lpstr>
      <vt:lpstr>Why RNA is totally awesome!</vt:lpstr>
      <vt:lpstr>Why RNA is totally awesome!</vt:lpstr>
      <vt:lpstr>Why RNA is totally awesome!</vt:lpstr>
      <vt:lpstr>Why RNA is totally awesome!</vt:lpstr>
      <vt:lpstr>Why RNA is totally awesome!</vt:lpstr>
      <vt:lpstr>Why RNA is totally awesome!</vt:lpstr>
      <vt:lpstr>Why RNA is totally awesome!</vt:lpstr>
      <vt:lpstr>RNA Structure</vt:lpstr>
      <vt:lpstr>Why structure matters</vt:lpstr>
      <vt:lpstr>Why RNA folds</vt:lpstr>
      <vt:lpstr>Three levels of RNA structure</vt:lpstr>
      <vt:lpstr>Pseudoknots</vt:lpstr>
      <vt:lpstr>Secondary Structure representations</vt:lpstr>
      <vt:lpstr>ncRNA Data</vt:lpstr>
      <vt:lpstr>RNACentral.org: One ID to rule them all</vt:lpstr>
      <vt:lpstr>Sources of RNA structural data</vt:lpstr>
      <vt:lpstr>RNA file formats: Sequences (alignments)</vt:lpstr>
      <vt:lpstr>RNA file formats: Sequences (alignments)</vt:lpstr>
      <vt:lpstr>RNA file formats: Secondary Structures</vt:lpstr>
      <vt:lpstr>RNA file formats: Secondary Structures</vt:lpstr>
      <vt:lpstr>RNA file formats: Secondary Structures</vt:lpstr>
      <vt:lpstr>RNA file formats: Secondary Structures</vt:lpstr>
      <vt:lpstr>RNA file formats: Secondary Structures</vt:lpstr>
      <vt:lpstr>RNA file formats: Secondary Structures</vt:lpstr>
      <vt:lpstr>RNA Structure Prediction </vt:lpstr>
      <vt:lpstr>RNA structure prediction: The big picture</vt:lpstr>
      <vt:lpstr>RNA kinetics: Why go through all the trouble?</vt:lpstr>
      <vt:lpstr>RNA structure prediction: The big picture</vt:lpstr>
      <vt:lpstr>RNA Structure Prediction </vt:lpstr>
      <vt:lpstr>Minimal Free-Energy (MFE) Folding</vt:lpstr>
      <vt:lpstr>Energetic and algorithmic considerations</vt:lpstr>
      <vt:lpstr>Optimization methods can be overly sensitive to fluctuations of the energy model</vt:lpstr>
      <vt:lpstr>Optimization methods can be overly sensitive to fluctuations of the energy model</vt:lpstr>
      <vt:lpstr>Optimization methods can be overly sensitive to fluctuations of the energy model</vt:lpstr>
      <vt:lpstr>Energy-based Ab initio folding:     Does it really work?</vt:lpstr>
      <vt:lpstr>Energy-based Ab initio folding:     Does it really work?</vt:lpstr>
      <vt:lpstr>Chemical/enzymatic probing to model 2D</vt:lpstr>
      <vt:lpstr>SHAPE probing to model 2D</vt:lpstr>
      <vt:lpstr>SHAPE probing to model 2D</vt:lpstr>
      <vt:lpstr>Lab 1: RNA folding basics</vt:lpstr>
      <vt:lpstr>RNA Structure Prediction </vt:lpstr>
      <vt:lpstr>Ensemble approaches in RNA folding</vt:lpstr>
      <vt:lpstr>Ensemble approaches in RNA folding</vt:lpstr>
      <vt:lpstr>Ensemble approaches indicate uncertainty and suggest alternative conformations</vt:lpstr>
      <vt:lpstr>Assessing the reliability of a prediction</vt:lpstr>
      <vt:lpstr>Assessing the reliability of a prediction</vt:lpstr>
      <vt:lpstr>Assessing the reliability of a prediction</vt:lpstr>
      <vt:lpstr>Sensitivity to (single-point) mutations</vt:lpstr>
      <vt:lpstr>Sensitivity to (single-point) mutations</vt:lpstr>
      <vt:lpstr>Partition function and statistical sampling</vt:lpstr>
      <vt:lpstr>Lab 2: Partition function approaches</vt:lpstr>
      <vt:lpstr>Comparative methods and the pitfalls of benchmarks </vt:lpstr>
      <vt:lpstr>Evolution to the rescue: Comparative approaches for structured RNAs</vt:lpstr>
      <vt:lpstr>Evolution to the rescue: Comparative approaches for structured RNAs</vt:lpstr>
      <vt:lpstr>BRAliBase </vt:lpstr>
      <vt:lpstr>The BRAliBase dent</vt:lpstr>
      <vt:lpstr>The BRAliBase dent</vt:lpstr>
      <vt:lpstr>The BRAliBase dent</vt:lpstr>
      <vt:lpstr>The BRAliBase dent</vt:lpstr>
      <vt:lpstr>The BRAliBase dent</vt:lpstr>
      <vt:lpstr>Conclusion</vt:lpstr>
      <vt:lpstr>Conclusion</vt:lpstr>
      <vt:lpstr>The future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2D and 3D structure</dc:title>
  <dc:creator>ponty</dc:creator>
  <cp:lastModifiedBy>Yann</cp:lastModifiedBy>
  <cp:revision>395</cp:revision>
  <dcterms:created xsi:type="dcterms:W3CDTF">2012-02-24T08:44:06Z</dcterms:created>
  <dcterms:modified xsi:type="dcterms:W3CDTF">2016-12-09T17:54:23Z</dcterms:modified>
</cp:coreProperties>
</file>