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0" r:id="rId1"/>
  </p:sldMasterIdLst>
  <p:notesMasterIdLst>
    <p:notesMasterId r:id="rId52"/>
  </p:notesMasterIdLst>
  <p:sldIdLst>
    <p:sldId id="256" r:id="rId2"/>
    <p:sldId id="368" r:id="rId3"/>
    <p:sldId id="360" r:id="rId4"/>
    <p:sldId id="260" r:id="rId5"/>
    <p:sldId id="283" r:id="rId6"/>
    <p:sldId id="285" r:id="rId7"/>
    <p:sldId id="286" r:id="rId8"/>
    <p:sldId id="288" r:id="rId9"/>
    <p:sldId id="289" r:id="rId10"/>
    <p:sldId id="343" r:id="rId11"/>
    <p:sldId id="344" r:id="rId12"/>
    <p:sldId id="258" r:id="rId13"/>
    <p:sldId id="346" r:id="rId14"/>
    <p:sldId id="328" r:id="rId15"/>
    <p:sldId id="347" r:id="rId16"/>
    <p:sldId id="358" r:id="rId17"/>
    <p:sldId id="350" r:id="rId18"/>
    <p:sldId id="349" r:id="rId19"/>
    <p:sldId id="351" r:id="rId20"/>
    <p:sldId id="352" r:id="rId21"/>
    <p:sldId id="348" r:id="rId22"/>
    <p:sldId id="303" r:id="rId23"/>
    <p:sldId id="304" r:id="rId24"/>
    <p:sldId id="305" r:id="rId25"/>
    <p:sldId id="354" r:id="rId26"/>
    <p:sldId id="355" r:id="rId27"/>
    <p:sldId id="353" r:id="rId28"/>
    <p:sldId id="320" r:id="rId29"/>
    <p:sldId id="311" r:id="rId30"/>
    <p:sldId id="321" r:id="rId31"/>
    <p:sldId id="313" r:id="rId32"/>
    <p:sldId id="314" r:id="rId33"/>
    <p:sldId id="357" r:id="rId34"/>
    <p:sldId id="373" r:id="rId35"/>
    <p:sldId id="319" r:id="rId36"/>
    <p:sldId id="325" r:id="rId37"/>
    <p:sldId id="356" r:id="rId38"/>
    <p:sldId id="345" r:id="rId39"/>
    <p:sldId id="361" r:id="rId40"/>
    <p:sldId id="374" r:id="rId41"/>
    <p:sldId id="362" r:id="rId42"/>
    <p:sldId id="363" r:id="rId43"/>
    <p:sldId id="364" r:id="rId44"/>
    <p:sldId id="365" r:id="rId45"/>
    <p:sldId id="366" r:id="rId46"/>
    <p:sldId id="367" r:id="rId47"/>
    <p:sldId id="369" r:id="rId48"/>
    <p:sldId id="371" r:id="rId49"/>
    <p:sldId id="372" r:id="rId50"/>
    <p:sldId id="33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67259"/>
    <a:srgbClr val="008000"/>
    <a:srgbClr val="FF9900"/>
    <a:srgbClr val="9900CC"/>
    <a:srgbClr val="CC00CC"/>
    <a:srgbClr val="1ACC1A"/>
    <a:srgbClr val="00E266"/>
    <a:srgbClr val="09A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4" autoAdjust="0"/>
    <p:restoredTop sz="98830" autoAdjust="0"/>
  </p:normalViewPr>
  <p:slideViewPr>
    <p:cSldViewPr>
      <p:cViewPr varScale="1">
        <p:scale>
          <a:sx n="129" d="100"/>
          <a:sy n="129" d="100"/>
        </p:scale>
        <p:origin x="96" y="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022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856283083738523E-3"/>
          <c:w val="0.99919540229885062"/>
          <c:h val="0.99781437169162612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PDB Files</c:v>
                </c:pt>
              </c:strCache>
            </c:strRef>
          </c:tx>
          <c:explosion val="2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26761655615416496"/>
                  <c:y val="0.1077593361387917"/>
                </c:manualLayout>
              </c:layout>
              <c:tx>
                <c:rich>
                  <a:bodyPr/>
                  <a:lstStyle/>
                  <a:p>
                    <a:fld id="{CF3D9483-9D33-4947-B539-5E6FF7731D66}" type="CATEGORYNAME">
                      <a:rPr lang="en-US" sz="1600" dirty="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FE9F6C6A-80B0-45DB-BDB0-2D33A55D2D31}" type="PERCENTAGE">
                      <a:rPr lang="en-US" sz="1600" baseline="0" dirty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693172399502694"/>
                  <c:y val="2.707715682609197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1178805774278223"/>
                  <c:y val="2.7999991181105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90500">
                        <a:schemeClr val="bg1"/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Proteins</c:v>
                </c:pt>
                <c:pt idx="1">
                  <c:v>Mixed</c:v>
                </c:pt>
                <c:pt idx="2">
                  <c:v>DNA</c:v>
                </c:pt>
                <c:pt idx="3">
                  <c:v>RNA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108681</c:v>
                </c:pt>
                <c:pt idx="1">
                  <c:v>5564</c:v>
                </c:pt>
                <c:pt idx="2">
                  <c:v>1606</c:v>
                </c:pt>
                <c:pt idx="3">
                  <c:v>1145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92"/>
        <c:secondPieSize val="47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54CD5-A0E8-4B93-A0DA-F341F017E38B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67CE3-079D-41A3-BFFD-D9FB4CC28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06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3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21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7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5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37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71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34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57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21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3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113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345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97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341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636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242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786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225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25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4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2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onty\Documents\Presentations\2012-03-VIZBI\tRNA-VARN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371600"/>
            <a:ext cx="3750599" cy="41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onty\Documents\Presentations\2012-03-VIZBI\super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8783" r="2375" b="4315"/>
          <a:stretch/>
        </p:blipFill>
        <p:spPr bwMode="auto">
          <a:xfrm>
            <a:off x="533400" y="1499235"/>
            <a:ext cx="411480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solidFill>
            <a:schemeClr val="bg1">
              <a:alpha val="59000"/>
            </a:schemeClr>
          </a:solidFill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solidFill>
            <a:schemeClr val="bg1">
              <a:alpha val="61000"/>
            </a:schemeClr>
          </a:solidFill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1C4B340-EC0D-4805-8037-7BD5C95BAF43}" type="datetime1">
              <a:rPr lang="en-US" smtClean="0"/>
              <a:t>12/21/2016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19400" y="6355080"/>
            <a:ext cx="3553968" cy="36576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Ponty</a:t>
            </a:r>
            <a:r>
              <a:rPr lang="en-US" dirty="0" smtClean="0"/>
              <a:t> – RNA 2/3D –VIZBI 2012 – EMBL</a:t>
            </a:r>
          </a:p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C:\Users\ponty\Documents\Presentations\2012-03-VIZBI\logo_X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11811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onty\Documents\Presentations\2012-03-VIZBI\logo_LIX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"/>
            <a:ext cx="1150938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ponty\Documents\Presentations\2012-03-VIZBI\logoinri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71" y="332751"/>
            <a:ext cx="2040029" cy="8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onty\Documents\Presentations\2012-03-VIZBI\CNRSfilaire-grand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89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3642DDA3-9FBC-472F-BCF3-BFB20A53BB44}" type="datetime1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EB060C1D-7DF7-4B47-9BDE-E2D01AFCCAB6}" type="datetime1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606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D659F54D-C940-4F62-9F56-B30A51AE67BC}" type="datetime1">
              <a:rPr lang="en-US" smtClean="0"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606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F913D3C8-812C-469C-AB00-6DE83BD5AC95}" type="datetime1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60648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Yann\Documents\Presentations\2016-03-C3BI-Pasteur\movies\1UN6-white.avi" TargetMode="External"/><Relationship Id="rId1" Type="http://schemas.microsoft.com/office/2007/relationships/media" Target="file:///C:\Users\Yann\Documents\Presentations\2016-03-C3BI-Pasteur\movies\1UN6-white.avi" TargetMode="Externa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microsoft.com/office/2007/relationships/hdphoto" Target="../media/hdphoto2.wd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microsoft.com/office/2007/relationships/hdphoto" Target="../media/hdphoto1.wdp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10000"/>
            <a:ext cx="6858000" cy="99060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altLang="en-US" dirty="0">
                <a:latin typeface="Arial Unicode MS" panose="020B0604020202020204" pitchFamily="34" charset="-128"/>
              </a:rPr>
              <a:t>Bioinformatics of structured RNAs beyond energy minimization</a:t>
            </a:r>
            <a:r>
              <a:rPr lang="en-US" altLang="en-US" sz="800" dirty="0"/>
              <a:t> </a:t>
            </a:r>
            <a:endParaRPr lang="en-US" altLang="en-US" sz="6000" dirty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Yann</a:t>
            </a:r>
            <a:r>
              <a:rPr lang="en-US" dirty="0" smtClean="0"/>
              <a:t> PONTY</a:t>
            </a:r>
          </a:p>
          <a:p>
            <a:r>
              <a:rPr lang="en-US" dirty="0" smtClean="0"/>
              <a:t>CNRS/</a:t>
            </a:r>
            <a:r>
              <a:rPr lang="en-US" dirty="0" err="1" smtClean="0"/>
              <a:t>Ecole</a:t>
            </a:r>
            <a:r>
              <a:rPr lang="en-US" dirty="0" smtClean="0"/>
              <a:t> </a:t>
            </a:r>
            <a:r>
              <a:rPr lang="en-US" dirty="0" err="1"/>
              <a:t>Polytechnique</a:t>
            </a:r>
            <a:r>
              <a:rPr lang="en-US" dirty="0"/>
              <a:t>/</a:t>
            </a:r>
            <a:r>
              <a:rPr lang="en-US" dirty="0" err="1"/>
              <a:t>Inria</a:t>
            </a:r>
            <a:r>
              <a:rPr lang="en-US" dirty="0"/>
              <a:t> </a:t>
            </a:r>
            <a:r>
              <a:rPr lang="en-US" dirty="0" smtClean="0"/>
              <a:t>AMIB/Univ. Paris </a:t>
            </a:r>
            <a:r>
              <a:rPr lang="en-US" dirty="0" err="1" smtClean="0"/>
              <a:t>Saclay</a:t>
            </a:r>
            <a:endParaRPr lang="en-US" dirty="0" smtClean="0"/>
          </a:p>
        </p:txBody>
      </p:sp>
      <p:pic>
        <p:nvPicPr>
          <p:cNvPr id="1026" name="Picture 2" descr="http://www.epaps.fr/wp-content/uploads/2013/06/universit%C3%A9-Paris-Sacl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10667" r="10205" b="25333"/>
          <a:stretch/>
        </p:blipFill>
        <p:spPr bwMode="auto">
          <a:xfrm>
            <a:off x="3505200" y="457200"/>
            <a:ext cx="15240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63"/>
    </mc:Choice>
    <mc:Fallback xmlns="">
      <p:transition spd="slow" advTm="298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48200" y="1688092"/>
            <a:ext cx="1066800" cy="5334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</a:t>
            </a:r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6934200" y="3426473"/>
            <a:ext cx="1219200" cy="5334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Enzyme</a:t>
            </a:r>
            <a:endParaRPr lang="en-CA" dirty="0"/>
          </a:p>
        </p:txBody>
      </p:sp>
      <p:sp>
        <p:nvSpPr>
          <p:cNvPr id="54" name="Rectangle 53"/>
          <p:cNvSpPr/>
          <p:nvPr/>
        </p:nvSpPr>
        <p:spPr>
          <a:xfrm>
            <a:off x="4419600" y="1295730"/>
            <a:ext cx="3810000" cy="2743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RNA is </a:t>
            </a:r>
            <a:r>
              <a:rPr lang="en-US" b="1" dirty="0"/>
              <a:t>totally awesome!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Easy to handle </a:t>
            </a:r>
          </a:p>
          <a:p>
            <a:pPr lvl="1"/>
            <a:r>
              <a:rPr lang="en-US" dirty="0" smtClean="0"/>
              <a:t>Synthetic biology</a:t>
            </a:r>
          </a:p>
          <a:p>
            <a:pPr lvl="1"/>
            <a:r>
              <a:rPr lang="en-US" dirty="0" err="1" smtClean="0"/>
              <a:t>Nanotechs</a:t>
            </a:r>
            <a:endParaRPr lang="en-US" dirty="0" smtClean="0"/>
          </a:p>
          <a:p>
            <a:pPr lvl="1"/>
            <a:r>
              <a:rPr lang="en-US" dirty="0"/>
              <a:t>Therapeutics and genetic engineering (CRISPR)</a:t>
            </a:r>
          </a:p>
          <a:p>
            <a:pPr lvl="1"/>
            <a:r>
              <a:rPr lang="en-US" dirty="0" smtClean="0"/>
              <a:t>Computationally fun</a:t>
            </a:r>
            <a:br>
              <a:rPr lang="en-US" dirty="0" smtClean="0"/>
            </a:br>
            <a:r>
              <a:rPr lang="en-US" sz="2000" dirty="0" smtClean="0"/>
              <a:t>(but still challenging)</a:t>
            </a:r>
          </a:p>
          <a:p>
            <a:r>
              <a:rPr lang="en-US" dirty="0" smtClean="0"/>
              <a:t>RNA at the origin of life!?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60" y="246312"/>
            <a:ext cx="1514225" cy="219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0" y="4366498"/>
            <a:ext cx="4343400" cy="23391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CA" i="1" dirty="0" smtClean="0"/>
              <a:t>This </a:t>
            </a:r>
            <a:r>
              <a:rPr lang="en-CA" i="1" dirty="0"/>
              <a:t>is the RNA World. </a:t>
            </a:r>
            <a:endParaRPr lang="en-CA" dirty="0" smtClean="0"/>
          </a:p>
          <a:p>
            <a:pPr algn="just"/>
            <a:r>
              <a:rPr lang="en-CA" dirty="0" smtClean="0"/>
              <a:t>[…] </a:t>
            </a:r>
            <a:r>
              <a:rPr lang="en-CA" b="1" i="1" dirty="0" smtClean="0"/>
              <a:t>Proteins</a:t>
            </a:r>
            <a:r>
              <a:rPr lang="en-CA" i="1" dirty="0" smtClean="0"/>
              <a:t> are </a:t>
            </a:r>
            <a:r>
              <a:rPr lang="en-CA" i="1" dirty="0"/>
              <a:t>good at being enzymes but bad at being replicators</a:t>
            </a:r>
            <a:r>
              <a:rPr lang="en-CA" i="1" dirty="0" smtClean="0"/>
              <a:t>; </a:t>
            </a:r>
          </a:p>
          <a:p>
            <a:pPr algn="just"/>
            <a:r>
              <a:rPr lang="en-CA" dirty="0" smtClean="0"/>
              <a:t>[…] </a:t>
            </a:r>
            <a:r>
              <a:rPr lang="en-CA" b="1" i="1" dirty="0" smtClean="0"/>
              <a:t>DNA</a:t>
            </a:r>
            <a:r>
              <a:rPr lang="en-CA" i="1" dirty="0" smtClean="0"/>
              <a:t> </a:t>
            </a:r>
            <a:r>
              <a:rPr lang="en-CA" i="1" dirty="0"/>
              <a:t>is good </a:t>
            </a:r>
            <a:r>
              <a:rPr lang="en-CA" i="1" dirty="0" smtClean="0"/>
              <a:t>at replicating </a:t>
            </a:r>
            <a:r>
              <a:rPr lang="en-CA" i="1" dirty="0"/>
              <a:t>but bad at being an </a:t>
            </a:r>
            <a:r>
              <a:rPr lang="en-CA" i="1" dirty="0" smtClean="0"/>
              <a:t>enzyme; </a:t>
            </a:r>
          </a:p>
          <a:p>
            <a:pPr algn="just"/>
            <a:r>
              <a:rPr lang="en-CA" dirty="0"/>
              <a:t>[…] </a:t>
            </a:r>
            <a:r>
              <a:rPr lang="en-CA" b="1" i="1" dirty="0" smtClean="0"/>
              <a:t>RNA</a:t>
            </a:r>
            <a:r>
              <a:rPr lang="en-CA" i="1" dirty="0" smtClean="0"/>
              <a:t> </a:t>
            </a:r>
            <a:r>
              <a:rPr lang="en-CA" i="1" dirty="0"/>
              <a:t>might just be </a:t>
            </a:r>
            <a:r>
              <a:rPr lang="en-CA" i="1" dirty="0" smtClean="0"/>
              <a:t>good enough </a:t>
            </a:r>
            <a:r>
              <a:rPr lang="en-CA" i="1" dirty="0"/>
              <a:t>at both roles to break out of the Catch-22</a:t>
            </a:r>
            <a:r>
              <a:rPr lang="en-CA" i="1" dirty="0" smtClean="0"/>
              <a:t>.</a:t>
            </a:r>
          </a:p>
          <a:p>
            <a:pPr algn="just"/>
            <a:r>
              <a:rPr lang="en-CA" sz="2000" b="1" dirty="0" smtClean="0"/>
              <a:t>R</a:t>
            </a:r>
            <a:r>
              <a:rPr lang="en-CA" sz="2000" b="1" dirty="0"/>
              <a:t>. Dawkins</a:t>
            </a:r>
            <a:r>
              <a:rPr lang="en-CA" sz="2000" dirty="0" smtClean="0"/>
              <a:t>. The Ancestor’s tale</a:t>
            </a:r>
            <a:endParaRPr lang="en-CA" sz="20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4999496" y="1959934"/>
            <a:ext cx="2544304" cy="1738382"/>
            <a:chOff x="4770896" y="1573462"/>
            <a:chExt cx="2544304" cy="1738382"/>
          </a:xfrm>
        </p:grpSpPr>
        <p:cxnSp>
          <p:nvCxnSpPr>
            <p:cNvPr id="16" name="Curved Connector 15"/>
            <p:cNvCxnSpPr>
              <a:stCxn id="6" idx="3"/>
              <a:endCxn id="11" idx="0"/>
            </p:cNvCxnSpPr>
            <p:nvPr/>
          </p:nvCxnSpPr>
          <p:spPr>
            <a:xfrm>
              <a:off x="5486400" y="1573462"/>
              <a:ext cx="1828800" cy="147168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1" idx="1"/>
              <a:endCxn id="6" idx="2"/>
            </p:cNvCxnSpPr>
            <p:nvPr/>
          </p:nvCxnSpPr>
          <p:spPr>
            <a:xfrm rot="10800000">
              <a:off x="4953000" y="1840163"/>
              <a:ext cx="1752600" cy="147168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910780">
              <a:off x="6090328" y="1649305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encodes</a:t>
              </a:r>
              <a:endParaRPr lang="en-CA" dirty="0"/>
            </a:p>
          </p:txBody>
        </p:sp>
        <p:sp>
          <p:nvSpPr>
            <p:cNvPr id="38" name="TextBox 37"/>
            <p:cNvSpPr txBox="1"/>
            <p:nvPr/>
          </p:nvSpPr>
          <p:spPr>
            <a:xfrm rot="2477262">
              <a:off x="4770896" y="276427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replicates</a:t>
              </a:r>
              <a:endParaRPr lang="en-CA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89599" y="1733181"/>
            <a:ext cx="1244601" cy="2065481"/>
            <a:chOff x="5499099" y="1428051"/>
            <a:chExt cx="1244601" cy="2065481"/>
          </a:xfrm>
        </p:grpSpPr>
        <p:sp>
          <p:nvSpPr>
            <p:cNvPr id="45" name="Arc 44"/>
            <p:cNvSpPr/>
            <p:nvPr/>
          </p:nvSpPr>
          <p:spPr>
            <a:xfrm>
              <a:off x="5943600" y="2636590"/>
              <a:ext cx="381000" cy="517839"/>
            </a:xfrm>
            <a:prstGeom prst="arc">
              <a:avLst>
                <a:gd name="adj1" fmla="val 18860332"/>
                <a:gd name="adj2" fmla="val 13484783"/>
              </a:avLst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Arc 45"/>
            <p:cNvSpPr/>
            <p:nvPr/>
          </p:nvSpPr>
          <p:spPr>
            <a:xfrm rot="10800000">
              <a:off x="5906855" y="1790436"/>
              <a:ext cx="381000" cy="517839"/>
            </a:xfrm>
            <a:prstGeom prst="arc">
              <a:avLst>
                <a:gd name="adj1" fmla="val 18860332"/>
                <a:gd name="adj2" fmla="val 13484783"/>
              </a:avLst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524500" y="2202300"/>
              <a:ext cx="1219200" cy="533400"/>
            </a:xfrm>
            <a:prstGeom prst="roundRect">
              <a:avLst>
                <a:gd name="adj" fmla="val 50000"/>
              </a:avLst>
            </a:prstGeom>
            <a:solidFill>
              <a:srgbClr val="CC00CC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RNA</a:t>
              </a:r>
              <a:endParaRPr lang="en-CA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99099" y="142805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encodes</a:t>
              </a:r>
              <a:endParaRPr lang="en-CA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24500" y="3124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replicates</a:t>
              </a:r>
              <a:endParaRPr lang="en-CA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419600" y="914400"/>
            <a:ext cx="2937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Chicken vs egg </a:t>
            </a:r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paradox at the origin of life</a:t>
            </a:r>
            <a:endParaRPr lang="en-CA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7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34"/>
    </mc:Choice>
    <mc:Fallback xmlns="">
      <p:transition spd="slow" advTm="35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Structure prediction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1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UN6-whit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 rotWithShape="1">
          <a:blip r:embed="rId5"/>
          <a:srcRect l="-2050" t="1607" r="-5139" b="2085"/>
          <a:stretch/>
        </p:blipFill>
        <p:spPr>
          <a:xfrm>
            <a:off x="685800" y="1254170"/>
            <a:ext cx="4312920" cy="501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Why structure matters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447800"/>
            <a:ext cx="4572000" cy="2895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RNA is single stranded</a:t>
            </a:r>
          </a:p>
          <a:p>
            <a:r>
              <a:rPr lang="en-US" sz="2800" dirty="0" smtClean="0"/>
              <a:t>Structurally diverse</a:t>
            </a:r>
          </a:p>
          <a:p>
            <a:r>
              <a:rPr lang="en-US" sz="2800" dirty="0"/>
              <a:t>Functionally </a:t>
            </a:r>
            <a:r>
              <a:rPr lang="en-US" sz="2800" dirty="0" smtClean="0"/>
              <a:t>versatile</a:t>
            </a:r>
          </a:p>
          <a:p>
            <a:r>
              <a:rPr lang="en-US" sz="2800" dirty="0" err="1" smtClean="0"/>
              <a:t>ncRNAs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400" dirty="0" smtClean="0"/>
              <a:t>→ Structure(s) typically more</a:t>
            </a:r>
            <a:br>
              <a:rPr lang="en-US" sz="2400" dirty="0" smtClean="0"/>
            </a:br>
            <a:r>
              <a:rPr lang="en-US" sz="2400" dirty="0" smtClean="0"/>
              <a:t>     conserved than sequence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4584721"/>
            <a:ext cx="4267200" cy="14478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800" dirty="0"/>
              <a:t>Use structure as a proxy for function, favor mechanistic </a:t>
            </a:r>
            <a:r>
              <a:rPr lang="en-US" sz="2800" dirty="0" smtClean="0"/>
              <a:t>explanations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826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45"/>
    </mc:Choice>
    <mc:Fallback xmlns="">
      <p:transition spd="slow" advTm="24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2"/>
        <p14:stopEvt time="11988" objId="1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Why RNA folds</a:t>
            </a:r>
            <a:endParaRPr lang="en-US" dirty="0"/>
          </a:p>
        </p:txBody>
      </p:sp>
      <p:pic>
        <p:nvPicPr>
          <p:cNvPr id="21" name="Picture 20" descr="C:\Users\ponty\Documents\Dropbox\VIZBI-Book-RNA-Chapter\pics\1UN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1478" y="1167785"/>
            <a:ext cx="2649896" cy="4166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ponty\Documents\Dropbox\VIZBI-Book-RNA-Chapter\pics\GCPa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68" y="1524000"/>
            <a:ext cx="2750398" cy="121579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23" name="Picture 22" descr="C:\Users\ponty\Documents\Dropbox\VIZBI-Book-RNA-Chapter\pics\AUPai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19" y="2811845"/>
            <a:ext cx="2717978" cy="120498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24" name="Picture 23" descr="C:\Users\ponty\Documents\Dropbox\VIZBI-Book-RNA-Chapter\pics\GUPai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18" y="4107245"/>
            <a:ext cx="2707171" cy="119958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3" name="TextBox 2"/>
          <p:cNvSpPr txBox="1"/>
          <p:nvPr/>
        </p:nvSpPr>
        <p:spPr>
          <a:xfrm>
            <a:off x="1350886" y="5181600"/>
            <a:ext cx="2071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5s </a:t>
            </a:r>
            <a:r>
              <a:rPr lang="en-US" sz="1400" dirty="0" err="1" smtClean="0"/>
              <a:t>rRNA</a:t>
            </a:r>
            <a:r>
              <a:rPr lang="en-US" sz="1400" dirty="0" smtClean="0"/>
              <a:t> (PDB ID: 1UN6)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6074" y="5760808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RNA folding = </a:t>
            </a:r>
            <a:r>
              <a:rPr lang="en-US" sz="2400" dirty="0" smtClean="0">
                <a:solidFill>
                  <a:srgbClr val="92D050"/>
                </a:solidFill>
              </a:rPr>
              <a:t>Hierarchical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stochastic</a:t>
            </a:r>
            <a:r>
              <a:rPr lang="en-US" sz="2400" dirty="0" smtClean="0"/>
              <a:t> process </a:t>
            </a:r>
            <a:r>
              <a:rPr lang="en-US" sz="2400" dirty="0" smtClean="0">
                <a:solidFill>
                  <a:schemeClr val="accent5"/>
                </a:solidFill>
              </a:rPr>
              <a:t>driven by/resulting in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pairing</a:t>
            </a:r>
            <a:r>
              <a:rPr lang="en-US" sz="2400" dirty="0" smtClean="0"/>
              <a:t> (hydrogen bonds) of a subset of its bases.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27839" y="1978008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G/C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7839" y="3260450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U/A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1427" y="4553148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U/G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118901" y="1524000"/>
            <a:ext cx="0" cy="37828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7085239" y="3184582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Canonical base-pairs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6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levels of RNA structure</a:t>
            </a:r>
            <a:endParaRPr lang="en-US" dirty="0"/>
          </a:p>
        </p:txBody>
      </p:sp>
      <p:pic>
        <p:nvPicPr>
          <p:cNvPr id="1026" name="Picture 2" descr="C:\Users\ponty\Documents\Presentations\2012-03-VIZBI\123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1111"/>
            <a:ext cx="8576464" cy="48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57150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15"/>
    </mc:Choice>
    <mc:Fallback xmlns="">
      <p:transition spd="slow" advTm="2971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Structure representations</a:t>
            </a:r>
            <a:endParaRPr lang="en-US" dirty="0"/>
          </a:p>
        </p:txBody>
      </p:sp>
      <p:pic>
        <p:nvPicPr>
          <p:cNvPr id="6146" name="Picture 2" descr="C:\Users\ponty\Documents\Presentations\2012-03-VIZBI\pics\RNASecondaryStructur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182624"/>
            <a:ext cx="1294509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9552" y="5867400"/>
            <a:ext cx="361504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Inconsolatazi4" panose="020B0609030003000000" pitchFamily="49" charset="0"/>
                <a:cs typeface="Consolas" pitchFamily="49" charset="0"/>
              </a:rPr>
              <a:t>http://varna.lri.fr</a:t>
            </a:r>
            <a:endParaRPr lang="en-US" sz="2400" dirty="0">
              <a:latin typeface="Inconsolatazi4" panose="020B0609030003000000" pitchFamily="49" charset="0"/>
              <a:cs typeface="Consolas" pitchFamily="49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518491" y="6400800"/>
            <a:ext cx="410701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Darty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Denise &amp;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Ponty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Bioinformatics 2009]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127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nty\Documents\Dropbox\VIZBI-Book-RNA-Chapter\pics\HepatitisDeltaVirusItaly-PseudoBase_PKB76-Pseudovie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057400" cy="28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nty\Documents\Dropbox\VIZBI-Book-RNA-Chapter\pics\VARNA-PseudoKnot-Line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94" y="1828800"/>
            <a:ext cx="609680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Pseudoknots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153400" cy="4861560"/>
          </a:xfrm>
        </p:spPr>
        <p:txBody>
          <a:bodyPr>
            <a:noAutofit/>
          </a:bodyPr>
          <a:lstStyle/>
          <a:p>
            <a:r>
              <a:rPr lang="en-US" sz="2000" dirty="0" smtClean="0"/>
              <a:t>Pseudoknots are complex topological models indicated by </a:t>
            </a:r>
            <a:r>
              <a:rPr lang="en-US" sz="2000" dirty="0"/>
              <a:t>c</a:t>
            </a:r>
            <a:r>
              <a:rPr lang="en-US" sz="2000" dirty="0" smtClean="0"/>
              <a:t>rossing interactions.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Pseudoknots are largely ignored by computational prediction tools:</a:t>
            </a:r>
          </a:p>
          <a:p>
            <a:pPr lvl="1"/>
            <a:r>
              <a:rPr lang="en-US" sz="2000" dirty="0" smtClean="0"/>
              <a:t>Lack of accepted energy model</a:t>
            </a:r>
          </a:p>
          <a:p>
            <a:pPr lvl="1"/>
            <a:r>
              <a:rPr lang="en-US" sz="2000" dirty="0" smtClean="0"/>
              <a:t>Algorithmically challenging</a:t>
            </a:r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pPr lvl="1"/>
            <a:endParaRPr lang="en-US" sz="1700" dirty="0" smtClean="0"/>
          </a:p>
          <a:p>
            <a:r>
              <a:rPr lang="en-US" sz="2000" dirty="0" smtClean="0"/>
              <a:t>Some tools consider restricted subsets of PKs</a:t>
            </a:r>
          </a:p>
          <a:p>
            <a:pPr lvl="1"/>
            <a:r>
              <a:rPr lang="en-US" sz="1700" dirty="0" err="1" smtClean="0"/>
              <a:t>Pknots</a:t>
            </a:r>
            <a:r>
              <a:rPr lang="en-US" sz="1700" dirty="0" smtClean="0"/>
              <a:t>-RG offers a reasonable tradeoff between </a:t>
            </a:r>
            <a:br>
              <a:rPr lang="en-US" sz="1700" dirty="0" smtClean="0"/>
            </a:br>
            <a:r>
              <a:rPr lang="en-US" sz="1700" dirty="0" smtClean="0"/>
              <a:t>computational demands and predictive performances</a:t>
            </a:r>
            <a:endParaRPr lang="en-US" sz="1700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66800" y="4303712"/>
            <a:ext cx="51816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Akutsu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/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Lyngsoe&amp;Pedersen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2000]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[Sheikh S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CPM 2011]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116013" y="6284912"/>
            <a:ext cx="383698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Janssen&amp;Giegerich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Bioinformatics 2015]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4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nergy minimization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9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Minimal Free-Energy (MFE) Folding</a:t>
            </a:r>
            <a:endParaRPr lang="en-US" dirty="0"/>
          </a:p>
        </p:txBody>
      </p:sp>
      <p:grpSp>
        <p:nvGrpSpPr>
          <p:cNvPr id="2" name="Groupe 1"/>
          <p:cNvGrpSpPr/>
          <p:nvPr/>
        </p:nvGrpSpPr>
        <p:grpSpPr>
          <a:xfrm>
            <a:off x="406400" y="3276600"/>
            <a:ext cx="8356600" cy="2713038"/>
            <a:chOff x="406400" y="1295400"/>
            <a:chExt cx="8356600" cy="2713038"/>
          </a:xfrm>
        </p:grpSpPr>
        <p:pic>
          <p:nvPicPr>
            <p:cNvPr id="21" name="Picture 2" descr="C:\Users\ponty\Documents\Presentations\2012-03-VIZBI\pics\Boltzman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2362200"/>
              <a:ext cx="8356600" cy="1646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700210" y="1295400"/>
              <a:ext cx="3768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…CAGUAGCCGAUCGCAGCUAGCGUA…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4479290" y="1752600"/>
              <a:ext cx="210819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00600" y="1767840"/>
              <a:ext cx="1961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RNAFold</a:t>
              </a:r>
              <a:r>
                <a:rPr lang="en-US" dirty="0" smtClean="0"/>
                <a:t>, </a:t>
              </a:r>
              <a:r>
                <a:rPr lang="en-US" dirty="0" err="1" smtClean="0"/>
                <a:t>MFold</a:t>
              </a:r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25" name="Content Placeholder 1"/>
          <p:cNvSpPr>
            <a:spLocks noGrp="1"/>
          </p:cNvSpPr>
          <p:nvPr>
            <p:ph sz="quarter" idx="1"/>
          </p:nvPr>
        </p:nvSpPr>
        <p:spPr>
          <a:xfrm>
            <a:off x="165100" y="1219200"/>
            <a:ext cx="8839200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Goal:</a:t>
            </a:r>
            <a:r>
              <a:rPr lang="en-US" sz="2000" dirty="0" smtClean="0"/>
              <a:t> Predict the </a:t>
            </a:r>
            <a:r>
              <a:rPr lang="en-US" sz="2000" dirty="0" smtClean="0">
                <a:solidFill>
                  <a:schemeClr val="accent1"/>
                </a:solidFill>
              </a:rPr>
              <a:t>functional</a:t>
            </a:r>
            <a:r>
              <a:rPr lang="en-US" sz="2000" dirty="0" smtClean="0"/>
              <a:t> (aka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native</a:t>
            </a:r>
            <a:r>
              <a:rPr lang="en-US" sz="2000" dirty="0" smtClean="0"/>
              <a:t>) conformation of an RNA</a:t>
            </a:r>
          </a:p>
          <a:p>
            <a:r>
              <a:rPr lang="en-US" sz="2000" dirty="0" smtClean="0"/>
              <a:t>Absence of homologs/experimental evidences </a:t>
            </a:r>
            <a:r>
              <a:rPr lang="en-US" sz="2000" dirty="0" smtClean="0">
                <a:sym typeface="Symbol"/>
              </a:rPr>
              <a:t></a:t>
            </a:r>
            <a:r>
              <a:rPr lang="en-US" sz="2000" dirty="0" smtClean="0"/>
              <a:t> Consider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energy</a:t>
            </a:r>
          </a:p>
          <a:p>
            <a:r>
              <a:rPr lang="en-US" sz="2000" dirty="0" smtClean="0"/>
              <a:t>Turner model associates </a:t>
            </a:r>
            <a:r>
              <a:rPr lang="en-US" sz="2000" dirty="0" smtClean="0">
                <a:solidFill>
                  <a:schemeClr val="accent1"/>
                </a:solidFill>
              </a:rPr>
              <a:t>free-energies</a:t>
            </a:r>
            <a:r>
              <a:rPr lang="en-US" sz="2000" dirty="0" smtClean="0"/>
              <a:t> to secondary structures</a:t>
            </a:r>
          </a:p>
          <a:p>
            <a:r>
              <a:rPr lang="en-US" sz="2000" dirty="0" smtClean="0"/>
              <a:t>Vienna RNA package implements a </a:t>
            </a:r>
            <a:r>
              <a:rPr lang="en-US" sz="2000" i="1" dirty="0" smtClean="0"/>
              <a:t>O</a:t>
            </a:r>
            <a:r>
              <a:rPr lang="en-US" sz="2000" dirty="0" smtClean="0"/>
              <a:t>(</a:t>
            </a:r>
            <a:r>
              <a:rPr lang="en-US" sz="2000" i="1" dirty="0" smtClean="0"/>
              <a:t>n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 </a:t>
            </a:r>
            <a:r>
              <a:rPr lang="en-US" sz="2000" dirty="0" smtClean="0">
                <a:solidFill>
                  <a:schemeClr val="accent5"/>
                </a:solidFill>
              </a:rPr>
              <a:t>optimization</a:t>
            </a:r>
            <a:r>
              <a:rPr lang="en-US" sz="2000" dirty="0" smtClean="0"/>
              <a:t> algorithm for computing most stable (= min. free-energy) folding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2983" y="6214666"/>
            <a:ext cx="676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Nussinov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&amp; Jacobson, PNAS 1980;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Zuker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Stiegler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NAR 1981]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15000" y="2509284"/>
            <a:ext cx="2831053" cy="4163383"/>
            <a:chOff x="5715000" y="2509284"/>
            <a:chExt cx="2831053" cy="41633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4" t="1644" r="28333" b="-1122"/>
            <a:stretch/>
          </p:blipFill>
          <p:spPr>
            <a:xfrm>
              <a:off x="5715000" y="2509284"/>
              <a:ext cx="2751667" cy="3810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553200" y="630333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Andronescu</a:t>
              </a:r>
              <a:r>
                <a:rPr lang="en-US" dirty="0" smtClean="0"/>
                <a:t> 2007</a:t>
              </a:r>
              <a:endParaRPr lang="en-CA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58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Optimization methods can be overly sensitive to fluctuations of the energy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8392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Example:</a:t>
            </a:r>
          </a:p>
          <a:p>
            <a:r>
              <a:rPr lang="en-US" sz="2000" dirty="0" smtClean="0"/>
              <a:t>RFAM </a:t>
            </a:r>
            <a:r>
              <a:rPr lang="en-US" sz="2000" i="1" dirty="0" smtClean="0"/>
              <a:t>A</a:t>
            </a:r>
            <a:r>
              <a:rPr lang="en-US" sz="2000" i="1" dirty="0"/>
              <a:t>. </a:t>
            </a:r>
            <a:r>
              <a:rPr lang="en-US" sz="2000" i="1" dirty="0" err="1"/>
              <a:t>c</a:t>
            </a:r>
            <a:r>
              <a:rPr lang="en-US" sz="2000" i="1" dirty="0" err="1" smtClean="0"/>
              <a:t>apsulatum</a:t>
            </a:r>
            <a:r>
              <a:rPr lang="en-US" sz="2000" dirty="0" smtClean="0"/>
              <a:t> </a:t>
            </a:r>
            <a:r>
              <a:rPr lang="en-US" sz="2000" dirty="0"/>
              <a:t>D1-D4 domain of the Group II intron </a:t>
            </a:r>
            <a:endParaRPr lang="en-US" sz="2000" dirty="0" smtClean="0"/>
          </a:p>
          <a:p>
            <a:r>
              <a:rPr lang="en-US" sz="2000" dirty="0" smtClean="0"/>
              <a:t>Run </a:t>
            </a:r>
            <a:r>
              <a:rPr lang="en-US" sz="2000" dirty="0" err="1"/>
              <a:t>RNAFold</a:t>
            </a:r>
            <a:r>
              <a:rPr lang="en-US" sz="2000" dirty="0"/>
              <a:t> </a:t>
            </a:r>
            <a:r>
              <a:rPr lang="en-US" sz="2000" dirty="0" smtClean="0"/>
              <a:t>using:</a:t>
            </a:r>
            <a:endParaRPr lang="en-US" sz="2000" dirty="0" smtClean="0">
              <a:cs typeface="Consolas" pitchFamily="49" charset="0"/>
            </a:endParaRPr>
          </a:p>
          <a:p>
            <a:pPr lvl="1"/>
            <a:r>
              <a:rPr lang="en-US" sz="1700" dirty="0" smtClean="0"/>
              <a:t>Default energy model </a:t>
            </a:r>
            <a:r>
              <a:rPr lang="en-US" sz="1700" dirty="0"/>
              <a:t>(Turner 2004</a:t>
            </a:r>
            <a:r>
              <a:rPr lang="en-US" sz="1700" dirty="0" smtClean="0"/>
              <a:t>)</a:t>
            </a:r>
            <a:endParaRPr lang="en-US" sz="1700" dirty="0" smtClean="0">
              <a:cs typeface="Consolas" pitchFamily="49" charset="0"/>
            </a:endParaRPr>
          </a:p>
          <a:p>
            <a:pPr lvl="1"/>
            <a:r>
              <a:rPr lang="en-US" sz="1700" dirty="0" smtClean="0">
                <a:cs typeface="Consolas" pitchFamily="49" charset="0"/>
              </a:rPr>
              <a:t>Data-driven model (</a:t>
            </a:r>
            <a:r>
              <a:rPr lang="en-US" sz="1700" dirty="0" err="1" smtClean="0">
                <a:cs typeface="Consolas" pitchFamily="49" charset="0"/>
              </a:rPr>
              <a:t>Andronescu</a:t>
            </a:r>
            <a:r>
              <a:rPr lang="en-US" sz="1700" dirty="0" smtClean="0">
                <a:cs typeface="Consolas" pitchFamily="49" charset="0"/>
              </a:rPr>
              <a:t> 2007)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9200" y="3042684"/>
            <a:ext cx="3680564" cy="3629983"/>
            <a:chOff x="1219200" y="3042684"/>
            <a:chExt cx="3680564" cy="36299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3" t="261" r="15833" b="-1121"/>
            <a:stretch/>
          </p:blipFill>
          <p:spPr>
            <a:xfrm>
              <a:off x="1219200" y="3042684"/>
              <a:ext cx="3680564" cy="3276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52600" y="6303335"/>
              <a:ext cx="1496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Turner 2004 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5934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Disclaimer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763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This is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dirty="0" smtClean="0"/>
              <a:t>my typical talk! </a:t>
            </a:r>
            <a:br>
              <a:rPr lang="en-US" dirty="0" smtClean="0"/>
            </a:br>
            <a:r>
              <a:rPr lang="en-US" sz="2000" dirty="0" smtClean="0"/>
              <a:t>(no algorithm, only a few equations…)</a:t>
            </a:r>
          </a:p>
          <a:p>
            <a:endParaRPr lang="en-US" sz="1200" dirty="0" smtClean="0"/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Goal: </a:t>
            </a:r>
            <a:r>
              <a:rPr lang="en-US" dirty="0" smtClean="0"/>
              <a:t>To let you know of several </a:t>
            </a:r>
            <a:r>
              <a:rPr lang="en-US" dirty="0" smtClean="0">
                <a:solidFill>
                  <a:schemeClr val="accent1"/>
                </a:solidFill>
              </a:rPr>
              <a:t>mature</a:t>
            </a:r>
            <a:r>
              <a:rPr lang="en-US" dirty="0" smtClean="0"/>
              <a:t> methods in RNA bioinformatics, and </a:t>
            </a:r>
            <a:r>
              <a:rPr lang="en-US" dirty="0" smtClean="0"/>
              <a:t>how </a:t>
            </a:r>
            <a:r>
              <a:rPr lang="en-US" dirty="0" smtClean="0"/>
              <a:t>they can be used.</a:t>
            </a:r>
          </a:p>
          <a:p>
            <a:pPr marL="0" indent="0">
              <a:buNone/>
            </a:pPr>
            <a:endParaRPr lang="en-US" sz="105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33600"/>
            <a:ext cx="3355814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234" y="2148899"/>
            <a:ext cx="2577766" cy="1626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507" y="3378638"/>
            <a:ext cx="2857488" cy="1574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8917" y="3303148"/>
            <a:ext cx="3397883" cy="1726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07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14"/>
    </mc:Choice>
    <mc:Fallback xmlns="">
      <p:transition spd="slow" advTm="29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58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Optimization methods can be overly sensitive to fluctuations of the energy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8392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Example:</a:t>
            </a:r>
          </a:p>
          <a:p>
            <a:r>
              <a:rPr lang="en-US" sz="2000" dirty="0" smtClean="0"/>
              <a:t>RFAM </a:t>
            </a:r>
            <a:r>
              <a:rPr lang="en-US" sz="2000" i="1" dirty="0" smtClean="0"/>
              <a:t>A</a:t>
            </a:r>
            <a:r>
              <a:rPr lang="en-US" sz="2000" i="1" dirty="0"/>
              <a:t>. </a:t>
            </a:r>
            <a:r>
              <a:rPr lang="en-US" sz="2000" i="1" dirty="0" err="1"/>
              <a:t>c</a:t>
            </a:r>
            <a:r>
              <a:rPr lang="en-US" sz="2000" i="1" dirty="0" err="1" smtClean="0"/>
              <a:t>apsulatum</a:t>
            </a:r>
            <a:r>
              <a:rPr lang="en-US" sz="2000" dirty="0" smtClean="0"/>
              <a:t> </a:t>
            </a:r>
            <a:r>
              <a:rPr lang="en-US" sz="2000" dirty="0"/>
              <a:t>D1-D4 domain of the Group II intron </a:t>
            </a:r>
            <a:endParaRPr lang="en-US" sz="2000" dirty="0" smtClean="0"/>
          </a:p>
          <a:p>
            <a:r>
              <a:rPr lang="en-US" sz="2000" dirty="0"/>
              <a:t>Run </a:t>
            </a:r>
            <a:r>
              <a:rPr lang="en-US" sz="2000" dirty="0" err="1"/>
              <a:t>RNAFold</a:t>
            </a:r>
            <a:r>
              <a:rPr lang="en-US" sz="2000" dirty="0"/>
              <a:t> using:</a:t>
            </a:r>
            <a:endParaRPr lang="en-US" sz="2000" dirty="0">
              <a:cs typeface="Consolas" pitchFamily="49" charset="0"/>
            </a:endParaRPr>
          </a:p>
          <a:p>
            <a:pPr lvl="1"/>
            <a:r>
              <a:rPr lang="en-US" sz="1700" dirty="0"/>
              <a:t>Default energy model (Turner 2004)</a:t>
            </a:r>
            <a:endParaRPr lang="en-US" sz="1700" dirty="0">
              <a:cs typeface="Consolas" pitchFamily="49" charset="0"/>
            </a:endParaRPr>
          </a:p>
          <a:p>
            <a:pPr lvl="1"/>
            <a:r>
              <a:rPr lang="en-US" sz="1700" dirty="0" smtClean="0">
                <a:cs typeface="Consolas" pitchFamily="49" charset="0"/>
              </a:rPr>
              <a:t>Data-driven </a:t>
            </a:r>
            <a:r>
              <a:rPr lang="en-US" sz="1700" dirty="0">
                <a:cs typeface="Consolas" pitchFamily="49" charset="0"/>
              </a:rPr>
              <a:t>model (</a:t>
            </a:r>
            <a:r>
              <a:rPr lang="en-US" sz="1700" dirty="0" err="1">
                <a:cs typeface="Consolas" pitchFamily="49" charset="0"/>
              </a:rPr>
              <a:t>Andronescu</a:t>
            </a:r>
            <a:r>
              <a:rPr lang="en-US" sz="1700" dirty="0">
                <a:cs typeface="Consolas" pitchFamily="49" charset="0"/>
              </a:rPr>
              <a:t> 2007)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77186"/>
            <a:ext cx="6553200" cy="28473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0" y="5997714"/>
            <a:ext cx="613191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Discrepancy not as embarrassing as it first looks…</a:t>
            </a:r>
          </a:p>
          <a:p>
            <a:pPr algn="ctr"/>
            <a:r>
              <a:rPr lang="en-US" sz="2000" dirty="0" smtClean="0"/>
              <a:t>… still substantial!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740" y="3458978"/>
            <a:ext cx="14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Turner 2004 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5105400"/>
            <a:ext cx="2031400" cy="408623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Andronescu</a:t>
            </a:r>
            <a:r>
              <a:rPr lang="en-US" dirty="0" smtClean="0"/>
              <a:t> 2007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66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58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Optimization methods can be sensitive </a:t>
            </a:r>
            <a:br>
              <a:rPr lang="en-US" dirty="0" smtClean="0"/>
            </a:br>
            <a:r>
              <a:rPr lang="en-US" dirty="0" smtClean="0"/>
              <a:t>to fluctuations of the energy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839200" cy="621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Consolas" pitchFamily="49" charset="0"/>
              </a:rPr>
              <a:t>Why do different models provide different results?</a:t>
            </a:r>
          </a:p>
        </p:txBody>
      </p:sp>
      <p:grpSp>
        <p:nvGrpSpPr>
          <p:cNvPr id="1038" name="Groupe 1037"/>
          <p:cNvGrpSpPr/>
          <p:nvPr/>
        </p:nvGrpSpPr>
        <p:grpSpPr>
          <a:xfrm>
            <a:off x="2743200" y="4230390"/>
            <a:ext cx="6172200" cy="776047"/>
            <a:chOff x="1536463" y="5486400"/>
            <a:chExt cx="6477000" cy="960827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1536463" y="6045438"/>
              <a:ext cx="647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2140310" y="6028062"/>
              <a:ext cx="2836465" cy="41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5"/>
                  </a:solidFill>
                </a:rPr>
                <a:t>Stability (</a:t>
              </a:r>
              <a:r>
                <a:rPr lang="en-US" sz="1600" dirty="0" err="1" smtClean="0">
                  <a:solidFill>
                    <a:schemeClr val="accent5"/>
                  </a:solidFill>
                </a:rPr>
                <a:t>Andronescu</a:t>
              </a:r>
              <a:r>
                <a:rPr lang="en-US" sz="1600" dirty="0" smtClean="0">
                  <a:solidFill>
                    <a:schemeClr val="accent5"/>
                  </a:solidFill>
                </a:rPr>
                <a:t> 2007)</a:t>
              </a:r>
              <a:endParaRPr lang="en-US" sz="1600" dirty="0">
                <a:solidFill>
                  <a:schemeClr val="accent5"/>
                </a:solidFill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H="1">
              <a:off x="5383850" y="5562600"/>
              <a:ext cx="86455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5257800" y="5562600"/>
              <a:ext cx="558325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4114800" y="5486400"/>
              <a:ext cx="969948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24" name="Connecteur droit avec flèche 1023"/>
            <p:cNvCxnSpPr/>
            <p:nvPr/>
          </p:nvCxnSpPr>
          <p:spPr>
            <a:xfrm>
              <a:off x="1905000" y="54864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53" name="Groupe 1052"/>
          <p:cNvGrpSpPr/>
          <p:nvPr/>
        </p:nvGrpSpPr>
        <p:grpSpPr>
          <a:xfrm>
            <a:off x="269272" y="2692716"/>
            <a:ext cx="8477978" cy="1764708"/>
            <a:chOff x="269272" y="3999784"/>
            <a:chExt cx="8477978" cy="1764708"/>
          </a:xfrm>
        </p:grpSpPr>
        <p:pic>
          <p:nvPicPr>
            <p:cNvPr id="1027" name="Picture 3" descr="C:\Documents and Settings\ponty\Mes documents\Dropbox\Alain &amp; Yann\Fichiers Yann\SensitivityEnergyMode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87" y="4318261"/>
              <a:ext cx="6238763" cy="1446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2" name="Groupe 1041"/>
            <p:cNvGrpSpPr/>
            <p:nvPr/>
          </p:nvGrpSpPr>
          <p:grpSpPr>
            <a:xfrm>
              <a:off x="269272" y="3999784"/>
              <a:ext cx="1254728" cy="1603762"/>
              <a:chOff x="269272" y="3781299"/>
              <a:chExt cx="1254728" cy="1603762"/>
            </a:xfrm>
          </p:grpSpPr>
          <p:sp>
            <p:nvSpPr>
              <p:cNvPr id="1041" name="Rectangle 1040"/>
              <p:cNvSpPr/>
              <p:nvPr/>
            </p:nvSpPr>
            <p:spPr>
              <a:xfrm>
                <a:off x="269272" y="3781299"/>
                <a:ext cx="1254728" cy="160376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0" name="ZoneTexte 1039"/>
              <p:cNvSpPr txBox="1"/>
              <p:nvPr/>
            </p:nvSpPr>
            <p:spPr>
              <a:xfrm>
                <a:off x="529760" y="3849588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RNA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269272" y="4168558"/>
                <a:ext cx="1082348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solidFill>
                      <a:schemeClr val="bg1"/>
                    </a:solidFill>
                    <a:latin typeface="Inconsolatazi4" panose="020B0609030003000000" pitchFamily="49" charset="0"/>
                    <a:cs typeface="Consolas" pitchFamily="49" charset="0"/>
                  </a:rPr>
                  <a:t>ACGAUCGCGA</a:t>
                </a:r>
                <a:br>
                  <a:rPr lang="fr-FR" sz="1400" dirty="0" smtClean="0">
                    <a:solidFill>
                      <a:schemeClr val="bg1"/>
                    </a:solidFill>
                    <a:latin typeface="Inconsolatazi4" panose="020B0609030003000000" pitchFamily="49" charset="0"/>
                    <a:cs typeface="Consolas" pitchFamily="49" charset="0"/>
                  </a:rPr>
                </a:br>
                <a:r>
                  <a:rPr lang="fr-FR" sz="1400" dirty="0" smtClean="0">
                    <a:solidFill>
                      <a:schemeClr val="bg1"/>
                    </a:solidFill>
                    <a:latin typeface="Inconsolatazi4" panose="020B0609030003000000" pitchFamily="49" charset="0"/>
                    <a:cs typeface="Consolas" pitchFamily="49" charset="0"/>
                  </a:rPr>
                  <a:t>CUACGUGCAU</a:t>
                </a:r>
              </a:p>
              <a:p>
                <a:r>
                  <a:rPr lang="fr-FR" sz="1400" dirty="0" smtClean="0">
                    <a:solidFill>
                      <a:schemeClr val="bg1"/>
                    </a:solidFill>
                    <a:latin typeface="Inconsolatazi4" panose="020B0609030003000000" pitchFamily="49" charset="0"/>
                    <a:cs typeface="Consolas" pitchFamily="49" charset="0"/>
                  </a:rPr>
                  <a:t>CGCGGCACGA</a:t>
                </a:r>
              </a:p>
              <a:p>
                <a:r>
                  <a:rPr lang="fr-FR" sz="1400" dirty="0" smtClean="0">
                    <a:solidFill>
                      <a:schemeClr val="bg1"/>
                    </a:solidFill>
                    <a:latin typeface="Inconsolatazi4" panose="020B0609030003000000" pitchFamily="49" charset="0"/>
                    <a:cs typeface="Consolas" pitchFamily="49" charset="0"/>
                  </a:rPr>
                  <a:t>CUGCGAUCUG</a:t>
                </a:r>
              </a:p>
              <a:p>
                <a:r>
                  <a:rPr lang="fr-FR" sz="1400" dirty="0" smtClean="0">
                    <a:solidFill>
                      <a:schemeClr val="bg1"/>
                    </a:solidFill>
                    <a:latin typeface="Inconsolatazi4" panose="020B0609030003000000" pitchFamily="49" charset="0"/>
                    <a:cs typeface="Consolas" pitchFamily="49" charset="0"/>
                  </a:rPr>
                  <a:t>CAUCGGA...</a:t>
                </a:r>
                <a:endParaRPr lang="fr-FR" sz="1400" dirty="0">
                  <a:solidFill>
                    <a:schemeClr val="bg1"/>
                  </a:solidFill>
                  <a:latin typeface="Inconsolatazi4" panose="020B0609030003000000" pitchFamily="49" charset="0"/>
                  <a:cs typeface="Consolas" pitchFamily="49" charset="0"/>
                </a:endParaRPr>
              </a:p>
            </p:txBody>
          </p:sp>
        </p:grpSp>
        <p:cxnSp>
          <p:nvCxnSpPr>
            <p:cNvPr id="1044" name="Connecteur droit avec flèche 1043"/>
            <p:cNvCxnSpPr/>
            <p:nvPr/>
          </p:nvCxnSpPr>
          <p:spPr>
            <a:xfrm>
              <a:off x="1676400" y="495406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2" name="Groupe 1051"/>
          <p:cNvGrpSpPr/>
          <p:nvPr/>
        </p:nvGrpSpPr>
        <p:grpSpPr>
          <a:xfrm>
            <a:off x="2578337" y="1981200"/>
            <a:ext cx="6172200" cy="1260889"/>
            <a:chOff x="2578337" y="3135868"/>
            <a:chExt cx="6172200" cy="1260889"/>
          </a:xfrm>
        </p:grpSpPr>
        <p:grpSp>
          <p:nvGrpSpPr>
            <p:cNvPr id="1039" name="Groupe 1038"/>
            <p:cNvGrpSpPr/>
            <p:nvPr/>
          </p:nvGrpSpPr>
          <p:grpSpPr>
            <a:xfrm>
              <a:off x="2578337" y="3370108"/>
              <a:ext cx="6172200" cy="1026649"/>
              <a:chOff x="1371600" y="3453303"/>
              <a:chExt cx="6477000" cy="1271097"/>
            </a:xfrm>
          </p:grpSpPr>
          <p:cxnSp>
            <p:nvCxnSpPr>
              <p:cNvPr id="8" name="Connecteur droit avec flèche 7"/>
              <p:cNvCxnSpPr/>
              <p:nvPr/>
            </p:nvCxnSpPr>
            <p:spPr>
              <a:xfrm>
                <a:off x="1371600" y="3886200"/>
                <a:ext cx="6477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/>
              <p:nvPr/>
            </p:nvCxnSpPr>
            <p:spPr>
              <a:xfrm flipV="1">
                <a:off x="2590800" y="3962400"/>
                <a:ext cx="2362200" cy="68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 flipV="1">
                <a:off x="4038600" y="3962400"/>
                <a:ext cx="1345250" cy="68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5562600" y="3962400"/>
                <a:ext cx="0" cy="685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flipH="1" flipV="1">
                <a:off x="5867400" y="3962400"/>
                <a:ext cx="8382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2133600" y="3453303"/>
                <a:ext cx="2315398" cy="41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1"/>
                    </a:solidFill>
                  </a:rPr>
                  <a:t>Stability (Turner 2004)</a:t>
                </a:r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50" name="Groupe 1049"/>
            <p:cNvGrpSpPr/>
            <p:nvPr/>
          </p:nvGrpSpPr>
          <p:grpSpPr>
            <a:xfrm>
              <a:off x="6554248" y="3429000"/>
              <a:ext cx="321141" cy="224463"/>
              <a:chOff x="6554248" y="3509337"/>
              <a:chExt cx="321141" cy="224463"/>
            </a:xfrm>
          </p:grpSpPr>
          <p:cxnSp>
            <p:nvCxnSpPr>
              <p:cNvPr id="1046" name="Connecteur droit 1045"/>
              <p:cNvCxnSpPr/>
              <p:nvPr/>
            </p:nvCxnSpPr>
            <p:spPr>
              <a:xfrm>
                <a:off x="6555440" y="3628617"/>
                <a:ext cx="307130" cy="0"/>
              </a:xfrm>
              <a:prstGeom prst="line">
                <a:avLst/>
              </a:prstGeom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6554248" y="3518422"/>
                <a:ext cx="1165" cy="215378"/>
              </a:xfrm>
              <a:prstGeom prst="line">
                <a:avLst/>
              </a:prstGeom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6874224" y="3509337"/>
                <a:ext cx="1165" cy="215378"/>
              </a:xfrm>
              <a:prstGeom prst="line">
                <a:avLst/>
              </a:prstGeom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051" name="ZoneTexte 1050"/>
            <p:cNvSpPr txBox="1"/>
            <p:nvPr/>
          </p:nvSpPr>
          <p:spPr>
            <a:xfrm>
              <a:off x="6486829" y="313586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latin typeface="Segoe UI"/>
                  <a:cs typeface="Segoe UI"/>
                </a:rPr>
                <a:t>&lt;</a:t>
              </a:r>
              <a:r>
                <a:rPr lang="el-GR" dirty="0" smtClean="0">
                  <a:solidFill>
                    <a:schemeClr val="accent2">
                      <a:lumMod val="75000"/>
                    </a:schemeClr>
                  </a:solidFill>
                  <a:latin typeface="Segoe UI"/>
                  <a:cs typeface="Segoe UI"/>
                </a:rPr>
                <a:t>ε</a:t>
              </a:r>
              <a:endParaRPr lang="fr-FR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402923" y="5094814"/>
            <a:ext cx="8534400" cy="14583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Workarounds:</a:t>
            </a:r>
          </a:p>
          <a:p>
            <a:r>
              <a:rPr lang="en-US" sz="2000" dirty="0" smtClean="0"/>
              <a:t>Suboptimal structures (homogeneity, exponential growth)</a:t>
            </a:r>
          </a:p>
          <a:p>
            <a:endParaRPr lang="en-US" sz="1000" dirty="0" smtClean="0"/>
          </a:p>
          <a:p>
            <a:r>
              <a:rPr lang="en-US" sz="2000" dirty="0" smtClean="0"/>
              <a:t>Prediction driven by low-res/high-throughput experimental evidence</a:t>
            </a:r>
          </a:p>
          <a:p>
            <a:endParaRPr lang="en-US" sz="20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4267200" y="5792282"/>
            <a:ext cx="303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Wuchty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Biopolymers 1999]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88128" y="6369398"/>
            <a:ext cx="307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[Mathews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et 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PNAS 2004]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ponty\Documents\Presentations\2012-03-VIZBI\FragSe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13421"/>
            <a:ext cx="5537578" cy="35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839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Chemical/enzymatic probing to model 2D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686800" cy="1371600"/>
          </a:xfrm>
        </p:spPr>
        <p:txBody>
          <a:bodyPr/>
          <a:lstStyle/>
          <a:p>
            <a:r>
              <a:rPr lang="en-US" sz="2400" dirty="0" smtClean="0"/>
              <a:t>High-throughput secondary structure determination</a:t>
            </a:r>
          </a:p>
          <a:p>
            <a:r>
              <a:rPr lang="en-US" sz="2400" dirty="0" smtClean="0"/>
              <a:t>Reactivity/accessibility guide manual modeling choices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4459" y="5401270"/>
            <a:ext cx="5658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FragSeq</a:t>
            </a:r>
            <a:r>
              <a:rPr lang="en-US" dirty="0" smtClean="0"/>
              <a:t> method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[Underwood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et 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Nature Methods 2010]</a:t>
            </a:r>
          </a:p>
          <a:p>
            <a:pPr algn="ctr"/>
            <a:r>
              <a:rPr lang="en-US" dirty="0" smtClean="0"/>
              <a:t>(Images:  VARNA)</a:t>
            </a:r>
          </a:p>
          <a:p>
            <a:pPr algn="ctr"/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00789" y="6096000"/>
            <a:ext cx="86868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Inclusion as pseudo potentials within energy-models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7589" y="6488668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[Lorenz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et 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Bioinformatics 2015]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52"/>
    </mc:Choice>
    <mc:Fallback xmlns="">
      <p:transition spd="slow" advTm="6575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ponty\Documents\Presentations\2012-03-VIZBI\pics\HIV-1-Deb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8238"/>
            <a:ext cx="6769618" cy="50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 probing to model 2D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5706070"/>
            <a:ext cx="3685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HIV-1 virus secondary structure (1/2)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[Watts JM et al, Nature 2010]</a:t>
            </a:r>
          </a:p>
        </p:txBody>
      </p:sp>
    </p:spTree>
    <p:extLst>
      <p:ext uri="{BB962C8B-B14F-4D97-AF65-F5344CB8AC3E}">
        <p14:creationId xmlns:p14="http://schemas.microsoft.com/office/powerpoint/2010/main" val="552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43"/>
    </mc:Choice>
    <mc:Fallback xmlns="">
      <p:transition spd="slow" advTm="2094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ponty\Documents\Presentations\2012-03-VIZBI\pics\HIV-1-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" y="1673159"/>
            <a:ext cx="8733610" cy="46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39175" y="5638800"/>
            <a:ext cx="3685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HIV-1 virus secondary structure (2/2)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[Watts JM et al, Nature 2010]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839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SHAPE probing to model 2D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8"/>
    </mc:Choice>
    <mc:Fallback xmlns="">
      <p:transition spd="slow" advTm="1190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Energy-based </a:t>
            </a:r>
            <a:r>
              <a:rPr lang="en-US" i="1" dirty="0" smtClean="0"/>
              <a:t>Ab initio </a:t>
            </a:r>
            <a:r>
              <a:rPr lang="en-US" dirty="0" smtClean="0"/>
              <a:t>folding methods: </a:t>
            </a:r>
            <a:br>
              <a:rPr lang="en-US" dirty="0" smtClean="0"/>
            </a:br>
            <a:r>
              <a:rPr lang="en-US" dirty="0" smtClean="0"/>
              <a:t>			Do they </a:t>
            </a:r>
            <a:r>
              <a:rPr lang="en-US" i="1" dirty="0" smtClean="0"/>
              <a:t>really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699113"/>
          </a:xfrm>
        </p:spPr>
        <p:txBody>
          <a:bodyPr/>
          <a:lstStyle/>
          <a:p>
            <a:r>
              <a:rPr lang="en-US" dirty="0" smtClean="0"/>
              <a:t>Generally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yes</a:t>
            </a:r>
            <a:r>
              <a:rPr lang="en-US" dirty="0" smtClean="0"/>
              <a:t>, but some variations </a:t>
            </a:r>
            <a:r>
              <a:rPr lang="en-US" dirty="0" smtClean="0">
                <a:solidFill>
                  <a:srgbClr val="0070C0"/>
                </a:solidFill>
              </a:rPr>
              <a:t>across studies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80313"/>
              </p:ext>
            </p:extLst>
          </p:nvPr>
        </p:nvGraphicFramePr>
        <p:xfrm>
          <a:off x="342900" y="3581400"/>
          <a:ext cx="8458200" cy="2629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600200"/>
                <a:gridCol w="1493520"/>
                <a:gridCol w="1691640"/>
                <a:gridCol w="1691640"/>
              </a:tblGrid>
              <a:tr h="438269">
                <a:tc>
                  <a:txBody>
                    <a:bodyPr/>
                    <a:lstStyle/>
                    <a:p>
                      <a:r>
                        <a:rPr lang="en-CA" dirty="0"/>
                        <a:t>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Sensitivity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PPV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MCC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F-measure</a:t>
                      </a:r>
                    </a:p>
                  </a:txBody>
                  <a:tcPr anchor="ctr"/>
                </a:tc>
              </a:tr>
              <a:tr h="438269">
                <a:tc>
                  <a:txBody>
                    <a:bodyPr/>
                    <a:lstStyle/>
                    <a:p>
                      <a:r>
                        <a:rPr lang="en-CA" b="1" dirty="0" err="1">
                          <a:solidFill>
                            <a:srgbClr val="002060"/>
                          </a:solidFill>
                        </a:rPr>
                        <a:t>RNAfold</a:t>
                      </a:r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 2.1.9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0.742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0.795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rgbClr val="002060"/>
                          </a:solidFill>
                        </a:rPr>
                        <a:t>0.767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0.765</a:t>
                      </a:r>
                    </a:p>
                  </a:txBody>
                  <a:tcPr anchor="ctr"/>
                </a:tc>
              </a:tr>
              <a:tr h="438269">
                <a:tc>
                  <a:txBody>
                    <a:bodyPr/>
                    <a:lstStyle/>
                    <a:p>
                      <a:r>
                        <a:rPr lang="en-CA"/>
                        <a:t>RNAfold 2.1.8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0.792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0.764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0.762</a:t>
                      </a:r>
                    </a:p>
                  </a:txBody>
                  <a:tcPr anchor="ctr"/>
                </a:tc>
              </a:tr>
              <a:tr h="438269">
                <a:tc>
                  <a:txBody>
                    <a:bodyPr/>
                    <a:lstStyle/>
                    <a:p>
                      <a:r>
                        <a:rPr lang="en-CA"/>
                        <a:t>RNAfold 1.8.5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0.773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0.737</a:t>
                      </a:r>
                    </a:p>
                  </a:txBody>
                  <a:tcPr anchor="ctr"/>
                </a:tc>
              </a:tr>
              <a:tr h="438269">
                <a:tc>
                  <a:txBody>
                    <a:bodyPr/>
                    <a:lstStyle/>
                    <a:p>
                      <a:r>
                        <a:rPr lang="en-CA"/>
                        <a:t>UNAfold 3.8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0.693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0.767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0.725</a:t>
                      </a:r>
                    </a:p>
                  </a:txBody>
                  <a:tcPr anchor="ctr"/>
                </a:tc>
              </a:tr>
              <a:tr h="438269">
                <a:tc>
                  <a:txBody>
                    <a:bodyPr/>
                    <a:lstStyle/>
                    <a:p>
                      <a:r>
                        <a:rPr lang="en-CA"/>
                        <a:t>RNAstructure 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/>
                        <a:t>0.746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0.744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6400" y="2456805"/>
                <a:ext cx="5867400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MCC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𝑇𝑃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𝐹𝑃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𝑇𝑃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𝐹𝑁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𝐹𝑁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456805"/>
                <a:ext cx="5867400" cy="6566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3400" y="1752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Benchmark: </a:t>
            </a:r>
            <a:r>
              <a:rPr lang="en-CA" dirty="0" smtClean="0"/>
              <a:t>1919 non-</a:t>
            </a:r>
            <a:r>
              <a:rPr lang="en-CA" dirty="0" err="1" smtClean="0"/>
              <a:t>multimer</a:t>
            </a:r>
            <a:r>
              <a:rPr lang="en-CA" dirty="0" smtClean="0"/>
              <a:t>/non-</a:t>
            </a:r>
            <a:r>
              <a:rPr lang="en-CA" dirty="0" err="1" smtClean="0"/>
              <a:t>pseudoknotted</a:t>
            </a:r>
            <a:r>
              <a:rPr lang="en-CA" dirty="0" smtClean="0"/>
              <a:t> structures from </a:t>
            </a:r>
            <a:r>
              <a:rPr lang="en-CA" dirty="0" err="1" smtClean="0"/>
              <a:t>RNAstrand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63736" y="2012906"/>
            <a:ext cx="4267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Andronescu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BMC Bioinformatics 2008]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6248400"/>
            <a:ext cx="3168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[Lorenz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Algo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Mol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Biol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2011]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3" b="2861"/>
          <a:stretch/>
        </p:blipFill>
        <p:spPr>
          <a:xfrm>
            <a:off x="838200" y="2971800"/>
            <a:ext cx="7543800" cy="3657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Energy-based </a:t>
            </a:r>
            <a:r>
              <a:rPr lang="en-US" i="1" dirty="0"/>
              <a:t>Ab initio </a:t>
            </a:r>
            <a:r>
              <a:rPr lang="en-US" dirty="0"/>
              <a:t>folding methods: </a:t>
            </a:r>
            <a:br>
              <a:rPr lang="en-US" dirty="0"/>
            </a:br>
            <a:r>
              <a:rPr lang="en-US" dirty="0"/>
              <a:t>			Do they </a:t>
            </a:r>
            <a:r>
              <a:rPr lang="en-US" i="1" dirty="0"/>
              <a:t>really</a:t>
            </a:r>
            <a:r>
              <a:rPr lang="en-US" dirty="0"/>
              <a:t>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699113"/>
          </a:xfrm>
        </p:spPr>
        <p:txBody>
          <a:bodyPr>
            <a:normAutofit/>
          </a:bodyPr>
          <a:lstStyle/>
          <a:p>
            <a:r>
              <a:rPr lang="en-US" dirty="0" smtClean="0"/>
              <a:t>Generally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yes</a:t>
            </a:r>
            <a:r>
              <a:rPr lang="en-US" dirty="0" smtClean="0"/>
              <a:t>, but some variations </a:t>
            </a:r>
            <a:r>
              <a:rPr lang="en-US" dirty="0" smtClean="0">
                <a:solidFill>
                  <a:srgbClr val="C00000"/>
                </a:solidFill>
              </a:rPr>
              <a:t>across families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2456805"/>
                <a:ext cx="5867400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MCC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𝑇𝑃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𝐹𝑃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𝑇𝑃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𝐹𝑁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𝐹𝑃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𝐹𝑁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456805"/>
                <a:ext cx="5867400" cy="6566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33400" y="1752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Benchmark: </a:t>
            </a:r>
            <a:r>
              <a:rPr lang="en-CA" dirty="0" smtClean="0"/>
              <a:t>1919 non-</a:t>
            </a:r>
            <a:r>
              <a:rPr lang="en-CA" dirty="0" err="1" smtClean="0"/>
              <a:t>multimer</a:t>
            </a:r>
            <a:r>
              <a:rPr lang="en-CA" dirty="0" smtClean="0"/>
              <a:t>/non-</a:t>
            </a:r>
            <a:r>
              <a:rPr lang="en-CA" dirty="0" err="1" smtClean="0"/>
              <a:t>pseudoknotted</a:t>
            </a:r>
            <a:r>
              <a:rPr lang="en-CA" dirty="0" smtClean="0"/>
              <a:t> structures from </a:t>
            </a:r>
            <a:r>
              <a:rPr lang="en-CA" dirty="0" err="1" smtClean="0"/>
              <a:t>RNAstrand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63736" y="2012906"/>
            <a:ext cx="4267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Andronescu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BMC Bioinformatics 2008]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70729" y="2389560"/>
            <a:ext cx="2434471" cy="2049090"/>
            <a:chOff x="1070729" y="2389560"/>
            <a:chExt cx="2434471" cy="2049090"/>
          </a:xfrm>
        </p:grpSpPr>
        <p:pic>
          <p:nvPicPr>
            <p:cNvPr id="2050" name="Picture 2" descr="http://people.ucalgary.ca/~zimmerly/secondary%20st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729" y="2389560"/>
              <a:ext cx="2152044" cy="17633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4" name="Oval 3"/>
            <p:cNvSpPr/>
            <p:nvPr/>
          </p:nvSpPr>
          <p:spPr>
            <a:xfrm>
              <a:off x="3216423" y="4210050"/>
              <a:ext cx="288777" cy="228600"/>
            </a:xfrm>
            <a:prstGeom prst="ellips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07346" y="1568756"/>
            <a:ext cx="2397599" cy="2812744"/>
            <a:chOff x="5607346" y="1568756"/>
            <a:chExt cx="2397599" cy="2812744"/>
          </a:xfrm>
        </p:grpSpPr>
        <p:pic>
          <p:nvPicPr>
            <p:cNvPr id="2052" name="Picture 4" descr="Image result for RNAse MRP RN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123" y="1568756"/>
              <a:ext cx="2108822" cy="25731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3" name="Oval 12"/>
            <p:cNvSpPr/>
            <p:nvPr/>
          </p:nvSpPr>
          <p:spPr>
            <a:xfrm>
              <a:off x="5607346" y="4152900"/>
              <a:ext cx="288777" cy="228600"/>
            </a:xfrm>
            <a:prstGeom prst="ellips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7062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Boltzmann ensemble</a:t>
            </a:r>
            <a:br>
              <a:rPr lang="en-US" dirty="0" smtClean="0"/>
            </a:br>
            <a:r>
              <a:rPr lang="en-US" dirty="0" smtClean="0"/>
              <a:t>Partition function-based methods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88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Ensemble approaches in RNA folding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RNA </a:t>
            </a:r>
            <a:r>
              <a:rPr lang="en-US" sz="2400" i="1" dirty="0" smtClean="0"/>
              <a:t>in </a:t>
            </a:r>
            <a:r>
              <a:rPr lang="en-US" sz="2400" i="1" dirty="0" err="1" smtClean="0"/>
              <a:t>silico</a:t>
            </a:r>
            <a:r>
              <a:rPr lang="en-US" sz="2400" dirty="0" smtClean="0"/>
              <a:t> paradigm shift:</a:t>
            </a:r>
          </a:p>
          <a:p>
            <a:pPr lvl="1"/>
            <a:r>
              <a:rPr lang="en-US" sz="2000" dirty="0" smtClean="0"/>
              <a:t>From </a:t>
            </a:r>
            <a:r>
              <a:rPr lang="en-US" sz="2000" dirty="0"/>
              <a:t>single structure, </a:t>
            </a:r>
            <a:r>
              <a:rPr lang="en-US" sz="2000" dirty="0" smtClean="0"/>
              <a:t>minimal free-energy folding…</a:t>
            </a:r>
          </a:p>
        </p:txBody>
      </p:sp>
      <p:pic>
        <p:nvPicPr>
          <p:cNvPr id="1026" name="Picture 2" descr="C:\Users\ponty\Documents\Presentations\2012-03-VIZBI\pics\Boltzma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78162"/>
            <a:ext cx="83566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4479290" y="2438400"/>
            <a:ext cx="2108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2453640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Inconsolatazi4" panose="020B0609030003000000" pitchFamily="49" charset="0"/>
              </a:rPr>
              <a:t>Mfold</a:t>
            </a:r>
            <a:r>
              <a:rPr lang="en-US" dirty="0" smtClean="0">
                <a:latin typeface="Inconsolatazi4" panose="020B0609030003000000" pitchFamily="49" charset="0"/>
              </a:rPr>
              <a:t>, </a:t>
            </a:r>
            <a:r>
              <a:rPr lang="en-US" dirty="0" err="1" smtClean="0">
                <a:latin typeface="Inconsolatazi4" panose="020B0609030003000000" pitchFamily="49" charset="0"/>
              </a:rPr>
              <a:t>RNAfold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6063" y="1987550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Inconsolatazi4" panose="020B0609030003000000" pitchFamily="49" charset="0"/>
                <a:cs typeface="Courier New" pitchFamily="49" charset="0"/>
              </a:rPr>
              <a:t>...CAGUAGCCGAUCGCAGCUAGCGUA...</a:t>
            </a:r>
          </a:p>
        </p:txBody>
      </p:sp>
    </p:spTree>
    <p:extLst>
      <p:ext uri="{BB962C8B-B14F-4D97-AF65-F5344CB8AC3E}">
        <p14:creationId xmlns:p14="http://schemas.microsoft.com/office/powerpoint/2010/main" val="12117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13"/>
    </mc:Choice>
    <mc:Fallback xmlns="">
      <p:transition spd="slow" advTm="34213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8811" y="5257801"/>
            <a:ext cx="8357989" cy="1219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/>
              <a:t>Ensemble approaches in RNA folding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59023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RNA </a:t>
            </a:r>
            <a:r>
              <a:rPr lang="en-US" sz="2400" i="1" dirty="0" smtClean="0"/>
              <a:t>in </a:t>
            </a:r>
            <a:r>
              <a:rPr lang="en-US" sz="2400" i="1" dirty="0" err="1" smtClean="0"/>
              <a:t>silico</a:t>
            </a:r>
            <a:r>
              <a:rPr lang="en-US" sz="2400" dirty="0" smtClean="0"/>
              <a:t> paradigm shift:</a:t>
            </a:r>
          </a:p>
          <a:p>
            <a:pPr lvl="1"/>
            <a:r>
              <a:rPr lang="en-US" sz="2000" dirty="0"/>
              <a:t>From </a:t>
            </a:r>
            <a:r>
              <a:rPr lang="en-US" sz="2000" dirty="0" smtClean="0"/>
              <a:t>single structure, </a:t>
            </a:r>
            <a:r>
              <a:rPr lang="en-US" sz="2000" dirty="0"/>
              <a:t>minimal </a:t>
            </a:r>
            <a:r>
              <a:rPr lang="en-US" sz="2000" dirty="0" smtClean="0"/>
              <a:t>free-energy </a:t>
            </a:r>
            <a:r>
              <a:rPr lang="en-US" sz="2000" dirty="0"/>
              <a:t>folding…</a:t>
            </a:r>
          </a:p>
          <a:p>
            <a:pPr lvl="1"/>
            <a:r>
              <a:rPr lang="en-US" sz="2000" dirty="0" smtClean="0"/>
              <a:t>… to ensemble approaches.</a:t>
            </a:r>
          </a:p>
        </p:txBody>
      </p:sp>
      <p:pic>
        <p:nvPicPr>
          <p:cNvPr id="1027" name="Picture 3" descr="C:\Users\ponty\Documents\Presentations\2012-03-VIZBI\pics\BoltzmannWe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1" y="2990850"/>
            <a:ext cx="8509001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56063" y="1987550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Inconsolatazi4" panose="020B0609030003000000" pitchFamily="49" charset="0"/>
                <a:cs typeface="Courier New" pitchFamily="49" charset="0"/>
              </a:rPr>
              <a:t>...CAGUAGCCGAUCGCAGCUAGCGUA...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479290" y="2438400"/>
            <a:ext cx="2108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245364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Inconsolatazi4" panose="020B0609030003000000" pitchFamily="49" charset="0"/>
              </a:rPr>
              <a:t>UnaFold</a:t>
            </a:r>
            <a:r>
              <a:rPr lang="en-US" dirty="0" smtClean="0">
                <a:latin typeface="Inconsolatazi4" panose="020B0609030003000000" pitchFamily="49" charset="0"/>
              </a:rPr>
              <a:t>, </a:t>
            </a:r>
            <a:r>
              <a:rPr lang="en-US" dirty="0" err="1" smtClean="0">
                <a:latin typeface="Inconsolatazi4" panose="020B0609030003000000" pitchFamily="49" charset="0"/>
              </a:rPr>
              <a:t>RNAFold</a:t>
            </a:r>
            <a:r>
              <a:rPr lang="en-US" dirty="0" smtClean="0">
                <a:latin typeface="Inconsolatazi4" panose="020B0609030003000000" pitchFamily="49" charset="0"/>
              </a:rPr>
              <a:t>, </a:t>
            </a:r>
            <a:r>
              <a:rPr lang="en-US" dirty="0" err="1" smtClean="0">
                <a:latin typeface="Inconsolatazi4" panose="020B0609030003000000" pitchFamily="49" charset="0"/>
              </a:rPr>
              <a:t>Sfold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056" y="5257800"/>
            <a:ext cx="8411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Thermodynamic equilibrium: </a:t>
            </a:r>
            <a:r>
              <a:rPr lang="en-US" sz="2000" dirty="0" smtClean="0">
                <a:solidFill>
                  <a:schemeClr val="bg1"/>
                </a:solidFill>
              </a:rPr>
              <a:t>Each secondary structure has probability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6800" y="5715896"/>
            <a:ext cx="3320631" cy="613320"/>
            <a:chOff x="1301364" y="5549364"/>
            <a:chExt cx="3320631" cy="613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24342" y="5549364"/>
                  <a:ext cx="2197653" cy="5663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𝑃𝑟𝑜𝑏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</m:oMath>
                    </m:oMathPara>
                  </a14:m>
                  <a:endParaRPr lang="en-CA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342" y="5549364"/>
                  <a:ext cx="2197653" cy="5663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1301364" y="5577909"/>
              <a:ext cx="12330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Boltzmann 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Probability </a:t>
              </a:r>
              <a:endParaRPr lang="en-C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46486" y="5700899"/>
            <a:ext cx="3137974" cy="672492"/>
            <a:chOff x="5441481" y="5483648"/>
            <a:chExt cx="3137974" cy="672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435663" y="5483648"/>
                  <a:ext cx="2143792" cy="6724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𝑡𝑟𝑢𝑐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CA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663" y="5483648"/>
                  <a:ext cx="2143792" cy="6724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5441481" y="5491484"/>
              <a:ext cx="9701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Partition</a:t>
              </a:r>
              <a:b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Function</a:t>
              </a:r>
              <a:endParaRPr lang="en-C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90555" y="6477000"/>
            <a:ext cx="2988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McCaskill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Biopolymers 1990 ]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99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36"/>
    </mc:Choice>
    <mc:Fallback xmlns="">
      <p:transition spd="slow" advTm="2893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ncRNAs</a:t>
            </a:r>
            <a:r>
              <a:rPr lang="en-US" dirty="0" smtClean="0"/>
              <a:t>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7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reliability of a prediction</a:t>
            </a:r>
            <a:endParaRPr lang="en-US" dirty="0"/>
          </a:p>
        </p:txBody>
      </p:sp>
      <p:pic>
        <p:nvPicPr>
          <p:cNvPr id="40962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3556"/>
          <a:stretch/>
        </p:blipFill>
        <p:spPr bwMode="auto">
          <a:xfrm>
            <a:off x="106680" y="1834570"/>
            <a:ext cx="3149327" cy="4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6924" r="69364" b="6399"/>
          <a:stretch/>
        </p:blipFill>
        <p:spPr bwMode="auto">
          <a:xfrm>
            <a:off x="5867400" y="1315071"/>
            <a:ext cx="295612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7844" y="1295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D1-D4 group </a:t>
            </a:r>
            <a:r>
              <a:rPr lang="en-GB" dirty="0"/>
              <a:t>II </a:t>
            </a:r>
            <a:r>
              <a:rPr lang="en-GB" dirty="0" smtClean="0"/>
              <a:t>intron</a:t>
            </a:r>
            <a:br>
              <a:rPr lang="en-GB" dirty="0" smtClean="0"/>
            </a:br>
            <a:r>
              <a:rPr lang="en-GB" dirty="0" smtClean="0"/>
              <a:t>RFAM ID</a:t>
            </a:r>
            <a:r>
              <a:rPr lang="en-GB" dirty="0"/>
              <a:t>: RF02001</a:t>
            </a:r>
            <a:endParaRPr lang="en-GB" dirty="0" smtClean="0"/>
          </a:p>
        </p:txBody>
      </p:sp>
      <p:pic>
        <p:nvPicPr>
          <p:cNvPr id="11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13854" r="76008" b="65211"/>
          <a:stretch/>
        </p:blipFill>
        <p:spPr bwMode="auto">
          <a:xfrm>
            <a:off x="4572000" y="3632213"/>
            <a:ext cx="237744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6520" r="91549" b="62586"/>
          <a:stretch/>
        </p:blipFill>
        <p:spPr bwMode="auto">
          <a:xfrm>
            <a:off x="2743200" y="1012209"/>
            <a:ext cx="237744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20168775">
            <a:off x="3285432" y="1411357"/>
            <a:ext cx="553993" cy="914400"/>
          </a:xfrm>
          <a:prstGeom prst="ellipse">
            <a:avLst/>
          </a:prstGeom>
          <a:solidFill>
            <a:srgbClr val="09A711">
              <a:alpha val="38000"/>
            </a:srgbClr>
          </a:solidFill>
          <a:ln w="53975"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843025">
            <a:off x="3679616" y="1896512"/>
            <a:ext cx="959056" cy="1097173"/>
          </a:xfrm>
          <a:prstGeom prst="ellipse">
            <a:avLst/>
          </a:prstGeom>
          <a:solidFill>
            <a:srgbClr val="0070C0">
              <a:alpha val="6000"/>
            </a:srgbClr>
          </a:solidFill>
          <a:ln w="53975"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9333" y="2671425"/>
            <a:ext cx="543242" cy="697277"/>
            <a:chOff x="3011711" y="4098892"/>
            <a:chExt cx="1353240" cy="1582328"/>
          </a:xfrm>
        </p:grpSpPr>
        <p:sp>
          <p:nvSpPr>
            <p:cNvPr id="14" name="Oval 13"/>
            <p:cNvSpPr/>
            <p:nvPr/>
          </p:nvSpPr>
          <p:spPr>
            <a:xfrm rot="20168775">
              <a:off x="3011711" y="4098892"/>
              <a:ext cx="553993" cy="914400"/>
            </a:xfrm>
            <a:prstGeom prst="ellipse">
              <a:avLst/>
            </a:prstGeom>
            <a:solidFill>
              <a:srgbClr val="09A711">
                <a:alpha val="38000"/>
              </a:srgbClr>
            </a:solidFill>
            <a:ln w="22225"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9843025">
              <a:off x="3405895" y="4584047"/>
              <a:ext cx="959056" cy="1097173"/>
            </a:xfrm>
            <a:prstGeom prst="ellipse">
              <a:avLst/>
            </a:prstGeom>
            <a:solidFill>
              <a:srgbClr val="0070C0">
                <a:alpha val="6000"/>
              </a:srgbClr>
            </a:solidFill>
            <a:ln w="22225"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027162" y="6210217"/>
            <a:ext cx="487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>
                <a:latin typeface="Inconsolatazi4" panose="020B0609030003000000" pitchFamily="49" charset="0"/>
              </a:rPr>
              <a:t>RNAFold</a:t>
            </a:r>
            <a:r>
              <a:rPr lang="en-GB" sz="1600" dirty="0" smtClean="0"/>
              <a:t> webserver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4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29"/>
    </mc:Choice>
    <mc:Fallback xmlns="">
      <p:transition spd="slow" advTm="100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reliability of a prediction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2405" y="1295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D1-D4 group </a:t>
            </a:r>
            <a:r>
              <a:rPr lang="en-GB" dirty="0"/>
              <a:t>II </a:t>
            </a:r>
            <a:r>
              <a:rPr lang="en-GB" dirty="0" smtClean="0"/>
              <a:t>intron</a:t>
            </a:r>
            <a:br>
              <a:rPr lang="en-GB" dirty="0" smtClean="0"/>
            </a:br>
            <a:r>
              <a:rPr lang="en-GB" i="1" dirty="0"/>
              <a:t>A. </a:t>
            </a:r>
            <a:r>
              <a:rPr lang="en-GB" i="1" dirty="0" err="1"/>
              <a:t>Capsulatum</a:t>
            </a:r>
            <a:r>
              <a:rPr lang="en-GB" i="1" dirty="0"/>
              <a:t> </a:t>
            </a:r>
            <a:r>
              <a:rPr lang="en-GB" dirty="0"/>
              <a:t>sequence</a:t>
            </a:r>
          </a:p>
        </p:txBody>
      </p:sp>
      <p:pic>
        <p:nvPicPr>
          <p:cNvPr id="9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2" r="44822"/>
          <a:stretch/>
        </p:blipFill>
        <p:spPr bwMode="auto">
          <a:xfrm>
            <a:off x="3672982" y="1510511"/>
            <a:ext cx="5128232" cy="47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6924" r="69364" b="6399"/>
          <a:stretch/>
        </p:blipFill>
        <p:spPr bwMode="auto">
          <a:xfrm>
            <a:off x="347844" y="1912921"/>
            <a:ext cx="295612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27162" y="6210217"/>
            <a:ext cx="487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>
                <a:latin typeface="Inconsolatazi4" panose="020B0609030003000000" pitchFamily="49" charset="0"/>
              </a:rPr>
              <a:t>RNAFold</a:t>
            </a:r>
            <a:r>
              <a:rPr lang="en-GB" sz="1600" dirty="0" smtClean="0"/>
              <a:t> webserver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</a:p>
        </p:txBody>
      </p:sp>
    </p:spTree>
    <p:extLst>
      <p:ext uri="{BB962C8B-B14F-4D97-AF65-F5344CB8AC3E}">
        <p14:creationId xmlns:p14="http://schemas.microsoft.com/office/powerpoint/2010/main" val="30768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31"/>
    </mc:Choice>
    <mc:Fallback xmlns="">
      <p:transition spd="slow" advTm="3973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14800" y="1219200"/>
            <a:ext cx="3748541" cy="3352800"/>
            <a:chOff x="2964180" y="1562294"/>
            <a:chExt cx="3122510" cy="2781293"/>
          </a:xfrm>
        </p:grpSpPr>
        <p:pic>
          <p:nvPicPr>
            <p:cNvPr id="7" name="Picture 2" descr="C:\Users\ponty\Documents\Tex\VIZBIChapter\Vienna-IntronII-Reliability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4" t="4418" r="21861" b="5172"/>
            <a:stretch/>
          </p:blipFill>
          <p:spPr bwMode="auto">
            <a:xfrm>
              <a:off x="2964180" y="1562294"/>
              <a:ext cx="3017520" cy="2781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 rot="18326563">
              <a:off x="5868226" y="1979036"/>
              <a:ext cx="228600" cy="146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8090" y="2573673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7568320">
              <a:off x="5605626" y="2415967"/>
              <a:ext cx="138303" cy="103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9335497">
              <a:off x="5666089" y="2426959"/>
              <a:ext cx="138303" cy="23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reliability of a prediction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429000" y="4876800"/>
            <a:ext cx="5715000" cy="1447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Low BP probabilities indicate uncertain base pairs</a:t>
            </a: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sz="1800" dirty="0" smtClean="0">
                <a:solidFill>
                  <a:srgbClr val="C00000"/>
                </a:solidFill>
              </a:rPr>
              <a:t>BP&gt;99% </a:t>
            </a:r>
            <a:r>
              <a:rPr lang="en-US" sz="1800" dirty="0" smtClean="0">
                <a:solidFill>
                  <a:srgbClr val="C00000"/>
                </a:solidFill>
                <a:cs typeface="Times New Roman"/>
              </a:rPr>
              <a:t>→ PPV</a:t>
            </a:r>
            <a:r>
              <a:rPr lang="en-US" sz="1800" dirty="0" smtClean="0">
                <a:solidFill>
                  <a:srgbClr val="C00000"/>
                </a:solidFill>
              </a:rPr>
              <a:t>&gt;90%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    </a:t>
            </a:r>
            <a:r>
              <a:rPr lang="en-US" sz="1800" dirty="0" smtClean="0">
                <a:solidFill>
                  <a:schemeClr val="accent1"/>
                </a:solidFill>
              </a:rPr>
              <a:t>BP&gt;90% </a:t>
            </a:r>
            <a:r>
              <a:rPr lang="en-US" sz="1800" dirty="0">
                <a:solidFill>
                  <a:schemeClr val="accent1"/>
                </a:solidFill>
                <a:cs typeface="Times New Roman"/>
              </a:rPr>
              <a:t>→ </a:t>
            </a:r>
            <a:r>
              <a:rPr lang="en-US" sz="1800" dirty="0" smtClean="0">
                <a:solidFill>
                  <a:schemeClr val="accent1"/>
                </a:solidFill>
              </a:rPr>
              <a:t>PPV&gt;83%...</a:t>
            </a:r>
          </a:p>
        </p:txBody>
      </p:sp>
      <p:pic>
        <p:nvPicPr>
          <p:cNvPr id="28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3556"/>
          <a:stretch/>
        </p:blipFill>
        <p:spPr bwMode="auto">
          <a:xfrm>
            <a:off x="106680" y="1834570"/>
            <a:ext cx="3149327" cy="4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99333" y="2671425"/>
            <a:ext cx="543242" cy="697277"/>
            <a:chOff x="3011711" y="4098892"/>
            <a:chExt cx="1353240" cy="1582328"/>
          </a:xfrm>
        </p:grpSpPr>
        <p:sp>
          <p:nvSpPr>
            <p:cNvPr id="30" name="Oval 29"/>
            <p:cNvSpPr/>
            <p:nvPr/>
          </p:nvSpPr>
          <p:spPr>
            <a:xfrm rot="20168775">
              <a:off x="3011711" y="4098892"/>
              <a:ext cx="553993" cy="914400"/>
            </a:xfrm>
            <a:prstGeom prst="ellipse">
              <a:avLst/>
            </a:prstGeom>
            <a:solidFill>
              <a:srgbClr val="09A711">
                <a:alpha val="38000"/>
              </a:srgbClr>
            </a:solidFill>
            <a:ln w="22225"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843025">
              <a:off x="3405895" y="4584047"/>
              <a:ext cx="959056" cy="1097173"/>
            </a:xfrm>
            <a:prstGeom prst="ellipse">
              <a:avLst/>
            </a:prstGeom>
            <a:solidFill>
              <a:srgbClr val="0070C0">
                <a:alpha val="6000"/>
              </a:srgbClr>
            </a:solidFill>
            <a:ln w="22225"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1000" y="1334869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D1-D4 group </a:t>
            </a:r>
            <a:r>
              <a:rPr lang="en-GB" dirty="0"/>
              <a:t>II </a:t>
            </a:r>
            <a:r>
              <a:rPr lang="en-GB" dirty="0" smtClean="0"/>
              <a:t>intron</a:t>
            </a:r>
            <a:br>
              <a:rPr lang="en-GB" dirty="0" smtClean="0"/>
            </a:br>
            <a:r>
              <a:rPr lang="en-GB" i="1" dirty="0"/>
              <a:t>A. </a:t>
            </a:r>
            <a:r>
              <a:rPr lang="en-GB" i="1" dirty="0" err="1"/>
              <a:t>Capsulatum</a:t>
            </a:r>
            <a:r>
              <a:rPr lang="en-GB" i="1" dirty="0"/>
              <a:t> </a:t>
            </a:r>
            <a:r>
              <a:rPr lang="en-GB" dirty="0"/>
              <a:t>sequence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76357" y="5683190"/>
            <a:ext cx="2486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[Mathews, RNA 2004]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68"/>
    </mc:Choice>
    <mc:Fallback xmlns="">
      <p:transition spd="slow" advTm="7836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ponty\Mes documents\Dropbox\Alain &amp; Yann\Fichiers Yann\dotPlot-PhetRNA-Nativ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88362"/>
            <a:ext cx="3731439" cy="3723183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8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ponty\Mes documents\Dropbox\Alain &amp; Yann\Fichiers Yann\dotPlot-PhetRNA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82" y="2613910"/>
            <a:ext cx="3718918" cy="37106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Ensemble approaches indicate uncertainty and suggest alternative conformations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45218"/>
              </p:ext>
            </p:extLst>
          </p:nvPr>
        </p:nvGraphicFramePr>
        <p:xfrm>
          <a:off x="381000" y="1371600"/>
          <a:ext cx="8458200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8200"/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Example:</a:t>
                      </a:r>
                      <a:endParaRPr lang="en-US" sz="1800" dirty="0" smtClean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Inconsolatazi4" panose="020B0609030003000000" pitchFamily="49" charset="0"/>
                        </a:rPr>
                        <a:t>&gt;ENA|M10740|M10740.1 Saccharomyces </a:t>
                      </a:r>
                      <a:r>
                        <a:rPr lang="en-US" sz="1600" dirty="0" err="1" smtClean="0">
                          <a:latin typeface="Inconsolatazi4" panose="020B0609030003000000" pitchFamily="49" charset="0"/>
                        </a:rPr>
                        <a:t>cerevisiae</a:t>
                      </a:r>
                      <a:r>
                        <a:rPr lang="en-US" sz="1600" dirty="0" smtClean="0">
                          <a:latin typeface="Inconsolatazi4" panose="020B0609030003000000" pitchFamily="49" charset="0"/>
                        </a:rPr>
                        <a:t> </a:t>
                      </a:r>
                      <a:r>
                        <a:rPr lang="en-US" sz="1600" dirty="0" err="1" smtClean="0">
                          <a:latin typeface="Inconsolatazi4" panose="020B0609030003000000" pitchFamily="49" charset="0"/>
                        </a:rPr>
                        <a:t>Phe-tRNA</a:t>
                      </a:r>
                      <a:r>
                        <a:rPr lang="en-US" sz="1600" dirty="0" smtClean="0">
                          <a:latin typeface="Inconsolatazi4" panose="020B0609030003000000" pitchFamily="49" charset="0"/>
                        </a:rPr>
                        <a:t>. : Location:1..76</a:t>
                      </a:r>
                      <a:br>
                        <a:rPr lang="en-US" sz="1600" dirty="0" smtClean="0">
                          <a:latin typeface="Inconsolatazi4" panose="020B0609030003000000" pitchFamily="49" charset="0"/>
                        </a:rPr>
                      </a:br>
                      <a:r>
                        <a:rPr lang="en-US" sz="1600" dirty="0" smtClean="0">
                          <a:latin typeface="Inconsolatazi4" panose="020B0609030003000000" pitchFamily="49" charset="0"/>
                        </a:rPr>
                        <a:t>GCGGATTTAGCTCAGTTGGGAGAGCGCCAGACTGAAGATTTGGAGGTCCTGTGTTCGATCCACAGAATTCGCACCA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7" name="Picture 9" descr="C:\Documents and Settings\ponty\Mes documents\Dropbox\Alain &amp; Yann\Fichiers Yann\planar-PhetRNA-Nativ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8" t="2426" r="21007"/>
          <a:stretch/>
        </p:blipFill>
        <p:spPr bwMode="auto">
          <a:xfrm>
            <a:off x="152400" y="3186112"/>
            <a:ext cx="2415955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ponty\Mes documents\Dropbox\Alain &amp; Yann\Fichiers Yann\planar-PhetRNA-RNAFold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4051" r="16798"/>
          <a:stretch/>
        </p:blipFill>
        <p:spPr bwMode="auto">
          <a:xfrm>
            <a:off x="3429000" y="4171951"/>
            <a:ext cx="2347790" cy="20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17"/>
          <p:cNvCxnSpPr/>
          <p:nvPr/>
        </p:nvCxnSpPr>
        <p:spPr>
          <a:xfrm>
            <a:off x="2895600" y="2895600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45661" y="5715000"/>
            <a:ext cx="1941557" cy="36933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Native </a:t>
            </a:r>
            <a:r>
              <a:rPr lang="fr-FR" b="1" dirty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fr-FR" b="1" dirty="0" smtClean="0">
                <a:ln w="18000">
                  <a:noFill/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tructure</a:t>
            </a:r>
            <a:endParaRPr lang="fr-FR" b="1" dirty="0">
              <a:ln w="18000">
                <a:noFill/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3490371" y="2438400"/>
            <a:ext cx="1338828" cy="1447800"/>
            <a:chOff x="3490371" y="2286000"/>
            <a:chExt cx="1338828" cy="1447800"/>
          </a:xfrm>
        </p:grpSpPr>
        <p:sp>
          <p:nvSpPr>
            <p:cNvPr id="20" name="Flèche vers le bas 19"/>
            <p:cNvSpPr/>
            <p:nvPr/>
          </p:nvSpPr>
          <p:spPr>
            <a:xfrm>
              <a:off x="3962400" y="2286000"/>
              <a:ext cx="381000" cy="1447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490371" y="2754868"/>
              <a:ext cx="1338828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err="1" smtClean="0">
                  <a:ln w="18000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Inconsolatazi4" panose="020B0609030003000000" pitchFamily="49" charset="0"/>
                </a:rPr>
                <a:t>RNAFold</a:t>
              </a:r>
              <a:r>
                <a:rPr lang="fr-FR" dirty="0" smtClean="0">
                  <a:ln w="18000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Inconsolatazi4" panose="020B0609030003000000" pitchFamily="49" charset="0"/>
                </a:rPr>
                <a:t> -p</a:t>
              </a:r>
              <a:endParaRPr lang="fr-FR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Inconsolatazi4" panose="020B0609030003000000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3" y="1926343"/>
            <a:ext cx="4728147" cy="4728147"/>
          </a:xfrm>
          <a:prstGeom prst="rect">
            <a:avLst/>
          </a:prstGeom>
          <a:effectLst>
            <a:glow rad="76200">
              <a:srgbClr val="C00000">
                <a:alpha val="24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0" y="1905000"/>
            <a:ext cx="4724740" cy="4735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Ensemble-based methods are more robust than energy-minimizing approaches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19498"/>
              </p:ext>
            </p:extLst>
          </p:nvPr>
        </p:nvGraphicFramePr>
        <p:xfrm>
          <a:off x="381000" y="1295400"/>
          <a:ext cx="8458200" cy="773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8200"/>
              </a:tblGrid>
              <a:tr h="216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Back to D1D4 example…</a:t>
                      </a:r>
                      <a:endParaRPr lang="en-US" sz="2400" dirty="0" smtClean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16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Lucida Console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553201" y="4191000"/>
            <a:ext cx="2057399" cy="2533731"/>
            <a:chOff x="5445371" y="2509284"/>
            <a:chExt cx="3639922" cy="446570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4" t="1644" r="28333" b="-1122"/>
            <a:stretch/>
          </p:blipFill>
          <p:spPr>
            <a:xfrm>
              <a:off x="5715000" y="2509284"/>
              <a:ext cx="2751667" cy="3810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445371" y="6324041"/>
              <a:ext cx="3639922" cy="650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</a:rPr>
                <a:t>Andronescu</a:t>
              </a:r>
              <a:r>
                <a:rPr lang="en-US" dirty="0" smtClean="0">
                  <a:solidFill>
                    <a:srgbClr val="C00000"/>
                  </a:solidFill>
                </a:rPr>
                <a:t> 2007</a:t>
              </a:r>
              <a:endParaRPr lang="en-CA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43650" y="1552100"/>
            <a:ext cx="2209801" cy="2559637"/>
            <a:chOff x="1219200" y="3042684"/>
            <a:chExt cx="3680564" cy="381046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3" t="261" r="15833" b="-1121"/>
            <a:stretch/>
          </p:blipFill>
          <p:spPr>
            <a:xfrm>
              <a:off x="1219200" y="3042684"/>
              <a:ext cx="3680564" cy="3276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752600" y="6303334"/>
              <a:ext cx="2600058" cy="549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Turner 2004  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3009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080"/>
            <a:ext cx="8229600" cy="630268"/>
          </a:xfrm>
        </p:spPr>
        <p:txBody>
          <a:bodyPr/>
          <a:lstStyle/>
          <a:p>
            <a:r>
              <a:rPr lang="en-US" dirty="0" smtClean="0"/>
              <a:t>Sensitivity to (single-point) mutations</a:t>
            </a:r>
            <a:endParaRPr lang="en-US" dirty="0"/>
          </a:p>
        </p:txBody>
      </p:sp>
      <p:pic>
        <p:nvPicPr>
          <p:cNvPr id="2050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854"/>
          <a:stretch/>
        </p:blipFill>
        <p:spPr bwMode="auto">
          <a:xfrm>
            <a:off x="1482977" y="1943721"/>
            <a:ext cx="5867400" cy="39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066780" y="6056312"/>
            <a:ext cx="469979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Halvorsen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M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PLOS Gen 2010]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 rot="996928">
            <a:off x="2776175" y="3164210"/>
            <a:ext cx="2265572" cy="137938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377299">
            <a:off x="4956562" y="2828413"/>
            <a:ext cx="2265572" cy="1379380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320125">
            <a:off x="2665473" y="1964341"/>
            <a:ext cx="1501164" cy="1025560"/>
          </a:xfrm>
          <a:prstGeom prst="ellipse">
            <a:avLst/>
          </a:prstGeom>
          <a:solidFill>
            <a:srgbClr val="0070C0">
              <a:alpha val="1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Method: </a:t>
            </a:r>
            <a:r>
              <a:rPr lang="en-US" sz="2400" dirty="0" smtClean="0"/>
              <a:t>Boltzmann </a:t>
            </a:r>
            <a:r>
              <a:rPr lang="en-US" sz="2400" dirty="0"/>
              <a:t>Sampling </a:t>
            </a:r>
            <a:r>
              <a:rPr lang="en-US" sz="2400" dirty="0">
                <a:latin typeface="Times New Roman"/>
                <a:cs typeface="Times New Roman"/>
              </a:rPr>
              <a:t>→ </a:t>
            </a:r>
            <a:r>
              <a:rPr lang="en-US" sz="2400" dirty="0"/>
              <a:t>PCA </a:t>
            </a:r>
            <a:r>
              <a:rPr lang="en-US" sz="2400" dirty="0">
                <a:latin typeface="Times New Roman"/>
                <a:cs typeface="Times New Roman"/>
              </a:rPr>
              <a:t>→ </a:t>
            </a:r>
            <a:r>
              <a:rPr lang="en-US" sz="2400" dirty="0" smtClean="0"/>
              <a:t>Clustering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2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6"/>
    </mc:Choice>
    <mc:Fallback xmlns="">
      <p:transition spd="slow" advTm="4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079"/>
            <a:ext cx="8229600" cy="604377"/>
          </a:xfrm>
        </p:spPr>
        <p:txBody>
          <a:bodyPr/>
          <a:lstStyle/>
          <a:p>
            <a:r>
              <a:rPr lang="en-US" dirty="0" smtClean="0"/>
              <a:t>Sensitivity to </a:t>
            </a:r>
            <a:r>
              <a:rPr lang="en-US" dirty="0"/>
              <a:t>(single-point) mutations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066780" y="5576253"/>
            <a:ext cx="469979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Halvorsen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M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PLOS Gen 2010]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854"/>
          <a:stretch/>
        </p:blipFill>
        <p:spPr bwMode="auto">
          <a:xfrm>
            <a:off x="228600" y="2211451"/>
            <a:ext cx="40583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996928">
            <a:off x="1123087" y="3235893"/>
            <a:ext cx="1567064" cy="1157810"/>
          </a:xfrm>
          <a:prstGeom prst="ellipse">
            <a:avLst/>
          </a:prstGeom>
          <a:solidFill>
            <a:srgbClr val="00B050">
              <a:alpha val="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377299">
            <a:off x="2631230" y="2954035"/>
            <a:ext cx="1567064" cy="1157810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320125">
            <a:off x="1046516" y="2228759"/>
            <a:ext cx="1038334" cy="860824"/>
          </a:xfrm>
          <a:prstGeom prst="ellipse">
            <a:avLst/>
          </a:prstGeom>
          <a:solidFill>
            <a:srgbClr val="0070C0">
              <a:alpha val="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4738"/>
            <a:ext cx="82296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Method: </a:t>
            </a:r>
            <a:r>
              <a:rPr lang="en-US" sz="2400" dirty="0"/>
              <a:t>Boltzmann Sampling </a:t>
            </a:r>
            <a:r>
              <a:rPr lang="en-US" sz="2400" dirty="0">
                <a:latin typeface="Times New Roman"/>
                <a:cs typeface="Times New Roman"/>
              </a:rPr>
              <a:t>→ </a:t>
            </a:r>
            <a:r>
              <a:rPr lang="en-US" sz="2400" dirty="0"/>
              <a:t>PCA </a:t>
            </a:r>
            <a:r>
              <a:rPr lang="en-US" sz="2400" dirty="0">
                <a:latin typeface="Times New Roman"/>
                <a:cs typeface="Times New Roman"/>
              </a:rPr>
              <a:t>→ </a:t>
            </a:r>
            <a:r>
              <a:rPr lang="en-US" sz="2400" dirty="0"/>
              <a:t>Clustering</a:t>
            </a:r>
          </a:p>
        </p:txBody>
      </p:sp>
      <p:pic>
        <p:nvPicPr>
          <p:cNvPr id="11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73572" r="47336" b="4519"/>
          <a:stretch/>
        </p:blipFill>
        <p:spPr bwMode="auto">
          <a:xfrm>
            <a:off x="4262594" y="2194640"/>
            <a:ext cx="466344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 rot="793696">
            <a:off x="5086218" y="2267893"/>
            <a:ext cx="2066957" cy="891234"/>
          </a:xfrm>
          <a:prstGeom prst="ellipse">
            <a:avLst/>
          </a:prstGeom>
          <a:solidFill>
            <a:srgbClr val="0070C0">
              <a:alpha val="6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996928">
            <a:off x="5464979" y="3545096"/>
            <a:ext cx="961497" cy="89327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1101291">
            <a:off x="7279035" y="3014584"/>
            <a:ext cx="1575681" cy="954068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43588" y="373012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312" y="6053683"/>
            <a:ext cx="752337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CA" sz="2000" dirty="0" smtClean="0"/>
              <a:t>C10U associated with </a:t>
            </a:r>
            <a:r>
              <a:rPr lang="en-CA" sz="2000" dirty="0" err="1" smtClean="0"/>
              <a:t>Hyperferritinemia</a:t>
            </a:r>
            <a:r>
              <a:rPr lang="en-CA" sz="2000" dirty="0" smtClean="0"/>
              <a:t> </a:t>
            </a:r>
            <a:r>
              <a:rPr lang="en-CA" sz="2000" dirty="0"/>
              <a:t>cataract </a:t>
            </a:r>
            <a:r>
              <a:rPr lang="en-CA" sz="2000" dirty="0" smtClean="0"/>
              <a:t>syndrome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6872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87"/>
    </mc:Choice>
    <mc:Fallback xmlns="">
      <p:transition spd="slow" advTm="37887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Comparative methods</a:t>
            </a:r>
            <a:br>
              <a:rPr lang="en-US" dirty="0" smtClean="0"/>
            </a:br>
            <a:r>
              <a:rPr lang="en-US" dirty="0" smtClean="0"/>
              <a:t>and the pitfalls of benchmarks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19600"/>
            <a:ext cx="8305800" cy="1143000"/>
          </a:xfrm>
        </p:spPr>
        <p:txBody>
          <a:bodyPr/>
          <a:lstStyle/>
          <a:p>
            <a:r>
              <a:rPr lang="en-CA" dirty="0"/>
              <a:t>The </a:t>
            </a:r>
            <a:r>
              <a:rPr lang="en-CA" dirty="0" err="1"/>
              <a:t>BRaliBase</a:t>
            </a:r>
            <a:r>
              <a:rPr lang="en-CA" dirty="0"/>
              <a:t> </a:t>
            </a:r>
            <a:r>
              <a:rPr lang="en-CA" dirty="0" smtClean="0"/>
              <a:t>dent - a </a:t>
            </a:r>
            <a:r>
              <a:rPr lang="en-CA" dirty="0"/>
              <a:t>tale of benchmark design </a:t>
            </a:r>
            <a:r>
              <a:rPr lang="en-CA" dirty="0" smtClean="0"/>
              <a:t>and interpretation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Löwes</a:t>
            </a:r>
            <a:r>
              <a:rPr lang="en-US" dirty="0" smtClean="0"/>
              <a:t>, </a:t>
            </a:r>
            <a:r>
              <a:rPr lang="en-US" dirty="0" err="1" smtClean="0"/>
              <a:t>Chauve</a:t>
            </a:r>
            <a:r>
              <a:rPr lang="en-US" dirty="0" smtClean="0"/>
              <a:t>, </a:t>
            </a:r>
            <a:r>
              <a:rPr lang="en-US" dirty="0" err="1" smtClean="0"/>
              <a:t>Ponty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Giegerich</a:t>
            </a:r>
            <a:r>
              <a:rPr lang="en-US" dirty="0" smtClean="0"/>
              <a:t>, Briefings in Bioinformatics 2016]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39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Evolution to the rescue: </a:t>
            </a:r>
            <a:r>
              <a:rPr lang="en-US" dirty="0"/>
              <a:t>C</a:t>
            </a:r>
            <a:r>
              <a:rPr lang="en-US" dirty="0" smtClean="0"/>
              <a:t>omparative approaches for structured RNAs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981200" y="1970730"/>
            <a:ext cx="4876800" cy="4495800"/>
            <a:chOff x="1600200" y="1676400"/>
            <a:chExt cx="4876800" cy="4495800"/>
          </a:xfrm>
        </p:grpSpPr>
        <p:grpSp>
          <p:nvGrpSpPr>
            <p:cNvPr id="10" name="Group 9"/>
            <p:cNvGrpSpPr/>
            <p:nvPr/>
          </p:nvGrpSpPr>
          <p:grpSpPr>
            <a:xfrm>
              <a:off x="1600200" y="1676400"/>
              <a:ext cx="4572000" cy="4495800"/>
              <a:chOff x="762000" y="2179816"/>
              <a:chExt cx="1828800" cy="212360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245"/>
              <a:stretch/>
            </p:blipFill>
            <p:spPr>
              <a:xfrm>
                <a:off x="762000" y="2209800"/>
                <a:ext cx="891871" cy="203436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57" t="2630" r="62497" b="-2630"/>
              <a:stretch/>
            </p:blipFill>
            <p:spPr>
              <a:xfrm>
                <a:off x="2166068" y="2269056"/>
                <a:ext cx="424732" cy="203436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99" t="-1563" r="71262" b="1563"/>
              <a:stretch/>
            </p:blipFill>
            <p:spPr>
              <a:xfrm>
                <a:off x="1653871" y="2179816"/>
                <a:ext cx="341906" cy="2034367"/>
              </a:xfrm>
              <a:prstGeom prst="rect">
                <a:avLst/>
              </a:prstGeom>
            </p:spPr>
          </p:pic>
        </p:grpSp>
        <p:sp>
          <p:nvSpPr>
            <p:cNvPr id="19" name="Text Box 1"/>
            <p:cNvSpPr txBox="1">
              <a:spLocks noChangeArrowheads="1"/>
            </p:cNvSpPr>
            <p:nvPr/>
          </p:nvSpPr>
          <p:spPr bwMode="auto">
            <a:xfrm>
              <a:off x="4681210" y="2209800"/>
              <a:ext cx="432593" cy="496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…</a:t>
              </a:r>
            </a:p>
          </p:txBody>
        </p:sp>
        <p:sp>
          <p:nvSpPr>
            <p:cNvPr id="20" name="Text Box 1"/>
            <p:cNvSpPr txBox="1">
              <a:spLocks noChangeArrowheads="1"/>
            </p:cNvSpPr>
            <p:nvPr/>
          </p:nvSpPr>
          <p:spPr bwMode="auto">
            <a:xfrm>
              <a:off x="4681210" y="2885832"/>
              <a:ext cx="432593" cy="496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…</a:t>
              </a:r>
            </a:p>
          </p:txBody>
        </p:sp>
        <p:sp>
          <p:nvSpPr>
            <p:cNvPr id="21" name="Text Box 1"/>
            <p:cNvSpPr txBox="1">
              <a:spLocks noChangeArrowheads="1"/>
            </p:cNvSpPr>
            <p:nvPr/>
          </p:nvSpPr>
          <p:spPr bwMode="auto">
            <a:xfrm>
              <a:off x="4681210" y="3636168"/>
              <a:ext cx="432593" cy="496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…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4648200"/>
              <a:ext cx="4267200" cy="14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2066780" y="5029200"/>
            <a:ext cx="469979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CA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RFAM Bacterial RNase P class </a:t>
            </a:r>
            <a:r>
              <a:rPr lang="en-CA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 Alignment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RF00011, rendered using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JalView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638800"/>
            <a:ext cx="8534400" cy="92236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Structure</a:t>
            </a:r>
            <a:r>
              <a:rPr lang="en-US" sz="2000" dirty="0" smtClean="0"/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US" sz="2000" dirty="0" smtClean="0"/>
              <a:t>phenotype) </a:t>
            </a:r>
            <a:r>
              <a:rPr lang="en-US" sz="2000" dirty="0"/>
              <a:t>typically more conserved </a:t>
            </a:r>
            <a:r>
              <a:rPr lang="en-US" sz="2000" dirty="0" smtClean="0"/>
              <a:t>than </a:t>
            </a:r>
            <a:r>
              <a:rPr lang="en-US" sz="2000" dirty="0" smtClean="0">
                <a:solidFill>
                  <a:srgbClr val="00B050"/>
                </a:solidFill>
              </a:rPr>
              <a:t>sequence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smtClean="0"/>
              <a:t>Covariations/compensatory mutations hint towards </a:t>
            </a:r>
            <a:r>
              <a:rPr lang="en-US" sz="2000" dirty="0" smtClean="0">
                <a:solidFill>
                  <a:srgbClr val="C00000"/>
                </a:solidFill>
              </a:rPr>
              <a:t>shared structure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33774" y="1844062"/>
            <a:ext cx="695290" cy="2708058"/>
            <a:chOff x="4933774" y="1844062"/>
            <a:chExt cx="695290" cy="2708058"/>
          </a:xfrm>
        </p:grpSpPr>
        <p:sp>
          <p:nvSpPr>
            <p:cNvPr id="35840" name="Arc 35839"/>
            <p:cNvSpPr/>
            <p:nvPr/>
          </p:nvSpPr>
          <p:spPr>
            <a:xfrm>
              <a:off x="4995569" y="1844062"/>
              <a:ext cx="567031" cy="725474"/>
            </a:xfrm>
            <a:prstGeom prst="arc">
              <a:avLst>
                <a:gd name="adj1" fmla="val 10840440"/>
                <a:gd name="adj2" fmla="val 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489004" y="2189920"/>
              <a:ext cx="14006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33774" y="2189437"/>
              <a:ext cx="14006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10887" y="1703144"/>
            <a:ext cx="944529" cy="2848976"/>
            <a:chOff x="4810887" y="1703144"/>
            <a:chExt cx="944529" cy="2848976"/>
          </a:xfrm>
        </p:grpSpPr>
        <p:sp>
          <p:nvSpPr>
            <p:cNvPr id="35" name="Arc 34"/>
            <p:cNvSpPr/>
            <p:nvPr/>
          </p:nvSpPr>
          <p:spPr>
            <a:xfrm>
              <a:off x="4874263" y="1703144"/>
              <a:ext cx="796435" cy="992064"/>
            </a:xfrm>
            <a:prstGeom prst="arc">
              <a:avLst>
                <a:gd name="adj1" fmla="val 10840440"/>
                <a:gd name="adj2" fmla="val 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15356" y="2189920"/>
              <a:ext cx="14006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10887" y="2189437"/>
              <a:ext cx="14006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68024" y="1600200"/>
            <a:ext cx="1299376" cy="2948427"/>
            <a:chOff x="4568024" y="1600200"/>
            <a:chExt cx="1299376" cy="2948427"/>
          </a:xfrm>
        </p:grpSpPr>
        <p:sp>
          <p:nvSpPr>
            <p:cNvPr id="36" name="Arc 35"/>
            <p:cNvSpPr/>
            <p:nvPr/>
          </p:nvSpPr>
          <p:spPr>
            <a:xfrm>
              <a:off x="4638849" y="1600200"/>
              <a:ext cx="1159439" cy="1208730"/>
            </a:xfrm>
            <a:prstGeom prst="arc">
              <a:avLst>
                <a:gd name="adj1" fmla="val 10840440"/>
                <a:gd name="adj2" fmla="val 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27340" y="2186427"/>
              <a:ext cx="14006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68024" y="2185944"/>
              <a:ext cx="14006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11088" y="1295401"/>
            <a:ext cx="2010803" cy="3256719"/>
            <a:chOff x="4211088" y="1295401"/>
            <a:chExt cx="2010803" cy="3256719"/>
          </a:xfrm>
        </p:grpSpPr>
        <p:sp>
          <p:nvSpPr>
            <p:cNvPr id="38" name="Arc 37"/>
            <p:cNvSpPr/>
            <p:nvPr/>
          </p:nvSpPr>
          <p:spPr>
            <a:xfrm>
              <a:off x="4514803" y="1493874"/>
              <a:ext cx="1405760" cy="1421056"/>
            </a:xfrm>
            <a:prstGeom prst="arc">
              <a:avLst>
                <a:gd name="adj1" fmla="val 10840440"/>
                <a:gd name="adj2" fmla="val 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Arc 38"/>
            <p:cNvSpPr/>
            <p:nvPr/>
          </p:nvSpPr>
          <p:spPr>
            <a:xfrm>
              <a:off x="4401389" y="1382070"/>
              <a:ext cx="1636132" cy="1625334"/>
            </a:xfrm>
            <a:prstGeom prst="arc">
              <a:avLst>
                <a:gd name="adj1" fmla="val 10840440"/>
                <a:gd name="adj2" fmla="val 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Arc 39"/>
            <p:cNvSpPr/>
            <p:nvPr/>
          </p:nvSpPr>
          <p:spPr>
            <a:xfrm>
              <a:off x="4277343" y="1295401"/>
              <a:ext cx="1877136" cy="1819774"/>
            </a:xfrm>
            <a:prstGeom prst="arc">
              <a:avLst>
                <a:gd name="adj1" fmla="val 10840440"/>
                <a:gd name="adj2" fmla="val 0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1088" y="2185461"/>
              <a:ext cx="36112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60771" y="2189920"/>
              <a:ext cx="361120" cy="2362200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9661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54852"/>
            <a:ext cx="5638800" cy="296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90600"/>
          </a:xfrm>
        </p:spPr>
        <p:txBody>
          <a:bodyPr>
            <a:noAutofit/>
          </a:bodyPr>
          <a:lstStyle/>
          <a:p>
            <a:r>
              <a:rPr lang="en-US" dirty="0"/>
              <a:t>Evolution to the rescue: Comparative approaches for structured RNAs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534400" cy="32004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Idea: </a:t>
            </a:r>
            <a:r>
              <a:rPr lang="en-US" sz="2000" dirty="0" smtClean="0"/>
              <a:t>If MSA is available and trusted,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 </a:t>
            </a:r>
            <a:r>
              <a:rPr lang="en-US" sz="2000" dirty="0" smtClean="0"/>
              <a:t>columns! </a:t>
            </a:r>
          </a:p>
          <a:p>
            <a:endParaRPr lang="en-US" sz="600" dirty="0" smtClean="0"/>
          </a:p>
          <a:p>
            <a:r>
              <a:rPr lang="en-US" sz="2000" dirty="0" smtClean="0"/>
              <a:t>From unaligned sequences, chicken and egg paradox (again!)</a:t>
            </a:r>
          </a:p>
          <a:p>
            <a:pPr lvl="1"/>
            <a:r>
              <a:rPr lang="en-US" sz="1700" dirty="0" smtClean="0">
                <a:solidFill>
                  <a:schemeClr val="accent1"/>
                </a:solidFill>
              </a:rPr>
              <a:t>Plan A: </a:t>
            </a:r>
            <a:r>
              <a:rPr lang="en-US" sz="1700" dirty="0" smtClean="0"/>
              <a:t>Align sequences, then Fold columns</a:t>
            </a:r>
          </a:p>
          <a:p>
            <a:pPr lvl="1"/>
            <a:r>
              <a:rPr lang="en-US" sz="1700" dirty="0" smtClean="0">
                <a:solidFill>
                  <a:srgbClr val="C00000"/>
                </a:solidFill>
              </a:rPr>
              <a:t>Plan B: </a:t>
            </a:r>
            <a:r>
              <a:rPr lang="en-US" sz="1700" dirty="0" smtClean="0"/>
              <a:t>Fold/align simultaneously (</a:t>
            </a:r>
            <a:r>
              <a:rPr lang="en-US" sz="1700" dirty="0" err="1" smtClean="0"/>
              <a:t>Sankoff</a:t>
            </a:r>
            <a:r>
              <a:rPr lang="en-US" sz="1700" dirty="0" smtClean="0"/>
              <a:t>)            </a:t>
            </a:r>
            <a:r>
              <a:rPr lang="en-US" sz="1700" dirty="0" smtClean="0">
                <a:solidFill>
                  <a:srgbClr val="FF0000"/>
                </a:solidFill>
              </a:rPr>
              <a:t>→ </a:t>
            </a:r>
            <a:r>
              <a:rPr lang="el-GR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</a:t>
            </a:r>
            <a:r>
              <a:rPr lang="en-US" sz="17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el-GR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</a:t>
            </a:r>
            <a:r>
              <a:rPr lang="en-US" sz="17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2m</a:t>
            </a:r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time/memory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C: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Fold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sequences,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Align structures</a:t>
            </a:r>
            <a:endParaRPr lang="en-US" sz="1700" dirty="0"/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2530692" y="6539926"/>
            <a:ext cx="3810000" cy="39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[Gardner &amp;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Giegerich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BMC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Bioinfo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2004]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16734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err="1">
                <a:solidFill>
                  <a:schemeClr val="accent1"/>
                </a:solidFill>
              </a:rPr>
              <a:t>RNAAlifold</a:t>
            </a:r>
            <a:r>
              <a:rPr lang="en-US" sz="1400" dirty="0">
                <a:solidFill>
                  <a:schemeClr val="accent1"/>
                </a:solidFill>
              </a:rPr>
              <a:t> [Bernhardt et al, BMC </a:t>
            </a:r>
            <a:r>
              <a:rPr lang="en-US" sz="1400" dirty="0" err="1">
                <a:solidFill>
                  <a:schemeClr val="accent1"/>
                </a:solidFill>
              </a:rPr>
              <a:t>Bioinfo</a:t>
            </a:r>
            <a:r>
              <a:rPr lang="en-US" sz="1400" dirty="0">
                <a:solidFill>
                  <a:schemeClr val="accent1"/>
                </a:solidFill>
              </a:rPr>
              <a:t> 2008]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48880" y="3859652"/>
            <a:ext cx="863284" cy="2348948"/>
            <a:chOff x="2748880" y="3733800"/>
            <a:chExt cx="863284" cy="2348948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2748880" y="3733800"/>
              <a:ext cx="451521" cy="1258483"/>
            </a:xfrm>
            <a:prstGeom prst="straightConnector1">
              <a:avLst/>
            </a:prstGeom>
            <a:ln w="57150">
              <a:round/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765918" y="5208104"/>
              <a:ext cx="846246" cy="874644"/>
            </a:xfrm>
            <a:prstGeom prst="straightConnector1">
              <a:avLst/>
            </a:prstGeom>
            <a:ln w="57150">
              <a:round/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435692" y="3870064"/>
            <a:ext cx="11359" cy="2327177"/>
            <a:chOff x="4435692" y="3744212"/>
            <a:chExt cx="11359" cy="2327177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4435692" y="3744212"/>
              <a:ext cx="3788" cy="1145840"/>
            </a:xfrm>
            <a:prstGeom prst="straightConnector1">
              <a:avLst/>
            </a:prstGeom>
            <a:ln w="57150">
              <a:solidFill>
                <a:srgbClr val="C00000"/>
              </a:solidFill>
              <a:round/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435692" y="5304656"/>
              <a:ext cx="11359" cy="766733"/>
            </a:xfrm>
            <a:prstGeom prst="straightConnector1">
              <a:avLst/>
            </a:prstGeom>
            <a:ln w="57150">
              <a:solidFill>
                <a:srgbClr val="C00000"/>
              </a:solidFill>
              <a:round/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270579" y="3874324"/>
            <a:ext cx="761053" cy="2322917"/>
            <a:chOff x="5270579" y="3748472"/>
            <a:chExt cx="761053" cy="2322917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5651106" y="3748472"/>
              <a:ext cx="380526" cy="1084785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round/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270579" y="5257801"/>
              <a:ext cx="761053" cy="813588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round/>
              <a:headEnd type="none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99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RNA </a:t>
            </a:r>
            <a:r>
              <a:rPr lang="en-US" baseline="0" dirty="0" smtClean="0"/>
              <a:t>is </a:t>
            </a:r>
            <a:r>
              <a:rPr lang="en-US" b="1" baseline="0" dirty="0" smtClean="0"/>
              <a:t>totally awesome!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16386" name="Picture 2" descr="C:\Users\ponty\Documents\Presentations\2012-03-VIZBI\nature05874-f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143490" cy="2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1495" y="4495800"/>
            <a:ext cx="6405305" cy="18466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human genome is </a:t>
            </a:r>
            <a:r>
              <a:rPr lang="en-US" sz="2000" b="1" dirty="0"/>
              <a:t>pervasively transcribed</a:t>
            </a:r>
            <a:r>
              <a:rPr lang="en-US" sz="2000" dirty="0"/>
              <a:t>, such that the majority of its bases are associated with at least one primary transcript and many transcripts link distal regions to established protein-coding loci</a:t>
            </a:r>
            <a:r>
              <a:rPr lang="en-US" sz="2000" dirty="0" smtClean="0"/>
              <a:t>.</a:t>
            </a:r>
          </a:p>
          <a:p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i="1" dirty="0"/>
              <a:t>ENCODE </a:t>
            </a:r>
            <a:r>
              <a:rPr lang="en-US" i="1" dirty="0" smtClean="0"/>
              <a:t>Analysis </a:t>
            </a:r>
            <a:r>
              <a:rPr lang="en-US" i="1" dirty="0"/>
              <a:t>of 1% of the human </a:t>
            </a:r>
            <a:r>
              <a:rPr lang="en-US" i="1" dirty="0" smtClean="0"/>
              <a:t>genome Nature 2007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598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14"/>
    </mc:Choice>
    <mc:Fallback xmlns="">
      <p:transition spd="slow" advTm="29014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for RNA comparative folding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077200" cy="3581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numCol="3">
            <a:normAutofit fontScale="62500" lnSpcReduction="20000"/>
          </a:bodyPr>
          <a:lstStyle/>
          <a:p>
            <a:pPr marL="0" indent="0">
              <a:buNone/>
            </a:pPr>
            <a:r>
              <a:rPr lang="en-CA" dirty="0">
                <a:latin typeface="Inconsolatazi4" panose="020B0609030003000000" pitchFamily="49" charset="0"/>
              </a:rPr>
              <a:t>Carnac</a:t>
            </a: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CentroidAlifold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CentroidAlign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CMfinder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>
                <a:latin typeface="Inconsolatazi4" panose="020B0609030003000000" pitchFamily="49" charset="0"/>
              </a:rPr>
              <a:t>CONSAN</a:t>
            </a:r>
          </a:p>
          <a:p>
            <a:pPr marL="0" indent="0">
              <a:buNone/>
            </a:pPr>
            <a:r>
              <a:rPr lang="en-CA" dirty="0">
                <a:latin typeface="Inconsolatazi4" panose="020B0609030003000000" pitchFamily="49" charset="0"/>
              </a:rPr>
              <a:t>DAFS</a:t>
            </a: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Dynalign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FoldalignM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>
                <a:latin typeface="Inconsolatazi4" panose="020B0609030003000000" pitchFamily="49" charset="0"/>
              </a:rPr>
              <a:t>FRUUT</a:t>
            </a: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GraphClust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KNetFold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>
                <a:latin typeface="Inconsolatazi4" panose="020B0609030003000000" pitchFamily="49" charset="0"/>
              </a:rPr>
              <a:t>LARA</a:t>
            </a:r>
          </a:p>
          <a:p>
            <a:pPr marL="0" indent="0">
              <a:buNone/>
            </a:pPr>
            <a:r>
              <a:rPr lang="en-CA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nsolatazi4" panose="020B0609030003000000" pitchFamily="49" charset="0"/>
              </a:rPr>
              <a:t>LocaRNA</a:t>
            </a:r>
            <a:endParaRPr lang="en-CA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smtClean="0">
                <a:latin typeface="Inconsolatazi4" panose="020B0609030003000000" pitchFamily="49" charset="0"/>
              </a:rPr>
              <a:t>MASTR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Multilign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Murlet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>
                <a:latin typeface="Inconsolatazi4" panose="020B0609030003000000" pitchFamily="49" charset="0"/>
              </a:rPr>
              <a:t>MXSCARNA</a:t>
            </a: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pAliKiss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>
                <a:latin typeface="Inconsolatazi4" panose="020B0609030003000000" pitchFamily="49" charset="0"/>
              </a:rPr>
              <a:t>PARTS</a:t>
            </a: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Pfold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PETfold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PhyloQFold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PMcomp</a:t>
            </a:r>
            <a:r>
              <a:rPr lang="en-CA" dirty="0">
                <a:latin typeface="Inconsolatazi4" panose="020B0609030003000000" pitchFamily="49" charset="0"/>
              </a:rPr>
              <a:t>/</a:t>
            </a:r>
            <a:r>
              <a:rPr lang="en-CA" dirty="0" err="1">
                <a:latin typeface="Inconsolatazi4" panose="020B0609030003000000" pitchFamily="49" charset="0"/>
              </a:rPr>
              <a:t>PMmulti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>
                <a:latin typeface="Inconsolatazi4" panose="020B0609030003000000" pitchFamily="49" charset="0"/>
              </a:rPr>
              <a:t>RNAG</a:t>
            </a:r>
          </a:p>
          <a:p>
            <a:pPr marL="0" indent="0">
              <a:buNone/>
            </a:pPr>
            <a:r>
              <a:rPr lang="en-CA" dirty="0">
                <a:latin typeface="Inconsolatazi4" panose="020B0609030003000000" pitchFamily="49" charset="0"/>
              </a:rPr>
              <a:t>R-COFFEE</a:t>
            </a:r>
          </a:p>
          <a:p>
            <a:pPr marL="0" indent="0">
              <a:buNone/>
            </a:pPr>
            <a:r>
              <a:rPr lang="en-CA" dirty="0" err="1" smtClean="0">
                <a:latin typeface="Inconsolatazi4" panose="020B0609030003000000" pitchFamily="49" charset="0"/>
              </a:rPr>
              <a:t>TurboFold</a:t>
            </a:r>
            <a:endParaRPr lang="en-CA" dirty="0" smtClean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smtClean="0">
                <a:latin typeface="Inconsolatazi4" panose="020B0609030003000000" pitchFamily="49" charset="0"/>
              </a:rPr>
              <a:t>RNA123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 smtClean="0">
                <a:latin typeface="Inconsolatazi4" panose="020B0609030003000000" pitchFamily="49" charset="0"/>
              </a:rPr>
              <a:t>RNAalishapes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RNAcast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RNAforester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 smtClean="0">
                <a:latin typeface="Inconsolatazi4" panose="020B0609030003000000" pitchFamily="49" charset="0"/>
              </a:rPr>
              <a:t>RNASampler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>
                <a:latin typeface="Inconsolatazi4" panose="020B0609030003000000" pitchFamily="49" charset="0"/>
              </a:rPr>
              <a:t>SCARNA</a:t>
            </a: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SimulFold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Stemloc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StrAl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 err="1">
                <a:latin typeface="Inconsolatazi4" panose="020B0609030003000000" pitchFamily="49" charset="0"/>
              </a:rPr>
              <a:t>TFold</a:t>
            </a:r>
            <a:endParaRPr lang="en-CA" dirty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CA" dirty="0">
                <a:latin typeface="Inconsolatazi4" panose="020B0609030003000000" pitchFamily="49" charset="0"/>
              </a:rPr>
              <a:t>WAR</a:t>
            </a:r>
          </a:p>
          <a:p>
            <a:pPr marL="0" indent="0">
              <a:buNone/>
            </a:pPr>
            <a:r>
              <a:rPr lang="en-CA" dirty="0" err="1" smtClean="0">
                <a:latin typeface="Inconsolatazi4" panose="020B0609030003000000" pitchFamily="49" charset="0"/>
              </a:rPr>
              <a:t>Xrate</a:t>
            </a:r>
            <a:endParaRPr lang="en-CA" dirty="0" smtClean="0">
              <a:latin typeface="Inconsolatazi4" panose="020B0609030003000000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Inconsolatazi4" panose="020B0609030003000000" pitchFamily="49" charset="0"/>
              </a:rPr>
              <a:t>…</a:t>
            </a:r>
            <a:endParaRPr lang="en-CA" dirty="0">
              <a:latin typeface="Inconsolatazi4" panose="020B0609030003000000" pitchFamily="49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" y="4711126"/>
            <a:ext cx="3886200" cy="39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[Will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et al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Plos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Computional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Biology 2007]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5181600"/>
            <a:ext cx="8763000" cy="1524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 smtClean="0"/>
              <a:t>Tools </a:t>
            </a:r>
            <a:r>
              <a:rPr lang="en-US" sz="2400" dirty="0"/>
              <a:t>mostly </a:t>
            </a:r>
            <a:r>
              <a:rPr lang="en-US" sz="2400" dirty="0" smtClean="0"/>
              <a:t>differ by their algorithmic strategy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Some variations: </a:t>
            </a:r>
            <a:r>
              <a:rPr lang="en-US" sz="2400" dirty="0" smtClean="0"/>
              <a:t>phylogenetic tree, pseudoknots, helix-based…</a:t>
            </a:r>
            <a:endParaRPr lang="en-CA" sz="2400" dirty="0" smtClean="0"/>
          </a:p>
          <a:p>
            <a:pPr>
              <a:lnSpc>
                <a:spcPct val="110000"/>
              </a:lnSpc>
            </a:pPr>
            <a:r>
              <a:rPr lang="en-CA" sz="2400" b="1" dirty="0" err="1" smtClean="0">
                <a:solidFill>
                  <a:schemeClr val="accent1"/>
                </a:solidFill>
                <a:latin typeface="Inconsolata" panose="020B0609030003000000" pitchFamily="49" charset="0"/>
              </a:rPr>
              <a:t>LocaRNA</a:t>
            </a:r>
            <a:r>
              <a:rPr lang="en-CA" sz="2400" dirty="0" smtClean="0"/>
              <a:t> </a:t>
            </a:r>
            <a:r>
              <a:rPr lang="en-CA" sz="2400" dirty="0"/>
              <a:t>is </a:t>
            </a:r>
            <a:r>
              <a:rPr lang="en-CA" sz="2400" dirty="0" smtClean="0"/>
              <a:t>arguably the </a:t>
            </a:r>
            <a:r>
              <a:rPr lang="en-CA" sz="2400" dirty="0"/>
              <a:t>current gold standard 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1800" dirty="0" smtClean="0"/>
              <a:t>(Best efficiency/accuracy </a:t>
            </a:r>
            <a:r>
              <a:rPr lang="en-CA" sz="1800" dirty="0" err="1" smtClean="0"/>
              <a:t>tradeoff</a:t>
            </a:r>
            <a:r>
              <a:rPr lang="en-CA" sz="1800" dirty="0" smtClean="0"/>
              <a:t>)</a:t>
            </a:r>
            <a:endParaRPr lang="en-CA" sz="2000" dirty="0"/>
          </a:p>
        </p:txBody>
      </p:sp>
      <p:sp>
        <p:nvSpPr>
          <p:cNvPr id="10" name="Rectangle 9"/>
          <p:cNvSpPr/>
          <p:nvPr/>
        </p:nvSpPr>
        <p:spPr>
          <a:xfrm>
            <a:off x="571845" y="4314056"/>
            <a:ext cx="972980" cy="28395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62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667000"/>
            <a:ext cx="5391055" cy="3546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err="1" smtClean="0"/>
              <a:t>BRAliBase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34440"/>
            <a:ext cx="8915400" cy="4937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Benchmark(s) of sequence/alignment contributed in 2004-2005</a:t>
            </a:r>
          </a:p>
          <a:p>
            <a:r>
              <a:rPr lang="en-US" sz="2000" dirty="0" smtClean="0"/>
              <a:t>Cited ~800 times, </a:t>
            </a:r>
            <a:r>
              <a:rPr lang="en-US" sz="2000" i="1" dirty="0" smtClean="0">
                <a:solidFill>
                  <a:schemeClr val="accent1"/>
                </a:solidFill>
              </a:rPr>
              <a:t>de facto</a:t>
            </a:r>
            <a:r>
              <a:rPr lang="en-US" sz="2000" dirty="0" smtClean="0">
                <a:solidFill>
                  <a:schemeClr val="accent1"/>
                </a:solidFill>
              </a:rPr>
              <a:t> standard</a:t>
            </a:r>
            <a:r>
              <a:rPr lang="en-US" sz="2000" dirty="0" smtClean="0"/>
              <a:t> for new tools</a:t>
            </a:r>
          </a:p>
          <a:p>
            <a:r>
              <a:rPr lang="en-US" sz="2000" dirty="0" smtClean="0"/>
              <a:t>Based on accepted </a:t>
            </a:r>
            <a:r>
              <a:rPr lang="en-US" sz="2000" dirty="0" smtClean="0">
                <a:solidFill>
                  <a:srgbClr val="C00000"/>
                </a:solidFill>
              </a:rPr>
              <a:t>sequence/structure alignments </a:t>
            </a:r>
            <a:r>
              <a:rPr lang="en-US" sz="2000" dirty="0" smtClean="0"/>
              <a:t>from RFAM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92814" y="6173699"/>
            <a:ext cx="7265386" cy="608101"/>
            <a:chOff x="485060" y="6031130"/>
            <a:chExt cx="7265386" cy="608101"/>
          </a:xfrm>
        </p:grpSpPr>
        <p:grpSp>
          <p:nvGrpSpPr>
            <p:cNvPr id="9" name="Group 8"/>
            <p:cNvGrpSpPr/>
            <p:nvPr/>
          </p:nvGrpSpPr>
          <p:grpSpPr>
            <a:xfrm>
              <a:off x="4800600" y="6031130"/>
              <a:ext cx="2949846" cy="608101"/>
              <a:chOff x="3680256" y="2435702"/>
              <a:chExt cx="2949846" cy="608101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733800" y="2743200"/>
                <a:ext cx="2776540" cy="145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Rectangle 5"/>
              <p:cNvSpPr/>
              <p:nvPr/>
            </p:nvSpPr>
            <p:spPr>
              <a:xfrm>
                <a:off x="3680256" y="2736026"/>
                <a:ext cx="29498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#Chars pairs in curated alignments</a:t>
                </a:r>
                <a:endParaRPr lang="en-CA" sz="1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22530" y="2435702"/>
                <a:ext cx="271099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#Correctly predicted chars pairs</a:t>
                </a:r>
                <a:endParaRPr lang="en-CA" sz="140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485060" y="6128732"/>
              <a:ext cx="54756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Quality Score: </a:t>
              </a:r>
              <a:r>
                <a:rPr lang="en-US" sz="1600" dirty="0" smtClean="0"/>
                <a:t>Sum-of-Pairs </a:t>
              </a:r>
              <a:r>
                <a:rPr lang="en-US" sz="1600" dirty="0"/>
                <a:t>Score (SPS) =</a:t>
              </a:r>
              <a:endParaRPr lang="en-CA" sz="1600" dirty="0"/>
            </a:p>
          </p:txBody>
        </p:sp>
      </p:grp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2895600" y="2286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[Gardner &amp;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Giegerich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BMC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Bioinfo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2004]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Gardner,Wilm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&amp;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Washietl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NAR, 2005]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Wilm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Mainz &amp; Steger,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Alg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Mol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Biol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2006]</a:t>
            </a:r>
          </a:p>
          <a:p>
            <a:endParaRPr lang="en-GB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311879" y="2736023"/>
            <a:ext cx="5971532" cy="3017796"/>
            <a:chOff x="2311879" y="2736023"/>
            <a:chExt cx="5971532" cy="3017796"/>
          </a:xfrm>
        </p:grpSpPr>
        <p:sp>
          <p:nvSpPr>
            <p:cNvPr id="26" name="Rectangle 25"/>
            <p:cNvSpPr/>
            <p:nvPr/>
          </p:nvSpPr>
          <p:spPr>
            <a:xfrm>
              <a:off x="2311879" y="2846717"/>
              <a:ext cx="4796287" cy="2907102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191000" y="2736023"/>
              <a:ext cx="4092411" cy="1683184"/>
              <a:chOff x="4335597" y="2780231"/>
              <a:chExt cx="4092411" cy="168318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43817" t="2007" r="36395" b="50729"/>
              <a:stretch/>
            </p:blipFill>
            <p:spPr>
              <a:xfrm>
                <a:off x="4335597" y="2780231"/>
                <a:ext cx="1071116" cy="1683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6370608" y="3163819"/>
                <a:ext cx="2057400" cy="1276621"/>
              </a:xfrm>
              <a:prstGeom prst="wedgeEllipseCallout">
                <a:avLst>
                  <a:gd name="adj1" fmla="val -123559"/>
                  <a:gd name="adj2" fmla="val -23993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4400" dirty="0" smtClean="0">
                    <a:latin typeface="Mistral" panose="03090702030407020403" pitchFamily="66" charset="0"/>
                  </a:rPr>
                  <a:t>The Dent</a:t>
                </a:r>
                <a:endParaRPr lang="en-CA" sz="4400" dirty="0">
                  <a:latin typeface="Mistral" panose="03090702030407020403" pitchFamily="66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3013920" y="227737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600" dirty="0" smtClean="0">
                <a:solidFill>
                  <a:schemeClr val="accent1"/>
                </a:solidFill>
              </a:rPr>
              <a:t>[Griffiths-Jones </a:t>
            </a:r>
            <a:r>
              <a:rPr lang="en-CA" sz="1600" i="1" dirty="0" smtClean="0">
                <a:solidFill>
                  <a:schemeClr val="accent1"/>
                </a:solidFill>
              </a:rPr>
              <a:t>et al</a:t>
            </a:r>
            <a:r>
              <a:rPr lang="en-CA" sz="1600" dirty="0" smtClean="0">
                <a:solidFill>
                  <a:schemeClr val="accent1"/>
                </a:solidFill>
              </a:rPr>
              <a:t>, Nucleic </a:t>
            </a:r>
            <a:r>
              <a:rPr lang="en-CA" sz="1600" dirty="0">
                <a:solidFill>
                  <a:schemeClr val="accent1"/>
                </a:solidFill>
              </a:rPr>
              <a:t>Acids Res. </a:t>
            </a:r>
            <a:r>
              <a:rPr lang="en-CA" sz="1600" dirty="0" smtClean="0">
                <a:solidFill>
                  <a:schemeClr val="accent1"/>
                </a:solidFill>
              </a:rPr>
              <a:t>2003]</a:t>
            </a:r>
            <a:endParaRPr lang="en-CA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46" y="2946966"/>
            <a:ext cx="5391055" cy="3546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BRAliBase</a:t>
            </a:r>
            <a:r>
              <a:rPr lang="en-US" dirty="0" smtClean="0"/>
              <a:t> 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15400" cy="171252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The Dent = </a:t>
            </a:r>
            <a:r>
              <a:rPr lang="en-US" sz="2000" dirty="0" smtClean="0"/>
              <a:t>Quality drop in 40%-60% sequence identity</a:t>
            </a:r>
          </a:p>
          <a:p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Tool-independent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phenomenon first identified in 2005</a:t>
            </a:r>
          </a:p>
          <a:p>
            <a:r>
              <a:rPr lang="en-US" sz="2000" dirty="0" smtClean="0"/>
              <a:t>Reproduced by following tools &amp; improved benchmarks</a:t>
            </a:r>
          </a:p>
          <a:p>
            <a:r>
              <a:rPr lang="en-US" sz="2000" dirty="0" smtClean="0"/>
              <a:t>Inspiration for new algorithms, creative conjectures…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88436" y="206638"/>
            <a:ext cx="2475051" cy="1816952"/>
            <a:chOff x="4844742" y="392848"/>
            <a:chExt cx="3183858" cy="2362200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742" y="392848"/>
              <a:ext cx="2801963" cy="1683184"/>
              <a:chOff x="2604750" y="2780231"/>
              <a:chExt cx="2801963" cy="168318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43817" t="2007" r="36395" b="50729"/>
              <a:stretch/>
            </p:blipFill>
            <p:spPr>
              <a:xfrm>
                <a:off x="4335597" y="2780231"/>
                <a:ext cx="1071116" cy="1683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2604750" y="2780231"/>
                <a:ext cx="1295400" cy="1143232"/>
              </a:xfrm>
              <a:prstGeom prst="wedgeEllipseCallout">
                <a:avLst>
                  <a:gd name="adj1" fmla="val 79421"/>
                  <a:gd name="adj2" fmla="val -2885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dirty="0" smtClean="0">
                    <a:latin typeface="Mistral" panose="03090702030407020403" pitchFamily="66" charset="0"/>
                  </a:rPr>
                  <a:t>The Dent</a:t>
                </a:r>
                <a:endParaRPr lang="en-CA" sz="2800" dirty="0">
                  <a:latin typeface="Mistral" panose="03090702030407020403" pitchFamily="66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544325" y="2385716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%Identity</a:t>
              </a:r>
              <a:endParaRPr lang="en-CA" dirty="0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5966811" y="102801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SPS</a:t>
              </a:r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98602" y="208178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40%</a:t>
              </a:r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82269" y="207798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</a:t>
              </a:r>
              <a:r>
                <a:rPr lang="en-US" dirty="0" smtClean="0"/>
                <a:t>0%</a:t>
              </a:r>
              <a:endParaRPr lang="en-CA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419" y="2895600"/>
            <a:ext cx="5469362" cy="36496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40719" y="6411912"/>
            <a:ext cx="413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Gardner,Wilm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Washietl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NAR, 2005]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3267" y="6422332"/>
            <a:ext cx="449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Wilm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Mainz &amp; Steger,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Alg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Mol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Biol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2006]</a:t>
            </a:r>
          </a:p>
        </p:txBody>
      </p:sp>
    </p:spTree>
    <p:extLst>
      <p:ext uri="{BB962C8B-B14F-4D97-AF65-F5344CB8AC3E}">
        <p14:creationId xmlns:p14="http://schemas.microsoft.com/office/powerpoint/2010/main" val="9662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BRAliBase</a:t>
            </a:r>
            <a:r>
              <a:rPr lang="en-US" dirty="0" smtClean="0"/>
              <a:t> 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15400" cy="171252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The Dent = </a:t>
            </a:r>
            <a:r>
              <a:rPr lang="en-US" sz="2000" dirty="0"/>
              <a:t>Quality drop in 40%-60% sequence identity</a:t>
            </a:r>
          </a:p>
          <a:p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Tool-independent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phenomenon first identified in 2005</a:t>
            </a:r>
          </a:p>
          <a:p>
            <a:r>
              <a:rPr lang="en-US" sz="2000" dirty="0" smtClean="0"/>
              <a:t>Reproduced by </a:t>
            </a:r>
            <a:r>
              <a:rPr lang="en-US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tools &amp; improved benchmarks</a:t>
            </a:r>
          </a:p>
          <a:p>
            <a:r>
              <a:rPr lang="en-US" sz="2000" dirty="0" smtClean="0"/>
              <a:t>Inspiration for </a:t>
            </a:r>
            <a:r>
              <a:rPr lang="en-US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algorithms</a:t>
            </a:r>
            <a:r>
              <a:rPr lang="en-US" sz="2000" dirty="0" smtClean="0"/>
              <a:t>, creative conjectures…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88436" y="206638"/>
            <a:ext cx="2475051" cy="1816952"/>
            <a:chOff x="4844742" y="392848"/>
            <a:chExt cx="3183858" cy="2362200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742" y="392848"/>
              <a:ext cx="2801963" cy="1683184"/>
              <a:chOff x="2604750" y="2780231"/>
              <a:chExt cx="2801963" cy="168318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43817" t="2007" r="36395" b="50729"/>
              <a:stretch/>
            </p:blipFill>
            <p:spPr>
              <a:xfrm>
                <a:off x="4335597" y="2780231"/>
                <a:ext cx="1071116" cy="1683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2604750" y="2780231"/>
                <a:ext cx="1295400" cy="1143232"/>
              </a:xfrm>
              <a:prstGeom prst="wedgeEllipseCallout">
                <a:avLst>
                  <a:gd name="adj1" fmla="val 79421"/>
                  <a:gd name="adj2" fmla="val -2885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dirty="0" smtClean="0">
                    <a:latin typeface="Mistral" panose="03090702030407020403" pitchFamily="66" charset="0"/>
                  </a:rPr>
                  <a:t>The Dent</a:t>
                </a:r>
                <a:endParaRPr lang="en-CA" sz="2800" dirty="0">
                  <a:latin typeface="Mistral" panose="03090702030407020403" pitchFamily="66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544325" y="2385716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%Identity</a:t>
              </a:r>
              <a:endParaRPr lang="en-CA" dirty="0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5966811" y="102801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SPS</a:t>
              </a:r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98602" y="208178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40%</a:t>
              </a:r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82269" y="207798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</a:t>
              </a:r>
              <a:r>
                <a:rPr lang="en-US" dirty="0" smtClean="0"/>
                <a:t>0%</a:t>
              </a:r>
              <a:endParaRPr lang="en-CA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4800600"/>
            <a:ext cx="1860891" cy="1848698"/>
            <a:chOff x="484517" y="2946966"/>
            <a:chExt cx="2776538" cy="3065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517" y="2946966"/>
              <a:ext cx="2776538" cy="288864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80605" y="5735486"/>
              <a:ext cx="2584361" cy="277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[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Bremges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accent1">
                      <a:lumMod val="75000"/>
                    </a:schemeClr>
                  </a:solidFill>
                </a:rPr>
                <a:t>et al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BMC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Bioinfo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2010]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6743" y="4772477"/>
            <a:ext cx="2303253" cy="1876821"/>
            <a:chOff x="4648200" y="3153398"/>
            <a:chExt cx="3252823" cy="25290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8200" y="3153398"/>
              <a:ext cx="3252823" cy="230137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27928" y="5405481"/>
              <a:ext cx="26933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[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Bourgeade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accent1">
                      <a:lumMod val="75000"/>
                    </a:schemeClr>
                  </a:solidFill>
                </a:rPr>
                <a:t>et al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J Comp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Biol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2015]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08464" y="4945662"/>
            <a:ext cx="2209800" cy="1703636"/>
            <a:chOff x="3610247" y="2954279"/>
            <a:chExt cx="4075599" cy="28091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0247" y="2954279"/>
              <a:ext cx="4075599" cy="2601367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436816" y="5486400"/>
              <a:ext cx="24224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[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Schmiedl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accent1">
                      <a:lumMod val="75000"/>
                    </a:schemeClr>
                  </a:solidFill>
                </a:rPr>
                <a:t>et al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RECOMB 2012]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05200" y="2667000"/>
            <a:ext cx="2368529" cy="2094565"/>
            <a:chOff x="4928021" y="2761658"/>
            <a:chExt cx="3433763" cy="337589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8021" y="2761658"/>
              <a:ext cx="3433763" cy="3275889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580429" y="5860558"/>
              <a:ext cx="22846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[Will </a:t>
              </a:r>
              <a:r>
                <a:rPr lang="en-US" sz="1200" i="1" dirty="0" smtClean="0">
                  <a:solidFill>
                    <a:schemeClr val="accent1">
                      <a:lumMod val="75000"/>
                    </a:schemeClr>
                  </a:solidFill>
                </a:rPr>
                <a:t>et al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Bioinformatics 2015]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7200" y="2667000"/>
            <a:ext cx="2241717" cy="1942616"/>
            <a:chOff x="5704382" y="3352799"/>
            <a:chExt cx="3184265" cy="306780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04382" y="3352799"/>
              <a:ext cx="3184265" cy="292930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6376467" y="6143608"/>
              <a:ext cx="1960794" cy="276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[Gardner </a:t>
              </a:r>
              <a:r>
                <a:rPr lang="en-US" sz="1200" i="1" dirty="0" smtClean="0">
                  <a:solidFill>
                    <a:schemeClr val="accent1">
                      <a:lumMod val="75000"/>
                    </a:schemeClr>
                  </a:solidFill>
                </a:rPr>
                <a:t>et al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NAR 2005]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00800" y="2669893"/>
            <a:ext cx="2200197" cy="1978307"/>
            <a:chOff x="1076325" y="215050"/>
            <a:chExt cx="3324968" cy="316220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6325" y="215050"/>
              <a:ext cx="3324968" cy="308035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699196" y="3100252"/>
              <a:ext cx="2358338" cy="277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[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Höchsmann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i="1" dirty="0" smtClean="0">
                  <a:solidFill>
                    <a:schemeClr val="accent1">
                      <a:lumMod val="75000"/>
                    </a:schemeClr>
                  </a:solidFill>
                </a:rPr>
                <a:t>et al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, Unpublished]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2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84056"/>
            <a:ext cx="2699888" cy="269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BRAliBase</a:t>
            </a:r>
            <a:r>
              <a:rPr lang="en-US" dirty="0" smtClean="0"/>
              <a:t> 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15400" cy="171252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The Dent = </a:t>
            </a:r>
            <a:r>
              <a:rPr lang="en-US" sz="2000" dirty="0"/>
              <a:t>Quality drop in 40%-60% sequence identity</a:t>
            </a:r>
          </a:p>
          <a:p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Tool-independent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phenomenon first identified in </a:t>
            </a:r>
            <a:r>
              <a:rPr lang="en-US" sz="2000" dirty="0" smtClean="0"/>
              <a:t>2005</a:t>
            </a:r>
          </a:p>
          <a:p>
            <a:r>
              <a:rPr lang="en-US" sz="2000" dirty="0" smtClean="0"/>
              <a:t>Reproduced by following tools &amp; improved benchmarks</a:t>
            </a:r>
          </a:p>
          <a:p>
            <a:r>
              <a:rPr lang="en-US" sz="2000" dirty="0" smtClean="0"/>
              <a:t>Inspiration for new algorithms, </a:t>
            </a:r>
            <a:r>
              <a:rPr lang="en-US" sz="20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 conjectures</a:t>
            </a:r>
            <a:r>
              <a:rPr lang="en-US" sz="2000" dirty="0" smtClean="0"/>
              <a:t>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88436" y="206638"/>
            <a:ext cx="2475051" cy="1816952"/>
            <a:chOff x="4844742" y="392848"/>
            <a:chExt cx="3183858" cy="2362200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742" y="392848"/>
              <a:ext cx="2801963" cy="1683184"/>
              <a:chOff x="2604750" y="2780231"/>
              <a:chExt cx="2801963" cy="168318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/>
              <a:srcRect l="43817" t="2007" r="36395" b="50729"/>
              <a:stretch/>
            </p:blipFill>
            <p:spPr>
              <a:xfrm>
                <a:off x="4335597" y="2780231"/>
                <a:ext cx="1071116" cy="1683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2604750" y="2780231"/>
                <a:ext cx="1295400" cy="1143232"/>
              </a:xfrm>
              <a:prstGeom prst="wedgeEllipseCallout">
                <a:avLst>
                  <a:gd name="adj1" fmla="val 79421"/>
                  <a:gd name="adj2" fmla="val -2885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dirty="0" smtClean="0">
                    <a:latin typeface="Mistral" panose="03090702030407020403" pitchFamily="66" charset="0"/>
                  </a:rPr>
                  <a:t>The Dent</a:t>
                </a:r>
                <a:endParaRPr lang="en-CA" sz="2800" dirty="0">
                  <a:latin typeface="Mistral" panose="03090702030407020403" pitchFamily="66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544325" y="2385716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%Identity</a:t>
              </a:r>
              <a:endParaRPr lang="en-CA" dirty="0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5966811" y="102801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SPS</a:t>
              </a:r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98602" y="208178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40%</a:t>
              </a:r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82269" y="207798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</a:t>
              </a:r>
              <a:r>
                <a:rPr lang="en-US" dirty="0" smtClean="0"/>
                <a:t>0%</a:t>
              </a:r>
              <a:endParaRPr lang="en-CA" dirty="0"/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1447800" y="2819400"/>
            <a:ext cx="5140636" cy="762000"/>
          </a:xfrm>
          <a:prstGeom prst="wedgeRoundRectCallout">
            <a:avLst>
              <a:gd name="adj1" fmla="val -39316"/>
              <a:gd name="adj2" fmla="val 79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The dent marks the transition between sequence and structure-driven alignments</a:t>
            </a:r>
            <a:endParaRPr lang="en-CA" sz="2000" i="1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4470695" y="3866781"/>
            <a:ext cx="4235482" cy="762000"/>
          </a:xfrm>
          <a:prstGeom prst="wedgeRoundRectCallout">
            <a:avLst>
              <a:gd name="adj1" fmla="val 39111"/>
              <a:gd name="adj2" fmla="val 99858"/>
              <a:gd name="adj3" fmla="val 16667"/>
            </a:avLst>
          </a:prstGeom>
          <a:solidFill>
            <a:srgbClr val="5672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The dent identifies inconsistent practices by alignment curators</a:t>
            </a:r>
            <a:endParaRPr lang="en-CA" sz="2000" i="1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2566247" y="4953000"/>
            <a:ext cx="5029200" cy="762000"/>
          </a:xfrm>
          <a:prstGeom prst="wedgeRoundRectCallout">
            <a:avLst>
              <a:gd name="adj1" fmla="val -39316"/>
              <a:gd name="adj2" fmla="val 7948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The dent undeniably proves the existence of the great spaghetti monster in the sky…</a:t>
            </a:r>
            <a:endParaRPr lang="en-CA" i="1" dirty="0"/>
          </a:p>
        </p:txBody>
      </p:sp>
      <p:sp>
        <p:nvSpPr>
          <p:cNvPr id="14" name="Rectangle 13"/>
          <p:cNvSpPr/>
          <p:nvPr/>
        </p:nvSpPr>
        <p:spPr>
          <a:xfrm>
            <a:off x="3042478" y="6096000"/>
            <a:ext cx="3584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(Very) probably not…</a:t>
            </a:r>
            <a:endParaRPr lang="en-CA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BRAliBase</a:t>
            </a:r>
            <a:r>
              <a:rPr lang="en-US" dirty="0" smtClean="0"/>
              <a:t> 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915400" cy="171252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The Dent = </a:t>
            </a:r>
            <a:r>
              <a:rPr lang="en-US" sz="2000" dirty="0"/>
              <a:t>Quality drop in 40%-60% sequence identity</a:t>
            </a:r>
          </a:p>
          <a:p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Tool-independent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phenomenon first identified in 2005</a:t>
            </a:r>
          </a:p>
          <a:p>
            <a:r>
              <a:rPr lang="en-US" sz="2000" dirty="0" smtClean="0"/>
              <a:t>Reproduced by following tools &amp; improved benchmarks</a:t>
            </a:r>
          </a:p>
          <a:p>
            <a:r>
              <a:rPr lang="en-US" sz="2000" dirty="0" smtClean="0"/>
              <a:t>Inspiration for new algorithms, creative conjectures…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88436" y="206638"/>
            <a:ext cx="2475051" cy="1816952"/>
            <a:chOff x="4844742" y="392848"/>
            <a:chExt cx="3183858" cy="2362200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742" y="392848"/>
              <a:ext cx="2801963" cy="1683184"/>
              <a:chOff x="2604750" y="2780231"/>
              <a:chExt cx="2801963" cy="168318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43817" t="2007" r="36395" b="50729"/>
              <a:stretch/>
            </p:blipFill>
            <p:spPr>
              <a:xfrm>
                <a:off x="4335597" y="2780231"/>
                <a:ext cx="1071116" cy="1683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2604750" y="2780231"/>
                <a:ext cx="1295400" cy="1143232"/>
              </a:xfrm>
              <a:prstGeom prst="wedgeEllipseCallout">
                <a:avLst>
                  <a:gd name="adj1" fmla="val 79421"/>
                  <a:gd name="adj2" fmla="val -2885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dirty="0" smtClean="0">
                    <a:latin typeface="Mistral" panose="03090702030407020403" pitchFamily="66" charset="0"/>
                  </a:rPr>
                  <a:t>The Dent</a:t>
                </a:r>
                <a:endParaRPr lang="en-CA" sz="2800" dirty="0">
                  <a:latin typeface="Mistral" panose="03090702030407020403" pitchFamily="66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544325" y="2385716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%Identity</a:t>
              </a:r>
              <a:endParaRPr lang="en-CA" dirty="0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5966811" y="102801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SPS</a:t>
              </a:r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98602" y="208178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40%</a:t>
              </a:r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82269" y="207798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</a:t>
              </a:r>
              <a:r>
                <a:rPr lang="en-US" dirty="0" smtClean="0"/>
                <a:t>0%</a:t>
              </a:r>
              <a:endParaRPr lang="en-CA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11" y="2779326"/>
            <a:ext cx="5914525" cy="38517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03108" y="2755880"/>
            <a:ext cx="2362200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LocaRNA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does not show a dent on any family</a:t>
            </a:r>
            <a:r>
              <a:rPr lang="en-CA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</a:p>
          <a:p>
            <a:pPr algn="ctr"/>
            <a:endParaRPr lang="en-CA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… merging the results of several families is responsible for the dent!</a:t>
            </a:r>
          </a:p>
        </p:txBody>
      </p:sp>
    </p:spTree>
    <p:extLst>
      <p:ext uri="{BB962C8B-B14F-4D97-AF65-F5344CB8AC3E}">
        <p14:creationId xmlns:p14="http://schemas.microsoft.com/office/powerpoint/2010/main" val="151446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77" y="2901216"/>
            <a:ext cx="5447624" cy="3957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7" y="2935850"/>
            <a:ext cx="5730123" cy="3884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BRAliBase</a:t>
            </a:r>
            <a:r>
              <a:rPr lang="en-US" dirty="0" smtClean="0"/>
              <a:t> 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799"/>
            <a:ext cx="8915400" cy="222880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The Dent = </a:t>
            </a:r>
            <a:r>
              <a:rPr lang="en-US" sz="2000" dirty="0"/>
              <a:t>Quality drop in 40%-60% sequence identity</a:t>
            </a:r>
          </a:p>
          <a:p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Tool-independent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phenomenon first identified in 2005</a:t>
            </a:r>
          </a:p>
          <a:p>
            <a:r>
              <a:rPr lang="en-US" sz="2000" dirty="0" smtClean="0"/>
              <a:t>Reproduced by following tools &amp; improved benchmarks</a:t>
            </a:r>
          </a:p>
          <a:p>
            <a:r>
              <a:rPr lang="en-US" sz="2000" dirty="0" smtClean="0"/>
              <a:t>Inspiration for new algorithms, creative conjectures…</a:t>
            </a:r>
          </a:p>
          <a:p>
            <a:r>
              <a:rPr lang="en-US" sz="2000" dirty="0" smtClean="0"/>
              <a:t>… but artifact due to an </a:t>
            </a:r>
            <a:r>
              <a:rPr lang="en-US" sz="2000" dirty="0" smtClean="0">
                <a:solidFill>
                  <a:srgbClr val="FF0000"/>
                </a:solidFill>
              </a:rPr>
              <a:t>heavy bias</a:t>
            </a:r>
            <a:r>
              <a:rPr lang="en-US" sz="2000" dirty="0" smtClean="0"/>
              <a:t> (&gt;60%) towards </a:t>
            </a:r>
            <a:r>
              <a:rPr lang="en-US" sz="2000" dirty="0" smtClean="0">
                <a:solidFill>
                  <a:srgbClr val="FF0000"/>
                </a:solidFill>
              </a:rPr>
              <a:t>well-predicted</a:t>
            </a:r>
            <a:r>
              <a:rPr lang="en-US" sz="2000" dirty="0" smtClean="0"/>
              <a:t> </a:t>
            </a:r>
            <a:r>
              <a:rPr lang="en-US" sz="2000" dirty="0" err="1" smtClean="0"/>
              <a:t>tRNAs</a:t>
            </a:r>
            <a:r>
              <a:rPr lang="en-US" sz="2000" dirty="0" smtClean="0"/>
              <a:t>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88436" y="206638"/>
            <a:ext cx="2475051" cy="1816952"/>
            <a:chOff x="4844742" y="392848"/>
            <a:chExt cx="3183858" cy="2362200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742" y="392848"/>
              <a:ext cx="2801963" cy="1683184"/>
              <a:chOff x="2604750" y="2780231"/>
              <a:chExt cx="2801963" cy="168318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5"/>
              <a:srcRect l="43817" t="2007" r="36395" b="50729"/>
              <a:stretch/>
            </p:blipFill>
            <p:spPr>
              <a:xfrm>
                <a:off x="4335597" y="2780231"/>
                <a:ext cx="1071116" cy="1683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2604750" y="2780231"/>
                <a:ext cx="1295400" cy="1143232"/>
              </a:xfrm>
              <a:prstGeom prst="wedgeEllipseCallout">
                <a:avLst>
                  <a:gd name="adj1" fmla="val 79421"/>
                  <a:gd name="adj2" fmla="val -2885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dirty="0" smtClean="0">
                    <a:latin typeface="Mistral" panose="03090702030407020403" pitchFamily="66" charset="0"/>
                  </a:rPr>
                  <a:t>The Dent</a:t>
                </a:r>
                <a:endParaRPr lang="en-CA" sz="2800" dirty="0">
                  <a:latin typeface="Mistral" panose="03090702030407020403" pitchFamily="66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544325" y="2385716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%Identity</a:t>
              </a:r>
              <a:endParaRPr lang="en-CA" dirty="0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5966811" y="102801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SPS</a:t>
              </a:r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98602" y="208178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40%</a:t>
              </a:r>
              <a:endParaRPr lang="en-CA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82269" y="2077986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</a:t>
              </a:r>
              <a:r>
                <a:rPr lang="en-US" dirty="0" smtClean="0"/>
                <a:t>0%</a:t>
              </a:r>
              <a:endParaRPr lang="en-CA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989178" y="3200400"/>
            <a:ext cx="2769846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tRNAs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pairs are overly dominant for low identities and very well-predicted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dent simply occurs when they cease to dominate.</a:t>
            </a:r>
            <a:endParaRPr lang="en-CA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7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5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915400" cy="55626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More to RNA than single-structure prediction methods</a:t>
            </a:r>
          </a:p>
          <a:p>
            <a:r>
              <a:rPr lang="en-US" sz="2000" dirty="0" smtClean="0"/>
              <a:t>Most methods </a:t>
            </a:r>
            <a:r>
              <a:rPr lang="en-US" sz="2000" dirty="0"/>
              <a:t>run </a:t>
            </a:r>
            <a:r>
              <a:rPr lang="en-US" sz="2000" dirty="0" smtClean="0"/>
              <a:t>in a few seconds on a laptop, and are available online!</a:t>
            </a:r>
            <a:endParaRPr lang="en-US" sz="1200" dirty="0" smtClean="0">
              <a:solidFill>
                <a:schemeClr val="accent1"/>
              </a:solidFill>
            </a:endParaRP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6"/>
                </a:solidFill>
              </a:rPr>
              <a:t>Thermodynamic equilibrium:</a:t>
            </a:r>
            <a:r>
              <a:rPr lang="en-US" sz="2000" dirty="0" smtClean="0"/>
              <a:t> Making statements about the complete 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1"/>
                </a:solidFill>
              </a:rPr>
              <a:t>(exponential)</a:t>
            </a:r>
            <a:r>
              <a:rPr lang="en-US" sz="2000" dirty="0" smtClean="0"/>
              <a:t> (sub)optimal space </a:t>
            </a:r>
            <a:r>
              <a:rPr lang="en-US" sz="2000" dirty="0" smtClean="0">
                <a:solidFill>
                  <a:schemeClr val="accent1"/>
                </a:solidFill>
              </a:rPr>
              <a:t>(in polynomial time)</a:t>
            </a:r>
          </a:p>
          <a:p>
            <a:pPr lvl="1"/>
            <a:r>
              <a:rPr lang="en-US" sz="1800" dirty="0" smtClean="0"/>
              <a:t>Assess reliability (Boltzmann probability)</a:t>
            </a:r>
          </a:p>
          <a:p>
            <a:pPr lvl="1"/>
            <a:r>
              <a:rPr lang="en-US" sz="1800" dirty="0" smtClean="0"/>
              <a:t>Detect presence of alternative conformers (Dot-plot)</a:t>
            </a:r>
          </a:p>
          <a:p>
            <a:pPr lvl="1"/>
            <a:r>
              <a:rPr lang="en-US" sz="1800" dirty="0" smtClean="0"/>
              <a:t>Identify dominant structures (Boltzmann sampling + clustering)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Comparative approaches: </a:t>
            </a:r>
            <a:r>
              <a:rPr lang="en-US" sz="2000" dirty="0" smtClean="0"/>
              <a:t>Mature methods (</a:t>
            </a:r>
            <a:r>
              <a:rPr lang="en-US" sz="2000" dirty="0" err="1" smtClean="0"/>
              <a:t>LocARNA</a:t>
            </a:r>
            <a:r>
              <a:rPr lang="en-US" sz="2000" dirty="0" smtClean="0"/>
              <a:t>) significantly outperform single-sequence predictions</a:t>
            </a:r>
          </a:p>
          <a:p>
            <a:pPr lvl="1"/>
            <a:r>
              <a:rPr lang="en-US" sz="1800" dirty="0" smtClean="0"/>
              <a:t>Avoid using structure-agnostic sequence MSAs</a:t>
            </a:r>
          </a:p>
          <a:p>
            <a:pPr lvl="1"/>
            <a:r>
              <a:rPr lang="en-US" sz="1800" dirty="0" smtClean="0"/>
              <a:t>Benchmarks must be taken with a grain of salt…</a:t>
            </a:r>
          </a:p>
          <a:p>
            <a:pPr lvl="1"/>
            <a:r>
              <a:rPr lang="en-US" sz="1800" dirty="0" smtClean="0"/>
              <a:t>… and should not be the sole driving force for </a:t>
            </a:r>
            <a:br>
              <a:rPr lang="en-US" sz="1800" dirty="0" smtClean="0"/>
            </a:br>
            <a:r>
              <a:rPr lang="en-US" sz="1800" dirty="0" smtClean="0"/>
              <a:t>     methodological development!</a:t>
            </a:r>
            <a:endParaRPr lang="en-US" sz="17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6440349" y="4969786"/>
            <a:ext cx="2126922" cy="1647789"/>
            <a:chOff x="4844742" y="392848"/>
            <a:chExt cx="3233836" cy="2450594"/>
          </a:xfrm>
        </p:grpSpPr>
        <p:grpSp>
          <p:nvGrpSpPr>
            <p:cNvPr id="23" name="Group 22"/>
            <p:cNvGrpSpPr/>
            <p:nvPr/>
          </p:nvGrpSpPr>
          <p:grpSpPr>
            <a:xfrm>
              <a:off x="4844742" y="392848"/>
              <a:ext cx="2801963" cy="1683184"/>
              <a:chOff x="2604750" y="2780231"/>
              <a:chExt cx="2801963" cy="168318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43817" t="2007" r="36395" b="50729"/>
              <a:stretch/>
            </p:blipFill>
            <p:spPr>
              <a:xfrm>
                <a:off x="4335597" y="2780231"/>
                <a:ext cx="1071116" cy="1683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2604750" y="2780231"/>
                <a:ext cx="1295400" cy="1143232"/>
              </a:xfrm>
              <a:prstGeom prst="wedgeEllipseCallout">
                <a:avLst>
                  <a:gd name="adj1" fmla="val 79421"/>
                  <a:gd name="adj2" fmla="val -28857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latin typeface="Mistral" panose="03090702030407020403" pitchFamily="66" charset="0"/>
                  </a:rPr>
                  <a:t>The Dent</a:t>
                </a:r>
                <a:endParaRPr lang="en-CA" sz="2400" dirty="0">
                  <a:latin typeface="Mistral" panose="03090702030407020403" pitchFamily="66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410192" y="2385716"/>
              <a:ext cx="1401908" cy="4577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%Identity</a:t>
              </a:r>
              <a:endParaRPr lang="en-CA" sz="1400" dirty="0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5884461" y="978705"/>
              <a:ext cx="811033" cy="467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SPS</a:t>
              </a:r>
              <a:endParaRPr lang="en-CA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48623" y="2081783"/>
              <a:ext cx="746288" cy="411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40%</a:t>
              </a:r>
              <a:endParaRPr lang="en-CA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32290" y="2077986"/>
              <a:ext cx="746288" cy="411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6</a:t>
              </a:r>
              <a:r>
                <a:rPr lang="en-US" sz="1200" dirty="0" smtClean="0"/>
                <a:t>0%</a:t>
              </a:r>
              <a:endParaRPr lang="en-CA" sz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14504" y="2590800"/>
            <a:ext cx="1487349" cy="1524000"/>
            <a:chOff x="4876800" y="1524000"/>
            <a:chExt cx="3733800" cy="3729889"/>
          </a:xfrm>
        </p:grpSpPr>
        <p:pic>
          <p:nvPicPr>
            <p:cNvPr id="16" name="Picture 6" descr="C:\Documents and Settings\ponty\Mes documents\Dropbox\Alain &amp; Yann\Fichiers Yann\dotPlot-PhetRNA-Nativ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30706"/>
              <a:ext cx="3731439" cy="3723183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rgbClr val="000000">
                  <a:alpha val="81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Documents and Settings\ponty\Mes documents\Dropbox\Alain &amp; Yann\Fichiers Yann\dotPlot-PhetRN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682" y="1524000"/>
              <a:ext cx="3718918" cy="371069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10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915400" cy="53340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RNA Design</a:t>
            </a:r>
            <a:endParaRPr lang="en-US" sz="1600" dirty="0" smtClean="0"/>
          </a:p>
          <a:p>
            <a:pPr lvl="1"/>
            <a:r>
              <a:rPr lang="en-US" sz="1800" dirty="0" smtClean="0"/>
              <a:t>Inverse folding = Synthesize RNA folding into a </a:t>
            </a:r>
            <a:r>
              <a:rPr lang="en-US" sz="1800" dirty="0" smtClean="0">
                <a:solidFill>
                  <a:schemeClr val="accent1"/>
                </a:solidFill>
              </a:rPr>
              <a:t>predefined structure</a:t>
            </a:r>
          </a:p>
          <a:p>
            <a:pPr lvl="1"/>
            <a:r>
              <a:rPr lang="en-US" sz="1800" dirty="0" smtClean="0"/>
              <a:t>Gap between theory (almost nothing)…</a:t>
            </a:r>
            <a:br>
              <a:rPr lang="en-US" sz="1800" dirty="0" smtClean="0"/>
            </a:br>
            <a:r>
              <a:rPr lang="en-US" sz="1800" dirty="0" smtClean="0"/>
              <a:t>… and practice (ab initio design of whole regulatory networks)</a:t>
            </a:r>
          </a:p>
          <a:p>
            <a:pPr lvl="1"/>
            <a:r>
              <a:rPr lang="en-US" sz="1800" dirty="0" smtClean="0"/>
              <a:t>Many software, hard to decide which one to choose for a given task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RNA Kinetics: </a:t>
            </a:r>
            <a:r>
              <a:rPr lang="en-US" sz="2400" dirty="0" smtClean="0"/>
              <a:t>Ensemble approaches postulate equilibrium</a:t>
            </a:r>
            <a:br>
              <a:rPr lang="en-US" sz="2400" dirty="0" smtClean="0"/>
            </a:br>
            <a:r>
              <a:rPr lang="en-US" sz="2400" dirty="0" smtClean="0"/>
              <a:t>… but RNAs may have short life (+co-transcriptional folding)</a:t>
            </a:r>
          </a:p>
          <a:p>
            <a:pPr lvl="1"/>
            <a:r>
              <a:rPr lang="en-US" sz="1800" dirty="0" smtClean="0"/>
              <a:t>Probably no </a:t>
            </a:r>
            <a: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</a:t>
            </a:r>
            <a:r>
              <a:rPr lang="en-US" sz="1800" dirty="0" smtClean="0"/>
              <a:t> </a:t>
            </a:r>
            <a:r>
              <a:rPr lang="en-US" sz="1800" i="1" dirty="0" smtClean="0"/>
              <a:t>ab initio</a:t>
            </a:r>
            <a:r>
              <a:rPr lang="en-US" sz="1800" dirty="0" smtClean="0"/>
              <a:t> combinatorial approaches (NP-hard problems)</a:t>
            </a:r>
          </a:p>
          <a:p>
            <a:pPr lvl="1"/>
            <a:r>
              <a:rPr lang="en-US" sz="1800" dirty="0" smtClean="0"/>
              <a:t>Tools to study RNAs beyond 100nts will require collaborations between App. </a:t>
            </a:r>
            <a:r>
              <a:rPr lang="en-US" sz="1800" dirty="0" err="1" smtClean="0"/>
              <a:t>Maths</a:t>
            </a:r>
            <a:r>
              <a:rPr lang="en-US" sz="1800" dirty="0" smtClean="0"/>
              <a:t>, biochemistry and computer science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95600" y="3048000"/>
            <a:ext cx="48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Churkin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Briefing in Bioinformatics 2017]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9"/>
    </mc:Choice>
    <mc:Fallback xmlns="">
      <p:transition spd="slow" advTm="58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RNA is </a:t>
            </a:r>
            <a:r>
              <a:rPr lang="en-US" b="1" dirty="0"/>
              <a:t>totally awesome!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797076"/>
            <a:ext cx="3338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Carriers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Transporter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Enzymatic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Processing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Regulatory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ssRNA</a:t>
            </a:r>
            <a:r>
              <a:rPr lang="en-US" dirty="0" smtClean="0"/>
              <a:t> genomes (HIV)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Immune system</a:t>
            </a:r>
            <a:r>
              <a:rPr lang="en-US" dirty="0"/>
              <a:t> </a:t>
            </a:r>
            <a:r>
              <a:rPr lang="en-US" dirty="0" smtClean="0"/>
              <a:t>(CRISPR)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And more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7276"/>
            <a:ext cx="4751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9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3"/>
    </mc:Choice>
    <mc:Fallback xmlns="">
      <p:transition spd="slow" advTm="39253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 Questions?</a:t>
            </a:r>
            <a:endParaRPr lang="en-US" dirty="0"/>
          </a:p>
        </p:txBody>
      </p:sp>
      <p:pic>
        <p:nvPicPr>
          <p:cNvPr id="1026" name="Picture 2" descr="C:\Users\ponty\Documents\Presentations\2012-03-VIZBI\1741-7007-4-5-9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67019"/>
            <a:ext cx="6251575" cy="462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8448" y="5710073"/>
            <a:ext cx="6353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tRNA</a:t>
            </a:r>
            <a:r>
              <a:rPr lang="en-US" dirty="0"/>
              <a:t> cloverleaf shape members (skating on a winter pond)</a:t>
            </a:r>
            <a:br>
              <a:rPr lang="en-US" dirty="0"/>
            </a:br>
            <a:r>
              <a:rPr lang="en-US" dirty="0" err="1" smtClean="0"/>
              <a:t>RNArt</a:t>
            </a:r>
            <a:r>
              <a:rPr lang="en-US" dirty="0" smtClean="0"/>
              <a:t> by S. </a:t>
            </a:r>
            <a:r>
              <a:rPr lang="en-US" dirty="0" err="1" smtClean="0"/>
              <a:t>Konermann</a:t>
            </a:r>
            <a:r>
              <a:rPr lang="en-US" dirty="0" smtClean="0"/>
              <a:t> </a:t>
            </a:r>
            <a:r>
              <a:rPr lang="en-US" i="1" dirty="0" smtClean="0"/>
              <a:t>in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[Voss B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BMC Biology 2006]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RNA is </a:t>
            </a:r>
            <a:r>
              <a:rPr lang="en-US" b="1" dirty="0"/>
              <a:t>totally awesome!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Easy to handle </a:t>
            </a:r>
          </a:p>
          <a:p>
            <a:pPr lvl="1"/>
            <a:r>
              <a:rPr lang="en-US" dirty="0" smtClean="0"/>
              <a:t>Synthetic biology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82407" y="5280458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endParaRPr lang="en-GB" sz="1200" b="1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743200"/>
            <a:ext cx="5745510" cy="3505200"/>
          </a:xfrm>
          <a:prstGeom prst="rect">
            <a:avLst/>
          </a:prstGeom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053855" y="6284239"/>
            <a:ext cx="4038600" cy="28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Kushwaha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ACS Synthetic Bio. 2016]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40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6"/>
    </mc:Choice>
    <mc:Fallback xmlns="">
      <p:transition spd="slow" advTm="1902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RNA is </a:t>
            </a:r>
            <a:r>
              <a:rPr lang="en-US" b="1" dirty="0"/>
              <a:t>totally awesome!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Easy to handle </a:t>
            </a:r>
          </a:p>
          <a:p>
            <a:pPr lvl="1"/>
            <a:r>
              <a:rPr lang="en-US" dirty="0" smtClean="0"/>
              <a:t>Synthetic biology</a:t>
            </a:r>
          </a:p>
          <a:p>
            <a:pPr lvl="1"/>
            <a:r>
              <a:rPr lang="en-US" dirty="0" err="1" smtClean="0"/>
              <a:t>Nanotechs</a:t>
            </a: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0" y="2286000"/>
            <a:ext cx="6029854" cy="4372637"/>
            <a:chOff x="3733800" y="2581335"/>
            <a:chExt cx="5191654" cy="3986396"/>
          </a:xfrm>
        </p:grpSpPr>
        <p:pic>
          <p:nvPicPr>
            <p:cNvPr id="17410" name="Picture 2" descr="C:\Users\ponty\Documents\Presentations\2012-03-VIZBI\F3.lar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581335"/>
              <a:ext cx="5191654" cy="343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"/>
            <p:cNvSpPr txBox="1">
              <a:spLocks noChangeArrowheads="1"/>
            </p:cNvSpPr>
            <p:nvPr/>
          </p:nvSpPr>
          <p:spPr bwMode="auto">
            <a:xfrm>
              <a:off x="4411134" y="6070843"/>
              <a:ext cx="3836987" cy="496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RNA-based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Nanoarchitectures</a:t>
              </a:r>
              <a:endPara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[Li H </a:t>
              </a:r>
              <a:r>
                <a:rPr lang="en-US" sz="1600" i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et al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, Interface 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Focus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2011]</a:t>
              </a:r>
              <a:endParaRPr lang="en-GB" sz="16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5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7"/>
    </mc:Choice>
    <mc:Fallback xmlns="">
      <p:transition spd="slow" advTm="262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RNA is </a:t>
            </a:r>
            <a:r>
              <a:rPr lang="en-US" b="1" dirty="0"/>
              <a:t>totally awesome!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9666" y="990600"/>
            <a:ext cx="40386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Blooming therapeutic RNAi…</a:t>
            </a:r>
          </a:p>
          <a:p>
            <a:pPr algn="ctr"/>
            <a:r>
              <a:rPr lang="en-US" sz="2000" b="1" dirty="0" smtClean="0"/>
              <a:t>… making way for CRISPR!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91000" y="1905000"/>
            <a:ext cx="4722739" cy="4130128"/>
            <a:chOff x="4191000" y="2191424"/>
            <a:chExt cx="4722739" cy="41301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2435352"/>
              <a:ext cx="4722739" cy="3886200"/>
            </a:xfrm>
            <a:prstGeom prst="rect">
              <a:avLst/>
            </a:prstGeom>
          </p:spPr>
        </p:pic>
        <p:sp>
          <p:nvSpPr>
            <p:cNvPr id="9" name="Text Box 1"/>
            <p:cNvSpPr txBox="1">
              <a:spLocks noChangeArrowheads="1"/>
            </p:cNvSpPr>
            <p:nvPr/>
          </p:nvSpPr>
          <p:spPr bwMode="auto">
            <a:xfrm>
              <a:off x="4411133" y="2191424"/>
              <a:ext cx="4275667" cy="286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msgothic" charset="0"/>
                  <a:cs typeface="msgothic" charset="0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[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Agrotis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&amp;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Ketteler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, Frontiers Genetics 2015]</a:t>
              </a:r>
              <a:endParaRPr lang="en-GB" sz="16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84894" y="2148928"/>
            <a:ext cx="5059106" cy="4417389"/>
            <a:chOff x="4084894" y="2362200"/>
            <a:chExt cx="5059106" cy="4417389"/>
          </a:xfrm>
        </p:grpSpPr>
        <p:sp>
          <p:nvSpPr>
            <p:cNvPr id="13" name="Rectangle 12"/>
            <p:cNvSpPr/>
            <p:nvPr/>
          </p:nvSpPr>
          <p:spPr>
            <a:xfrm>
              <a:off x="4084894" y="2362200"/>
              <a:ext cx="4906706" cy="4409793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  <a:effectLst>
              <a:outerShdw blurRad="50800" dist="50800" dir="5400000" sx="1000" sy="1000" algn="ctr" rotWithShape="0">
                <a:srgbClr val="000000">
                  <a:alpha val="9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775746" y="3200400"/>
              <a:ext cx="4368254" cy="3579189"/>
              <a:chOff x="4775746" y="3200400"/>
              <a:chExt cx="4368254" cy="357918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943809" y="3650104"/>
                <a:ext cx="313991" cy="2064896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5" idx="0"/>
              </p:cNvCxnSpPr>
              <p:nvPr/>
            </p:nvCxnSpPr>
            <p:spPr>
              <a:xfrm>
                <a:off x="5820109" y="3269104"/>
                <a:ext cx="2333291" cy="23591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53" t="23219" r="46938" b="57174"/>
              <a:stretch/>
            </p:blipFill>
            <p:spPr>
              <a:xfrm>
                <a:off x="4943809" y="3269104"/>
                <a:ext cx="1752600" cy="762000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4775746" y="3200400"/>
                <a:ext cx="4368254" cy="3579189"/>
                <a:chOff x="4775746" y="3200400"/>
                <a:chExt cx="4368254" cy="3579189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5746" y="3200400"/>
                  <a:ext cx="4368254" cy="3365079"/>
                </a:xfrm>
                <a:prstGeom prst="rect">
                  <a:avLst/>
                </a:prstGeom>
              </p:spPr>
            </p:pic>
            <p:sp>
              <p:nvSpPr>
                <p:cNvPr id="10" name="Text Box 1"/>
                <p:cNvSpPr txBox="1">
                  <a:spLocks noChangeArrowheads="1"/>
                </p:cNvSpPr>
                <p:nvPr/>
              </p:nvSpPr>
              <p:spPr bwMode="auto">
                <a:xfrm>
                  <a:off x="5403413" y="6492926"/>
                  <a:ext cx="3480346" cy="286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FF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1pPr>
                  <a:lvl2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2pPr>
                  <a:lvl3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3pPr>
                  <a:lvl4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4pPr>
                  <a:lvl5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5pPr>
                  <a:lvl6pPr marL="1536700" indent="-215900" defTabSz="4572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6pPr>
                  <a:lvl7pPr marL="1993900" indent="-215900" defTabSz="4572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7pPr>
                  <a:lvl8pPr marL="2451100" indent="-215900" defTabSz="4572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8pPr>
                  <a:lvl9pPr marL="2908300" indent="-215900" defTabSz="457200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  <a:tab pos="6515100" algn="l"/>
                      <a:tab pos="7239000" algn="l"/>
                      <a:tab pos="7962900" algn="l"/>
                      <a:tab pos="8686800" algn="l"/>
                    </a:tabLst>
                    <a:defRPr sz="2400">
                      <a:solidFill>
                        <a:srgbClr val="000000"/>
                      </a:solidFill>
                      <a:latin typeface="Times New Roman" pitchFamily="16" charset="0"/>
                      <a:ea typeface="msgothic" charset="0"/>
                      <a:cs typeface="msgothic" charset="0"/>
                    </a:defRPr>
                  </a:lvl9pPr>
                </a:lstStyle>
                <a:p>
                  <a:pPr algn="ctr"/>
                  <a:r>
                    <a:rPr lang="en-US" sz="16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[</a:t>
                  </a:r>
                  <a:r>
                    <a:rPr lang="en-US" sz="1600" dirty="0" err="1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Hendel</a:t>
                  </a:r>
                  <a:r>
                    <a:rPr lang="en-US" sz="16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 </a:t>
                  </a:r>
                  <a:r>
                    <a:rPr lang="en-US" sz="1600" i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et al</a:t>
                  </a:r>
                  <a:r>
                    <a:rPr lang="en-US" sz="16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, Nature Biotech. 2015]</a:t>
                  </a:r>
                  <a:endParaRPr lang="en-GB" sz="16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Easy to handle </a:t>
            </a:r>
          </a:p>
          <a:p>
            <a:pPr lvl="1"/>
            <a:r>
              <a:rPr lang="en-US" dirty="0" smtClean="0"/>
              <a:t>Synthetic biology</a:t>
            </a:r>
          </a:p>
          <a:p>
            <a:pPr lvl="1"/>
            <a:r>
              <a:rPr lang="en-US" dirty="0" err="1" smtClean="0"/>
              <a:t>Nanotechs</a:t>
            </a:r>
            <a:endParaRPr lang="en-US" dirty="0" smtClean="0"/>
          </a:p>
          <a:p>
            <a:pPr lvl="1"/>
            <a:r>
              <a:rPr lang="en-US" dirty="0" smtClean="0"/>
              <a:t>Genome editing (CRISPR)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6"/>
    </mc:Choice>
    <mc:Fallback xmlns="">
      <p:transition spd="slow" advTm="12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RNA is </a:t>
            </a:r>
            <a:r>
              <a:rPr lang="en-US" b="1" dirty="0"/>
              <a:t>totally awesome!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4191000" cy="4873752"/>
          </a:xfrm>
        </p:spPr>
        <p:txBody>
          <a:bodyPr/>
          <a:lstStyle/>
          <a:p>
            <a:r>
              <a:rPr lang="en-US" dirty="0" smtClean="0"/>
              <a:t>Ubiquitous</a:t>
            </a:r>
          </a:p>
          <a:p>
            <a:r>
              <a:rPr lang="en-US" dirty="0"/>
              <a:t>P</a:t>
            </a:r>
            <a:r>
              <a:rPr lang="en-US" dirty="0" smtClean="0"/>
              <a:t>ervasively expressed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Easy to handle </a:t>
            </a:r>
          </a:p>
          <a:p>
            <a:pPr lvl="1"/>
            <a:r>
              <a:rPr lang="en-US" dirty="0" smtClean="0"/>
              <a:t>Synthetic biology</a:t>
            </a:r>
          </a:p>
          <a:p>
            <a:pPr lvl="1"/>
            <a:r>
              <a:rPr lang="en-US" dirty="0" err="1" smtClean="0"/>
              <a:t>Nanotechs</a:t>
            </a:r>
            <a:endParaRPr lang="en-US" dirty="0" smtClean="0"/>
          </a:p>
          <a:p>
            <a:pPr lvl="1"/>
            <a:r>
              <a:rPr lang="en-US" dirty="0"/>
              <a:t>Genome editing (CRISPR)</a:t>
            </a:r>
          </a:p>
          <a:p>
            <a:pPr lvl="1"/>
            <a:r>
              <a:rPr lang="en-US" dirty="0" smtClean="0"/>
              <a:t>Computationally fun</a:t>
            </a:r>
            <a:br>
              <a:rPr lang="en-US" dirty="0" smtClean="0"/>
            </a:br>
            <a:r>
              <a:rPr lang="en-US" sz="2000" dirty="0" smtClean="0"/>
              <a:t>(but still challenging enough)</a:t>
            </a: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799" y="3742998"/>
            <a:ext cx="4267201" cy="22006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2880" rtlCol="0">
            <a:spAutoFit/>
          </a:bodyPr>
          <a:lstStyle/>
          <a:p>
            <a:r>
              <a:rPr lang="en-US" b="1" dirty="0" smtClean="0"/>
              <a:t>(Initial) lack of structural data</a:t>
            </a:r>
          </a:p>
          <a:p>
            <a:endParaRPr lang="en-US" sz="1100" b="1" dirty="0" smtClean="0"/>
          </a:p>
          <a:p>
            <a:r>
              <a:rPr lang="en-US" dirty="0" smtClean="0"/>
              <a:t>Experiment-based energy models</a:t>
            </a:r>
          </a:p>
          <a:p>
            <a:r>
              <a:rPr lang="en-US" dirty="0" smtClean="0"/>
              <a:t>+ Secondary structure</a:t>
            </a:r>
          </a:p>
          <a:p>
            <a:r>
              <a:rPr lang="en-GB" dirty="0" smtClean="0"/>
              <a:t>+ Efficient combinatorial algorithms</a:t>
            </a:r>
          </a:p>
          <a:p>
            <a:endParaRPr lang="en-GB" dirty="0" smtClean="0"/>
          </a:p>
          <a:p>
            <a:pPr marL="342900" indent="-342900">
              <a:buFont typeface="Symbol"/>
              <a:buChar char="Þ"/>
            </a:pPr>
            <a:r>
              <a:rPr lang="en-GB" dirty="0" smtClean="0">
                <a:sym typeface="Symbol"/>
              </a:rPr>
              <a:t>Mature </a:t>
            </a:r>
            <a:r>
              <a:rPr lang="en-GB" i="1" dirty="0" smtClean="0">
                <a:sym typeface="Symbol"/>
              </a:rPr>
              <a:t>ab initio</a:t>
            </a:r>
            <a:r>
              <a:rPr lang="en-GB" dirty="0" smtClean="0">
                <a:sym typeface="Symbol"/>
              </a:rPr>
              <a:t> prediction tools</a:t>
            </a:r>
          </a:p>
          <a:p>
            <a:pPr algn="ctr"/>
            <a:r>
              <a:rPr lang="en-GB" dirty="0" smtClean="0">
                <a:sym typeface="Symbol"/>
              </a:rPr>
              <a:t>(</a:t>
            </a:r>
            <a:r>
              <a:rPr lang="en-GB" dirty="0" err="1" smtClean="0">
                <a:sym typeface="Symbol"/>
              </a:rPr>
              <a:t>Mfold</a:t>
            </a:r>
            <a:r>
              <a:rPr lang="en-GB" dirty="0" smtClean="0">
                <a:sym typeface="Symbol"/>
              </a:rPr>
              <a:t>, </a:t>
            </a:r>
            <a:r>
              <a:rPr lang="en-GB" dirty="0" err="1" smtClean="0">
                <a:sym typeface="Symbol"/>
              </a:rPr>
              <a:t>RNAfold</a:t>
            </a:r>
            <a:r>
              <a:rPr lang="en-GB" dirty="0" smtClean="0">
                <a:sym typeface="Symbol"/>
              </a:rPr>
              <a:t>…)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19600" y="990600"/>
            <a:ext cx="4419600" cy="2717800"/>
            <a:chOff x="4267200" y="1413003"/>
            <a:chExt cx="4419600" cy="2717800"/>
          </a:xfrm>
        </p:grpSpPr>
        <p:sp>
          <p:nvSpPr>
            <p:cNvPr id="9" name="TextBox 8"/>
            <p:cNvSpPr txBox="1"/>
            <p:nvPr/>
          </p:nvSpPr>
          <p:spPr>
            <a:xfrm>
              <a:off x="4642746" y="1413003"/>
              <a:ext cx="3796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PDB: </a:t>
              </a:r>
              <a:r>
                <a:rPr lang="en-CA" dirty="0" smtClean="0"/>
                <a:t>117,022 </a:t>
              </a:r>
              <a:r>
                <a:rPr lang="en-US" dirty="0" smtClean="0"/>
                <a:t>entries (March 2016)</a:t>
              </a:r>
              <a:endParaRPr lang="en-US" dirty="0"/>
            </a:p>
          </p:txBody>
        </p:sp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2121711114"/>
                </p:ext>
              </p:extLst>
            </p:nvPr>
          </p:nvGraphicFramePr>
          <p:xfrm>
            <a:off x="4267200" y="1579134"/>
            <a:ext cx="4419600" cy="2551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583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34"/>
    </mc:Choice>
    <mc:Fallback xmlns="">
      <p:transition spd="slow" advTm="3543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11195</TotalTime>
  <Words>2031</Words>
  <Application>Microsoft Office PowerPoint</Application>
  <PresentationFormat>On-screen Show (4:3)</PresentationFormat>
  <Paragraphs>500</Paragraphs>
  <Slides>50</Slides>
  <Notes>43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9" baseType="lpstr">
      <vt:lpstr>Arial Unicode MS</vt:lpstr>
      <vt:lpstr>Arial</vt:lpstr>
      <vt:lpstr>Bookman Old Style</vt:lpstr>
      <vt:lpstr>Calibri</vt:lpstr>
      <vt:lpstr>Cambria Math</vt:lpstr>
      <vt:lpstr>Consolas</vt:lpstr>
      <vt:lpstr>Courier New</vt:lpstr>
      <vt:lpstr>Gill Sans MT</vt:lpstr>
      <vt:lpstr>Inconsolata</vt:lpstr>
      <vt:lpstr>Inconsolatazi4</vt:lpstr>
      <vt:lpstr>Lucida Console</vt:lpstr>
      <vt:lpstr>Mistral</vt:lpstr>
      <vt:lpstr>msgothic</vt:lpstr>
      <vt:lpstr>Segoe UI</vt:lpstr>
      <vt:lpstr>Symbol</vt:lpstr>
      <vt:lpstr>Times New Roman</vt:lpstr>
      <vt:lpstr>Wingdings</vt:lpstr>
      <vt:lpstr>Wingdings 3</vt:lpstr>
      <vt:lpstr>Origin</vt:lpstr>
      <vt:lpstr>Bioinformatics of structured RNAs beyond energy minimization </vt:lpstr>
      <vt:lpstr>Disclaimer</vt:lpstr>
      <vt:lpstr>Why ncRNAs?</vt:lpstr>
      <vt:lpstr>Why RNA is totally awesome!</vt:lpstr>
      <vt:lpstr>Why RNA is totally awesome!</vt:lpstr>
      <vt:lpstr>Why RNA is totally awesome!</vt:lpstr>
      <vt:lpstr>Why RNA is totally awesome!</vt:lpstr>
      <vt:lpstr>Why RNA is totally awesome!</vt:lpstr>
      <vt:lpstr>Why RNA is totally awesome!</vt:lpstr>
      <vt:lpstr>Why RNA is totally awesome!</vt:lpstr>
      <vt:lpstr>RNA Structure prediction</vt:lpstr>
      <vt:lpstr>Why structure matters</vt:lpstr>
      <vt:lpstr>Why RNA folds</vt:lpstr>
      <vt:lpstr>Three levels of RNA structure</vt:lpstr>
      <vt:lpstr>Secondary Structure representations</vt:lpstr>
      <vt:lpstr>Pseudoknots</vt:lpstr>
      <vt:lpstr>Energy minimization</vt:lpstr>
      <vt:lpstr>Minimal Free-Energy (MFE) Folding</vt:lpstr>
      <vt:lpstr>Optimization methods can be overly sensitive to fluctuations of the energy model</vt:lpstr>
      <vt:lpstr>Optimization methods can be overly sensitive to fluctuations of the energy model</vt:lpstr>
      <vt:lpstr>Optimization methods can be sensitive  to fluctuations of the energy model</vt:lpstr>
      <vt:lpstr>Chemical/enzymatic probing to model 2D</vt:lpstr>
      <vt:lpstr>SHAPE probing to model 2D</vt:lpstr>
      <vt:lpstr>SHAPE probing to model 2D</vt:lpstr>
      <vt:lpstr>Energy-based Ab initio folding methods:     Do they really work?</vt:lpstr>
      <vt:lpstr>Energy-based Ab initio folding methods:     Do they really work?</vt:lpstr>
      <vt:lpstr>Boltzmann ensemble Partition function-based methods</vt:lpstr>
      <vt:lpstr>Ensemble approaches in RNA folding</vt:lpstr>
      <vt:lpstr>Ensemble approaches in RNA folding</vt:lpstr>
      <vt:lpstr>Assessing the reliability of a prediction</vt:lpstr>
      <vt:lpstr>Assessing the reliability of a prediction</vt:lpstr>
      <vt:lpstr>Assessing the reliability of a prediction</vt:lpstr>
      <vt:lpstr>Ensemble approaches indicate uncertainty and suggest alternative conformations</vt:lpstr>
      <vt:lpstr>Ensemble-based methods are more robust than energy-minimizing approaches</vt:lpstr>
      <vt:lpstr>Sensitivity to (single-point) mutations</vt:lpstr>
      <vt:lpstr>Sensitivity to (single-point) mutations</vt:lpstr>
      <vt:lpstr>Comparative methods and the pitfalls of benchmarks </vt:lpstr>
      <vt:lpstr>Evolution to the rescue: Comparative approaches for structured RNAs</vt:lpstr>
      <vt:lpstr>Evolution to the rescue: Comparative approaches for structured RNAs</vt:lpstr>
      <vt:lpstr>Software for RNA comparative folding</vt:lpstr>
      <vt:lpstr>BRAliBase </vt:lpstr>
      <vt:lpstr>The BRAliBase dent</vt:lpstr>
      <vt:lpstr>The BRAliBase dent</vt:lpstr>
      <vt:lpstr>The BRAliBase dent</vt:lpstr>
      <vt:lpstr>The BRAliBase dent</vt:lpstr>
      <vt:lpstr>The BRAliBase dent</vt:lpstr>
      <vt:lpstr>Conclusion</vt:lpstr>
      <vt:lpstr>Conclusion</vt:lpstr>
      <vt:lpstr>The future</vt:lpstr>
      <vt:lpstr>Thank you.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2D and 3D structure</dc:title>
  <dc:creator>ponty</dc:creator>
  <cp:lastModifiedBy>Yann</cp:lastModifiedBy>
  <cp:revision>394</cp:revision>
  <dcterms:created xsi:type="dcterms:W3CDTF">2012-02-24T08:44:06Z</dcterms:created>
  <dcterms:modified xsi:type="dcterms:W3CDTF">2016-12-21T02:06:55Z</dcterms:modified>
</cp:coreProperties>
</file>