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9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0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31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charts/chart8.xml" ContentType="application/vnd.openxmlformats-officedocument.drawingml.chart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charts/chart9.xml" ContentType="application/vnd.openxmlformats-officedocument.drawingml.chart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tags/tag1.xml" ContentType="application/vnd.openxmlformats-officedocument.presentationml.tags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tags/tag2.xml" ContentType="application/vnd.openxmlformats-officedocument.presentationml.tags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67" r:id="rId2"/>
    <p:sldMasterId id="2147483665" r:id="rId3"/>
    <p:sldMasterId id="2147483648" r:id="rId4"/>
    <p:sldMasterId id="2147483651" r:id="rId5"/>
    <p:sldMasterId id="2147483653" r:id="rId6"/>
    <p:sldMasterId id="2147483655" r:id="rId7"/>
    <p:sldMasterId id="2147483657" r:id="rId8"/>
    <p:sldMasterId id="2147483659" r:id="rId9"/>
    <p:sldMasterId id="2147483661" r:id="rId10"/>
    <p:sldMasterId id="2147484625" r:id="rId11"/>
  </p:sldMasterIdLst>
  <p:notesMasterIdLst>
    <p:notesMasterId r:id="rId78"/>
  </p:notesMasterIdLst>
  <p:sldIdLst>
    <p:sldId id="258" r:id="rId12"/>
    <p:sldId id="262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304" r:id="rId27"/>
    <p:sldId id="305" r:id="rId28"/>
    <p:sldId id="336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6" r:id="rId40"/>
    <p:sldId id="307" r:id="rId41"/>
    <p:sldId id="308" r:id="rId42"/>
    <p:sldId id="263" r:id="rId43"/>
    <p:sldId id="264" r:id="rId44"/>
    <p:sldId id="324" r:id="rId45"/>
    <p:sldId id="315" r:id="rId46"/>
    <p:sldId id="318" r:id="rId47"/>
    <p:sldId id="316" r:id="rId48"/>
    <p:sldId id="317" r:id="rId49"/>
    <p:sldId id="319" r:id="rId50"/>
    <p:sldId id="321" r:id="rId51"/>
    <p:sldId id="323" r:id="rId52"/>
    <p:sldId id="326" r:id="rId53"/>
    <p:sldId id="328" r:id="rId54"/>
    <p:sldId id="327" r:id="rId55"/>
    <p:sldId id="270" r:id="rId56"/>
    <p:sldId id="271" r:id="rId57"/>
    <p:sldId id="278" r:id="rId58"/>
    <p:sldId id="320" r:id="rId59"/>
    <p:sldId id="309" r:id="rId60"/>
    <p:sldId id="310" r:id="rId61"/>
    <p:sldId id="311" r:id="rId62"/>
    <p:sldId id="312" r:id="rId63"/>
    <p:sldId id="313" r:id="rId64"/>
    <p:sldId id="314" r:id="rId65"/>
    <p:sldId id="268" r:id="rId66"/>
    <p:sldId id="335" r:id="rId67"/>
    <p:sldId id="334" r:id="rId68"/>
    <p:sldId id="330" r:id="rId69"/>
    <p:sldId id="331" r:id="rId70"/>
    <p:sldId id="332" r:id="rId71"/>
    <p:sldId id="333" r:id="rId72"/>
    <p:sldId id="340" r:id="rId73"/>
    <p:sldId id="338" r:id="rId74"/>
    <p:sldId id="341" r:id="rId75"/>
    <p:sldId id="342" r:id="rId76"/>
    <p:sldId id="343" r:id="rId77"/>
  </p:sldIdLst>
  <p:sldSz cx="9144000" cy="6858000" type="screen4x3"/>
  <p:notesSz cx="6789738" cy="99298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80D"/>
    <a:srgbClr val="8CA886"/>
    <a:srgbClr val="485836"/>
    <a:srgbClr val="DE8400"/>
    <a:srgbClr val="703C4C"/>
    <a:srgbClr val="CC7900"/>
    <a:srgbClr val="FFFFFF"/>
    <a:srgbClr val="FBC1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2" autoAdjust="0"/>
    <p:restoredTop sz="94979" autoAdjust="0"/>
  </p:normalViewPr>
  <p:slideViewPr>
    <p:cSldViewPr snapToObjects="1" showGuides="1">
      <p:cViewPr varScale="1">
        <p:scale>
          <a:sx n="50" d="100"/>
          <a:sy n="50" d="100"/>
        </p:scale>
        <p:origin x="452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76" Type="http://schemas.openxmlformats.org/officeDocument/2006/relationships/slide" Target="slides/slide65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slide" Target="slides/slide55.xml"/><Relationship Id="rId74" Type="http://schemas.openxmlformats.org/officeDocument/2006/relationships/slide" Target="slides/slide63.xml"/><Relationship Id="rId79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0.xml"/><Relationship Id="rId82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slide" Target="slides/slide6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77" Type="http://schemas.openxmlformats.org/officeDocument/2006/relationships/slide" Target="slides/slide6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slide" Target="slides/slide61.xml"/><Relationship Id="rId80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slide" Target="slides/slide56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slide" Target="slides/slide59.xml"/><Relationship Id="rId75" Type="http://schemas.openxmlformats.org/officeDocument/2006/relationships/slide" Target="slides/slide6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</c:v>
                </c:pt>
                <c:pt idx="1">
                  <c:v>9</c:v>
                </c:pt>
                <c:pt idx="2">
                  <c:v>27</c:v>
                </c:pt>
                <c:pt idx="3">
                  <c:v>81</c:v>
                </c:pt>
                <c:pt idx="4">
                  <c:v>243</c:v>
                </c:pt>
                <c:pt idx="5">
                  <c:v>729</c:v>
                </c:pt>
                <c:pt idx="6">
                  <c:v>2187</c:v>
                </c:pt>
                <c:pt idx="7">
                  <c:v>6561</c:v>
                </c:pt>
                <c:pt idx="8">
                  <c:v>19683</c:v>
                </c:pt>
                <c:pt idx="9">
                  <c:v>59049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5059664"/>
        <c:axId val="292874000"/>
      </c:lineChart>
      <c:catAx>
        <c:axId val="185059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2874000"/>
        <c:crosses val="autoZero"/>
        <c:auto val="1"/>
        <c:lblAlgn val="ctr"/>
        <c:lblOffset val="100"/>
        <c:noMultiLvlLbl val="0"/>
      </c:catAx>
      <c:valAx>
        <c:axId val="292874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50596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3</c:v>
                </c:pt>
                <c:pt idx="1">
                  <c:v>9</c:v>
                </c:pt>
                <c:pt idx="2">
                  <c:v>27</c:v>
                </c:pt>
                <c:pt idx="3">
                  <c:v>81</c:v>
                </c:pt>
                <c:pt idx="4">
                  <c:v>243</c:v>
                </c:pt>
                <c:pt idx="5">
                  <c:v>729</c:v>
                </c:pt>
                <c:pt idx="6">
                  <c:v>2187</c:v>
                </c:pt>
                <c:pt idx="7">
                  <c:v>6561</c:v>
                </c:pt>
                <c:pt idx="8">
                  <c:v>19683</c:v>
                </c:pt>
                <c:pt idx="9">
                  <c:v>59049</c:v>
                </c:pt>
                <c:pt idx="10">
                  <c:v>177147</c:v>
                </c:pt>
                <c:pt idx="11">
                  <c:v>531441</c:v>
                </c:pt>
                <c:pt idx="12">
                  <c:v>1594323</c:v>
                </c:pt>
                <c:pt idx="13">
                  <c:v>4782969</c:v>
                </c:pt>
                <c:pt idx="14">
                  <c:v>14348907</c:v>
                </c:pt>
                <c:pt idx="15">
                  <c:v>43046721</c:v>
                </c:pt>
                <c:pt idx="16">
                  <c:v>129140163</c:v>
                </c:pt>
                <c:pt idx="17">
                  <c:v>387420489</c:v>
                </c:pt>
                <c:pt idx="18">
                  <c:v>1162261467</c:v>
                </c:pt>
                <c:pt idx="19">
                  <c:v>3486784401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2868904"/>
        <c:axId val="292872824"/>
      </c:lineChart>
      <c:catAx>
        <c:axId val="292868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2872824"/>
        <c:crosses val="autoZero"/>
        <c:auto val="1"/>
        <c:lblAlgn val="ctr"/>
        <c:lblOffset val="100"/>
        <c:noMultiLvlLbl val="0"/>
      </c:catAx>
      <c:valAx>
        <c:axId val="292872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2868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Sheet1!$A$2:$A$169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Sheet1!$B$2:$B$169</c:f>
              <c:numCache>
                <c:formatCode>General</c:formatCode>
                <c:ptCount val="168"/>
                <c:pt idx="0">
                  <c:v>3</c:v>
                </c:pt>
                <c:pt idx="1">
                  <c:v>9</c:v>
                </c:pt>
                <c:pt idx="2">
                  <c:v>27</c:v>
                </c:pt>
                <c:pt idx="3">
                  <c:v>81</c:v>
                </c:pt>
                <c:pt idx="4">
                  <c:v>243</c:v>
                </c:pt>
                <c:pt idx="5">
                  <c:v>729</c:v>
                </c:pt>
                <c:pt idx="6">
                  <c:v>2187</c:v>
                </c:pt>
                <c:pt idx="7">
                  <c:v>6561</c:v>
                </c:pt>
                <c:pt idx="8">
                  <c:v>19683</c:v>
                </c:pt>
                <c:pt idx="9">
                  <c:v>59049</c:v>
                </c:pt>
                <c:pt idx="10">
                  <c:v>177147</c:v>
                </c:pt>
                <c:pt idx="11">
                  <c:v>531441</c:v>
                </c:pt>
                <c:pt idx="12">
                  <c:v>1594323</c:v>
                </c:pt>
                <c:pt idx="13">
                  <c:v>4782969</c:v>
                </c:pt>
                <c:pt idx="14">
                  <c:v>14348907</c:v>
                </c:pt>
                <c:pt idx="15">
                  <c:v>43046721</c:v>
                </c:pt>
                <c:pt idx="16">
                  <c:v>129140163</c:v>
                </c:pt>
                <c:pt idx="17">
                  <c:v>387420489</c:v>
                </c:pt>
                <c:pt idx="18">
                  <c:v>1162261467</c:v>
                </c:pt>
                <c:pt idx="19">
                  <c:v>3486784401</c:v>
                </c:pt>
                <c:pt idx="20">
                  <c:v>10460353203</c:v>
                </c:pt>
                <c:pt idx="21">
                  <c:v>31381059609</c:v>
                </c:pt>
                <c:pt idx="22">
                  <c:v>94143178827</c:v>
                </c:pt>
                <c:pt idx="23">
                  <c:v>282429536481</c:v>
                </c:pt>
                <c:pt idx="24">
                  <c:v>847288609443</c:v>
                </c:pt>
                <c:pt idx="25">
                  <c:v>2541865828329</c:v>
                </c:pt>
                <c:pt idx="26">
                  <c:v>7625597484987</c:v>
                </c:pt>
                <c:pt idx="27">
                  <c:v>22876792454961</c:v>
                </c:pt>
                <c:pt idx="28">
                  <c:v>68630377364883</c:v>
                </c:pt>
                <c:pt idx="29">
                  <c:v>205891132094649</c:v>
                </c:pt>
                <c:pt idx="30">
                  <c:v>617673396283947</c:v>
                </c:pt>
                <c:pt idx="31">
                  <c:v>1853020188851841</c:v>
                </c:pt>
                <c:pt idx="32">
                  <c:v>5559060566555523</c:v>
                </c:pt>
                <c:pt idx="33">
                  <c:v>1.6677181699666568E+16</c:v>
                </c:pt>
                <c:pt idx="34">
                  <c:v>5.0031545098999704E+16</c:v>
                </c:pt>
                <c:pt idx="35">
                  <c:v>1.5009463529699914E+17</c:v>
                </c:pt>
                <c:pt idx="36">
                  <c:v>4.5028390589099738E+17</c:v>
                </c:pt>
                <c:pt idx="37">
                  <c:v>1.350851717672992E+18</c:v>
                </c:pt>
                <c:pt idx="38">
                  <c:v>4.0525551530189763E+18</c:v>
                </c:pt>
                <c:pt idx="39">
                  <c:v>1.2157665459056929E+19</c:v>
                </c:pt>
                <c:pt idx="40">
                  <c:v>3.6472996377170788E+19</c:v>
                </c:pt>
                <c:pt idx="41">
                  <c:v>1.0941898913151237E+20</c:v>
                </c:pt>
                <c:pt idx="42">
                  <c:v>3.2825696739453705E+20</c:v>
                </c:pt>
                <c:pt idx="43">
                  <c:v>9.847709021836112E+20</c:v>
                </c:pt>
                <c:pt idx="44">
                  <c:v>2.9543127065508336E+21</c:v>
                </c:pt>
                <c:pt idx="45">
                  <c:v>8.8629381196525014E+21</c:v>
                </c:pt>
                <c:pt idx="46">
                  <c:v>2.6588814358957502E+22</c:v>
                </c:pt>
                <c:pt idx="47">
                  <c:v>7.9766443076872514E+22</c:v>
                </c:pt>
                <c:pt idx="48">
                  <c:v>2.3929932923061753E+23</c:v>
                </c:pt>
                <c:pt idx="49">
                  <c:v>7.1789798769185258E+23</c:v>
                </c:pt>
                <c:pt idx="50">
                  <c:v>2.1536939630755577E+24</c:v>
                </c:pt>
                <c:pt idx="51">
                  <c:v>6.4610818892266729E+24</c:v>
                </c:pt>
                <c:pt idx="52">
                  <c:v>1.938324566768002E+25</c:v>
                </c:pt>
                <c:pt idx="53">
                  <c:v>5.8149737003040064E+25</c:v>
                </c:pt>
                <c:pt idx="54">
                  <c:v>1.7444921100912017E+26</c:v>
                </c:pt>
                <c:pt idx="55">
                  <c:v>5.2334763302736057E+26</c:v>
                </c:pt>
                <c:pt idx="56">
                  <c:v>1.5700428990820816E+27</c:v>
                </c:pt>
                <c:pt idx="57">
                  <c:v>4.7101286972462449E+27</c:v>
                </c:pt>
                <c:pt idx="58">
                  <c:v>1.4130386091738735E+28</c:v>
                </c:pt>
                <c:pt idx="59">
                  <c:v>4.2391158275216204E+28</c:v>
                </c:pt>
                <c:pt idx="60">
                  <c:v>1.271734748256486E+29</c:v>
                </c:pt>
                <c:pt idx="61">
                  <c:v>3.8152042447694586E+29</c:v>
                </c:pt>
                <c:pt idx="62">
                  <c:v>1.1445612734308374E+30</c:v>
                </c:pt>
                <c:pt idx="63">
                  <c:v>3.4336838202925124E+30</c:v>
                </c:pt>
                <c:pt idx="64">
                  <c:v>1.0301051460877538E+31</c:v>
                </c:pt>
                <c:pt idx="65">
                  <c:v>3.0903154382632611E+31</c:v>
                </c:pt>
                <c:pt idx="66">
                  <c:v>9.2709463147897834E+31</c:v>
                </c:pt>
                <c:pt idx="67">
                  <c:v>2.7812838944369352E+32</c:v>
                </c:pt>
                <c:pt idx="68">
                  <c:v>8.3438516833108049E+32</c:v>
                </c:pt>
                <c:pt idx="69">
                  <c:v>2.5031555049932416E+33</c:v>
                </c:pt>
                <c:pt idx="70">
                  <c:v>7.5094665149797248E+33</c:v>
                </c:pt>
                <c:pt idx="71">
                  <c:v>2.2528399544939172E+34</c:v>
                </c:pt>
                <c:pt idx="72">
                  <c:v>6.7585198634817526E+34</c:v>
                </c:pt>
                <c:pt idx="73">
                  <c:v>2.0275559590445257E+35</c:v>
                </c:pt>
                <c:pt idx="74">
                  <c:v>6.0826678771335767E+35</c:v>
                </c:pt>
                <c:pt idx="75">
                  <c:v>1.8248003631400732E+36</c:v>
                </c:pt>
                <c:pt idx="76">
                  <c:v>5.4744010894202194E+36</c:v>
                </c:pt>
                <c:pt idx="77">
                  <c:v>1.6423203268260657E+37</c:v>
                </c:pt>
                <c:pt idx="78">
                  <c:v>4.9269609804781973E+37</c:v>
                </c:pt>
                <c:pt idx="79">
                  <c:v>1.4780882941434593E+38</c:v>
                </c:pt>
                <c:pt idx="80">
                  <c:v>4.4342648824303773E+38</c:v>
                </c:pt>
                <c:pt idx="81">
                  <c:v>1.3302794647291133E+39</c:v>
                </c:pt>
                <c:pt idx="82">
                  <c:v>3.9908383941873397E+39</c:v>
                </c:pt>
                <c:pt idx="83">
                  <c:v>1.197251518256202E+40</c:v>
                </c:pt>
                <c:pt idx="84">
                  <c:v>3.5917545547686061E+40</c:v>
                </c:pt>
                <c:pt idx="85">
                  <c:v>1.0775263664305817E+41</c:v>
                </c:pt>
                <c:pt idx="86">
                  <c:v>3.2325790992917455E+41</c:v>
                </c:pt>
                <c:pt idx="87">
                  <c:v>9.6977372978752364E+41</c:v>
                </c:pt>
                <c:pt idx="88">
                  <c:v>2.9093211893625711E+42</c:v>
                </c:pt>
                <c:pt idx="89">
                  <c:v>8.727963568087712E+42</c:v>
                </c:pt>
                <c:pt idx="90">
                  <c:v>2.6183890704263137E+43</c:v>
                </c:pt>
                <c:pt idx="91">
                  <c:v>7.8551672112789411E+43</c:v>
                </c:pt>
                <c:pt idx="92">
                  <c:v>2.3565501633836824E+44</c:v>
                </c:pt>
                <c:pt idx="93">
                  <c:v>7.0696504901510473E+44</c:v>
                </c:pt>
                <c:pt idx="94">
                  <c:v>2.1208951470453142E+45</c:v>
                </c:pt>
                <c:pt idx="95">
                  <c:v>6.362685441135942E+45</c:v>
                </c:pt>
                <c:pt idx="96">
                  <c:v>1.9088056323407826E+46</c:v>
                </c:pt>
                <c:pt idx="97">
                  <c:v>5.7264168970223473E+46</c:v>
                </c:pt>
                <c:pt idx="98">
                  <c:v>1.7179250691067043E+47</c:v>
                </c:pt>
                <c:pt idx="99">
                  <c:v>5.1537752073201141E+47</c:v>
                </c:pt>
                <c:pt idx="100">
                  <c:v>1.5461325621960341E+48</c:v>
                </c:pt>
                <c:pt idx="101">
                  <c:v>4.6383976865881018E+48</c:v>
                </c:pt>
                <c:pt idx="102">
                  <c:v>1.3915193059764306E+49</c:v>
                </c:pt>
                <c:pt idx="103">
                  <c:v>4.1745579179292918E+49</c:v>
                </c:pt>
                <c:pt idx="104">
                  <c:v>1.2523673753787875E+50</c:v>
                </c:pt>
                <c:pt idx="105">
                  <c:v>3.757102126136363E+50</c:v>
                </c:pt>
                <c:pt idx="106">
                  <c:v>1.1271306378409087E+51</c:v>
                </c:pt>
                <c:pt idx="107">
                  <c:v>3.3813919135227263E+51</c:v>
                </c:pt>
                <c:pt idx="108">
                  <c:v>1.0144175740568179E+52</c:v>
                </c:pt>
                <c:pt idx="109">
                  <c:v>3.0432527221704538E+52</c:v>
                </c:pt>
                <c:pt idx="110">
                  <c:v>9.1297581665113609E+52</c:v>
                </c:pt>
                <c:pt idx="111">
                  <c:v>2.7389274499534083E+53</c:v>
                </c:pt>
                <c:pt idx="112">
                  <c:v>8.2167823498602256E+53</c:v>
                </c:pt>
                <c:pt idx="113">
                  <c:v>2.4650347049580673E+54</c:v>
                </c:pt>
                <c:pt idx="114">
                  <c:v>7.3951041148742017E+54</c:v>
                </c:pt>
                <c:pt idx="115">
                  <c:v>2.2185312344622605E+55</c:v>
                </c:pt>
                <c:pt idx="116">
                  <c:v>6.6555937033867818E+55</c:v>
                </c:pt>
                <c:pt idx="117">
                  <c:v>1.9966781110160347E+56</c:v>
                </c:pt>
                <c:pt idx="118">
                  <c:v>5.9900343330481035E+56</c:v>
                </c:pt>
                <c:pt idx="119">
                  <c:v>1.7970102999144314E+57</c:v>
                </c:pt>
                <c:pt idx="120">
                  <c:v>5.3910308997432935E+57</c:v>
                </c:pt>
                <c:pt idx="121">
                  <c:v>1.6173092699229881E+58</c:v>
                </c:pt>
                <c:pt idx="122">
                  <c:v>4.8519278097689647E+58</c:v>
                </c:pt>
                <c:pt idx="123">
                  <c:v>1.4555783429306893E+59</c:v>
                </c:pt>
                <c:pt idx="124">
                  <c:v>4.3667350287920675E+59</c:v>
                </c:pt>
                <c:pt idx="125">
                  <c:v>1.3100205086376204E+60</c:v>
                </c:pt>
                <c:pt idx="126">
                  <c:v>3.9300615259128607E+60</c:v>
                </c:pt>
                <c:pt idx="127">
                  <c:v>1.1790184577738583E+61</c:v>
                </c:pt>
                <c:pt idx="128">
                  <c:v>3.537055373321575E+61</c:v>
                </c:pt>
                <c:pt idx="129">
                  <c:v>1.0611166119964724E+62</c:v>
                </c:pt>
                <c:pt idx="130">
                  <c:v>3.1833498359894176E+62</c:v>
                </c:pt>
                <c:pt idx="131">
                  <c:v>9.5500495079682513E+62</c:v>
                </c:pt>
                <c:pt idx="132">
                  <c:v>2.8650148523904758E+63</c:v>
                </c:pt>
                <c:pt idx="133">
                  <c:v>8.5950445571714269E+63</c:v>
                </c:pt>
                <c:pt idx="134">
                  <c:v>2.5785133671514282E+64</c:v>
                </c:pt>
                <c:pt idx="135">
                  <c:v>7.7355401014542838E+64</c:v>
                </c:pt>
                <c:pt idx="136">
                  <c:v>2.3206620304362851E+65</c:v>
                </c:pt>
                <c:pt idx="137">
                  <c:v>6.9619860913088559E+65</c:v>
                </c:pt>
                <c:pt idx="138">
                  <c:v>2.0885958273926569E+66</c:v>
                </c:pt>
                <c:pt idx="139">
                  <c:v>6.2657874821779706E+66</c:v>
                </c:pt>
                <c:pt idx="140">
                  <c:v>1.8797362446533912E+67</c:v>
                </c:pt>
                <c:pt idx="141">
                  <c:v>5.6392087339601726E+67</c:v>
                </c:pt>
                <c:pt idx="142">
                  <c:v>1.6917626201880519E+68</c:v>
                </c:pt>
                <c:pt idx="143">
                  <c:v>5.0752878605641555E+68</c:v>
                </c:pt>
                <c:pt idx="144">
                  <c:v>1.5225863581692467E+69</c:v>
                </c:pt>
                <c:pt idx="145">
                  <c:v>4.5677590745077406E+69</c:v>
                </c:pt>
                <c:pt idx="146">
                  <c:v>1.3703277223523221E+70</c:v>
                </c:pt>
                <c:pt idx="147">
                  <c:v>4.1109831670569665E+70</c:v>
                </c:pt>
                <c:pt idx="148">
                  <c:v>1.2332949501170899E+71</c:v>
                </c:pt>
                <c:pt idx="149">
                  <c:v>3.6998848503512699E+71</c:v>
                </c:pt>
                <c:pt idx="150">
                  <c:v>1.1099654551053809E+72</c:v>
                </c:pt>
                <c:pt idx="151">
                  <c:v>3.3298963653161425E+72</c:v>
                </c:pt>
                <c:pt idx="152">
                  <c:v>9.9896890959484276E+72</c:v>
                </c:pt>
                <c:pt idx="153">
                  <c:v>2.9969067287845283E+73</c:v>
                </c:pt>
                <c:pt idx="154">
                  <c:v>8.9907201863535849E+73</c:v>
                </c:pt>
                <c:pt idx="155">
                  <c:v>2.6972160559060753E+74</c:v>
                </c:pt>
                <c:pt idx="156">
                  <c:v>8.0916481677182265E+74</c:v>
                </c:pt>
                <c:pt idx="157">
                  <c:v>2.4274944503154682E+75</c:v>
                </c:pt>
                <c:pt idx="158">
                  <c:v>7.2824833509464033E+75</c:v>
                </c:pt>
                <c:pt idx="159">
                  <c:v>2.1847450052839211E+76</c:v>
                </c:pt>
                <c:pt idx="160">
                  <c:v>6.5542350158517631E+76</c:v>
                </c:pt>
                <c:pt idx="161">
                  <c:v>1.9662705047555289E+77</c:v>
                </c:pt>
                <c:pt idx="162">
                  <c:v>5.8988115142665868E+77</c:v>
                </c:pt>
                <c:pt idx="163">
                  <c:v>1.7696434542799763E+78</c:v>
                </c:pt>
                <c:pt idx="164">
                  <c:v>5.308930362839929E+78</c:v>
                </c:pt>
                <c:pt idx="165">
                  <c:v>1.5926791088519785E+79</c:v>
                </c:pt>
                <c:pt idx="166">
                  <c:v>4.7780373265559354E+79</c:v>
                </c:pt>
                <c:pt idx="167">
                  <c:v>1.4334111979667808E+80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6090944"/>
        <c:axId val="296090552"/>
      </c:lineChart>
      <c:catAx>
        <c:axId val="296090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6090552"/>
        <c:crosses val="autoZero"/>
        <c:auto val="1"/>
        <c:lblAlgn val="ctr"/>
        <c:lblOffset val="100"/>
        <c:noMultiLvlLbl val="0"/>
      </c:catAx>
      <c:valAx>
        <c:axId val="296090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6090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</c:v>
                </c:pt>
                <c:pt idx="1">
                  <c:v>9</c:v>
                </c:pt>
                <c:pt idx="2">
                  <c:v>27</c:v>
                </c:pt>
                <c:pt idx="3">
                  <c:v>81</c:v>
                </c:pt>
                <c:pt idx="4">
                  <c:v>243</c:v>
                </c:pt>
                <c:pt idx="5">
                  <c:v>729</c:v>
                </c:pt>
                <c:pt idx="6">
                  <c:v>2187</c:v>
                </c:pt>
                <c:pt idx="7">
                  <c:v>6561</c:v>
                </c:pt>
                <c:pt idx="8">
                  <c:v>19683</c:v>
                </c:pt>
                <c:pt idx="9">
                  <c:v>59049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2875568"/>
        <c:axId val="296090160"/>
      </c:lineChart>
      <c:catAx>
        <c:axId val="292875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6090160"/>
        <c:crosses val="autoZero"/>
        <c:auto val="1"/>
        <c:lblAlgn val="ctr"/>
        <c:lblOffset val="100"/>
        <c:noMultiLvlLbl val="0"/>
      </c:catAx>
      <c:valAx>
        <c:axId val="296090160"/>
        <c:scaling>
          <c:orientation val="minMax"/>
          <c:max val="70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2875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443444999883382E-2"/>
          <c:y val="5.4174629341845519E-2"/>
          <c:w val="0.91311311000023321"/>
          <c:h val="0.7896633100928220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</c:v>
                </c:pt>
                <c:pt idx="1">
                  <c:v>8</c:v>
                </c:pt>
                <c:pt idx="2">
                  <c:v>27</c:v>
                </c:pt>
                <c:pt idx="3">
                  <c:v>64</c:v>
                </c:pt>
                <c:pt idx="4">
                  <c:v>125</c:v>
                </c:pt>
                <c:pt idx="5">
                  <c:v>216</c:v>
                </c:pt>
                <c:pt idx="6">
                  <c:v>343</c:v>
                </c:pt>
                <c:pt idx="7">
                  <c:v>512</c:v>
                </c:pt>
                <c:pt idx="8">
                  <c:v>729</c:v>
                </c:pt>
                <c:pt idx="9">
                  <c:v>1000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6088984"/>
        <c:axId val="296086240"/>
      </c:lineChart>
      <c:catAx>
        <c:axId val="296088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6086240"/>
        <c:crosses val="autoZero"/>
        <c:auto val="1"/>
        <c:lblAlgn val="ctr"/>
        <c:lblOffset val="100"/>
        <c:noMultiLvlLbl val="0"/>
      </c:catAx>
      <c:valAx>
        <c:axId val="296086240"/>
        <c:scaling>
          <c:orientation val="minMax"/>
          <c:max val="70000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296088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Sheet1!$A$2:$A$41</c:f>
              <c:numCache>
                <c:formatCode>General</c:formatCode>
                <c:ptCount val="4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</c:numCache>
            </c:numRef>
          </c:cat>
          <c:val>
            <c:numRef>
              <c:f>Sheet1!$B$2:$B$41</c:f>
              <c:numCache>
                <c:formatCode>General</c:formatCode>
                <c:ptCount val="40"/>
                <c:pt idx="0">
                  <c:v>3</c:v>
                </c:pt>
                <c:pt idx="1">
                  <c:v>9</c:v>
                </c:pt>
                <c:pt idx="2">
                  <c:v>27</c:v>
                </c:pt>
                <c:pt idx="3">
                  <c:v>81</c:v>
                </c:pt>
                <c:pt idx="4">
                  <c:v>243</c:v>
                </c:pt>
                <c:pt idx="5">
                  <c:v>729</c:v>
                </c:pt>
                <c:pt idx="6">
                  <c:v>2187</c:v>
                </c:pt>
                <c:pt idx="7">
                  <c:v>6561</c:v>
                </c:pt>
                <c:pt idx="8">
                  <c:v>19683</c:v>
                </c:pt>
                <c:pt idx="9">
                  <c:v>59049</c:v>
                </c:pt>
                <c:pt idx="10">
                  <c:v>177147</c:v>
                </c:pt>
                <c:pt idx="11">
                  <c:v>531441</c:v>
                </c:pt>
                <c:pt idx="12">
                  <c:v>1594323</c:v>
                </c:pt>
                <c:pt idx="13">
                  <c:v>4782969</c:v>
                </c:pt>
                <c:pt idx="14">
                  <c:v>14348907</c:v>
                </c:pt>
                <c:pt idx="15">
                  <c:v>43046721</c:v>
                </c:pt>
                <c:pt idx="16">
                  <c:v>129140163</c:v>
                </c:pt>
                <c:pt idx="17">
                  <c:v>387420489</c:v>
                </c:pt>
                <c:pt idx="18">
                  <c:v>1162261467</c:v>
                </c:pt>
                <c:pt idx="19">
                  <c:v>3486784401</c:v>
                </c:pt>
                <c:pt idx="20">
                  <c:v>10460353203</c:v>
                </c:pt>
                <c:pt idx="21">
                  <c:v>31381059609</c:v>
                </c:pt>
                <c:pt idx="22">
                  <c:v>94143178827</c:v>
                </c:pt>
                <c:pt idx="23">
                  <c:v>282429536481</c:v>
                </c:pt>
                <c:pt idx="24">
                  <c:v>847288609443</c:v>
                </c:pt>
                <c:pt idx="25">
                  <c:v>2541865828329</c:v>
                </c:pt>
                <c:pt idx="26">
                  <c:v>7625597484987</c:v>
                </c:pt>
                <c:pt idx="27">
                  <c:v>22876792454961</c:v>
                </c:pt>
                <c:pt idx="28">
                  <c:v>68630377364883</c:v>
                </c:pt>
                <c:pt idx="29">
                  <c:v>205891132094649</c:v>
                </c:pt>
                <c:pt idx="30">
                  <c:v>617673396283947</c:v>
                </c:pt>
                <c:pt idx="31">
                  <c:v>1853020188851841</c:v>
                </c:pt>
                <c:pt idx="32">
                  <c:v>5559060566555523</c:v>
                </c:pt>
                <c:pt idx="33">
                  <c:v>1.6677181699666568E+16</c:v>
                </c:pt>
                <c:pt idx="34">
                  <c:v>5.0031545098999704E+16</c:v>
                </c:pt>
                <c:pt idx="35">
                  <c:v>1.5009463529699914E+17</c:v>
                </c:pt>
                <c:pt idx="36">
                  <c:v>4.5028390589099738E+17</c:v>
                </c:pt>
                <c:pt idx="37">
                  <c:v>1.350851717672992E+18</c:v>
                </c:pt>
                <c:pt idx="38">
                  <c:v>4.0525551530189763E+18</c:v>
                </c:pt>
                <c:pt idx="39">
                  <c:v>1.2157665459056929E+19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6086632"/>
        <c:axId val="296087024"/>
      </c:lineChart>
      <c:catAx>
        <c:axId val="296086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6087024"/>
        <c:crosses val="autoZero"/>
        <c:auto val="1"/>
        <c:lblAlgn val="ctr"/>
        <c:lblOffset val="100"/>
        <c:noMultiLvlLbl val="0"/>
      </c:catAx>
      <c:valAx>
        <c:axId val="296087024"/>
        <c:scaling>
          <c:orientation val="minMax"/>
          <c:max val="70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6086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203868550148877E-2"/>
          <c:y val="3.3892764095019831E-2"/>
          <c:w val="0.87782533993640521"/>
          <c:h val="0.8073476576964262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Sheet1!$A$2:$A$41</c:f>
              <c:numCache>
                <c:formatCode>General</c:formatCode>
                <c:ptCount val="4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</c:numCache>
            </c:numRef>
          </c:cat>
          <c:val>
            <c:numRef>
              <c:f>Sheet1!$B$2:$B$41</c:f>
              <c:numCache>
                <c:formatCode>General</c:formatCode>
                <c:ptCount val="40"/>
                <c:pt idx="0">
                  <c:v>1</c:v>
                </c:pt>
                <c:pt idx="1">
                  <c:v>8</c:v>
                </c:pt>
                <c:pt idx="2">
                  <c:v>27</c:v>
                </c:pt>
                <c:pt idx="3">
                  <c:v>64</c:v>
                </c:pt>
                <c:pt idx="4">
                  <c:v>125</c:v>
                </c:pt>
                <c:pt idx="5">
                  <c:v>216</c:v>
                </c:pt>
                <c:pt idx="6">
                  <c:v>343</c:v>
                </c:pt>
                <c:pt idx="7">
                  <c:v>512</c:v>
                </c:pt>
                <c:pt idx="8">
                  <c:v>729</c:v>
                </c:pt>
                <c:pt idx="9">
                  <c:v>1000</c:v>
                </c:pt>
                <c:pt idx="10">
                  <c:v>1331</c:v>
                </c:pt>
                <c:pt idx="11">
                  <c:v>1728</c:v>
                </c:pt>
                <c:pt idx="12">
                  <c:v>2197</c:v>
                </c:pt>
                <c:pt idx="13">
                  <c:v>2744</c:v>
                </c:pt>
                <c:pt idx="14">
                  <c:v>3375</c:v>
                </c:pt>
                <c:pt idx="15">
                  <c:v>4096</c:v>
                </c:pt>
                <c:pt idx="16">
                  <c:v>4913</c:v>
                </c:pt>
                <c:pt idx="17">
                  <c:v>5832</c:v>
                </c:pt>
                <c:pt idx="18">
                  <c:v>6859</c:v>
                </c:pt>
                <c:pt idx="19">
                  <c:v>8000</c:v>
                </c:pt>
                <c:pt idx="20">
                  <c:v>9261</c:v>
                </c:pt>
                <c:pt idx="21">
                  <c:v>10648</c:v>
                </c:pt>
                <c:pt idx="22">
                  <c:v>12167</c:v>
                </c:pt>
                <c:pt idx="23">
                  <c:v>13824</c:v>
                </c:pt>
                <c:pt idx="24">
                  <c:v>15625</c:v>
                </c:pt>
                <c:pt idx="25">
                  <c:v>17576</c:v>
                </c:pt>
                <c:pt idx="26">
                  <c:v>19683</c:v>
                </c:pt>
                <c:pt idx="27">
                  <c:v>21952</c:v>
                </c:pt>
                <c:pt idx="28">
                  <c:v>24389</c:v>
                </c:pt>
                <c:pt idx="29">
                  <c:v>27000</c:v>
                </c:pt>
                <c:pt idx="30">
                  <c:v>29791</c:v>
                </c:pt>
                <c:pt idx="31">
                  <c:v>32768</c:v>
                </c:pt>
                <c:pt idx="32">
                  <c:v>35937</c:v>
                </c:pt>
                <c:pt idx="33">
                  <c:v>39304</c:v>
                </c:pt>
                <c:pt idx="34">
                  <c:v>42875</c:v>
                </c:pt>
                <c:pt idx="35">
                  <c:v>46656</c:v>
                </c:pt>
                <c:pt idx="36">
                  <c:v>50653</c:v>
                </c:pt>
                <c:pt idx="37">
                  <c:v>54872</c:v>
                </c:pt>
                <c:pt idx="38">
                  <c:v>59319</c:v>
                </c:pt>
                <c:pt idx="39">
                  <c:v>64000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5060056"/>
        <c:axId val="335165536"/>
      </c:lineChart>
      <c:catAx>
        <c:axId val="185060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5165536"/>
        <c:crosses val="autoZero"/>
        <c:auto val="1"/>
        <c:lblAlgn val="ctr"/>
        <c:lblOffset val="100"/>
        <c:noMultiLvlLbl val="0"/>
      </c:catAx>
      <c:valAx>
        <c:axId val="335165536"/>
        <c:scaling>
          <c:orientation val="minMax"/>
          <c:max val="70000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85060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en-US" b="0" dirty="0" smtClean="0"/>
              <a:t># </a:t>
            </a:r>
            <a:r>
              <a:rPr lang="en-US" b="0" dirty="0" err="1" smtClean="0"/>
              <a:t>Familles</a:t>
            </a:r>
            <a:r>
              <a:rPr lang="en-US" b="0" dirty="0" smtClean="0"/>
              <a:t> RFAM</a:t>
            </a:r>
            <a:endParaRPr lang="en-US" b="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4169628796400449"/>
          <c:y val="0.15845581802274716"/>
          <c:w val="0.8344941882264717"/>
          <c:h val="0.655202439972781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#Families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-5.68181818181818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Sheet1!$A$2:$A$19</c:f>
              <c:strCache>
                <c:ptCount val="18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1.0</c:v>
                </c:pt>
                <c:pt idx="4">
                  <c:v>2.0</c:v>
                </c:pt>
                <c:pt idx="5">
                  <c:v>3.0</c:v>
                </c:pt>
                <c:pt idx="6">
                  <c:v>4.0</c:v>
                </c:pt>
                <c:pt idx="7">
                  <c:v>4.1</c:v>
                </c:pt>
                <c:pt idx="8">
                  <c:v>5.0</c:v>
                </c:pt>
                <c:pt idx="9">
                  <c:v>6.0</c:v>
                </c:pt>
                <c:pt idx="10">
                  <c:v>6.1</c:v>
                </c:pt>
                <c:pt idx="11">
                  <c:v>7.0</c:v>
                </c:pt>
                <c:pt idx="12">
                  <c:v>8.0</c:v>
                </c:pt>
                <c:pt idx="13">
                  <c:v>8.1</c:v>
                </c:pt>
                <c:pt idx="14">
                  <c:v>9.0</c:v>
                </c:pt>
                <c:pt idx="15">
                  <c:v>9.1</c:v>
                </c:pt>
                <c:pt idx="16">
                  <c:v>10.0</c:v>
                </c:pt>
                <c:pt idx="17">
                  <c:v>10.1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4</c:v>
                </c:pt>
                <c:pt idx="1">
                  <c:v>12</c:v>
                </c:pt>
                <c:pt idx="2">
                  <c:v>21</c:v>
                </c:pt>
                <c:pt idx="3">
                  <c:v>25</c:v>
                </c:pt>
                <c:pt idx="4">
                  <c:v>30</c:v>
                </c:pt>
                <c:pt idx="5">
                  <c:v>36</c:v>
                </c:pt>
                <c:pt idx="6">
                  <c:v>114</c:v>
                </c:pt>
                <c:pt idx="7">
                  <c:v>165</c:v>
                </c:pt>
                <c:pt idx="8">
                  <c:v>176</c:v>
                </c:pt>
                <c:pt idx="9">
                  <c:v>350</c:v>
                </c:pt>
                <c:pt idx="10">
                  <c:v>379</c:v>
                </c:pt>
                <c:pt idx="11">
                  <c:v>503</c:v>
                </c:pt>
                <c:pt idx="12">
                  <c:v>574</c:v>
                </c:pt>
                <c:pt idx="13">
                  <c:v>607</c:v>
                </c:pt>
                <c:pt idx="14">
                  <c:v>603</c:v>
                </c:pt>
                <c:pt idx="15">
                  <c:v>1372</c:v>
                </c:pt>
                <c:pt idx="16">
                  <c:v>1446</c:v>
                </c:pt>
                <c:pt idx="17">
                  <c:v>1973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-26"/>
        <c:axId val="335166712"/>
        <c:axId val="335167104"/>
      </c:barChart>
      <c:catAx>
        <c:axId val="3351667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 dirty="0" smtClean="0"/>
                  <a:t>Versions</a:t>
                </a:r>
                <a:endParaRPr lang="en-US" b="0" dirty="0"/>
              </a:p>
            </c:rich>
          </c:tx>
          <c:layout>
            <c:manualLayout>
              <c:xMode val="edge"/>
              <c:yMode val="edge"/>
              <c:x val="0.45452077865266843"/>
              <c:y val="0.9106765820939047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35167104"/>
        <c:crosses val="autoZero"/>
        <c:auto val="1"/>
        <c:lblAlgn val="ctr"/>
        <c:lblOffset val="100"/>
        <c:noMultiLvlLbl val="0"/>
      </c:catAx>
      <c:valAx>
        <c:axId val="3351671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5166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40"/>
      <c:rotY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052770842669057E-2"/>
          <c:y val="0.11523416994750656"/>
          <c:w val="0.89216671916010504"/>
          <c:h val="0.884765767915374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%Entries PDB</c:v>
                </c:pt>
              </c:strCache>
            </c:strRef>
          </c:tx>
          <c:dPt>
            <c:idx val="3"/>
            <c:bubble3D val="0"/>
            <c:explosion val="21"/>
          </c:dPt>
          <c:dLbls>
            <c:dLbl>
              <c:idx val="0"/>
              <c:layout>
                <c:manualLayout>
                  <c:x val="-4.6557690288713913E-2"/>
                  <c:y val="-0.23153424003817707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en-US" sz="1400" dirty="0" smtClean="0"/>
                      <a:t>Protéines</a:t>
                    </a:r>
                  </a:p>
                  <a:p>
                    <a:pPr>
                      <a:defRPr sz="1400"/>
                    </a:pPr>
                    <a:r>
                      <a:rPr lang="en-US" sz="1400" dirty="0" smtClean="0"/>
                      <a:t>73651 hits 
92.6%</a:t>
                    </a:r>
                    <a:endParaRPr lang="en-US" sz="1400" dirty="0"/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587405581935846E-2"/>
                  <c:y val="-0.2554601377952756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en-US" dirty="0" err="1" smtClean="0"/>
                      <a:t>Mélangées</a:t>
                    </a:r>
                    <a:endParaRPr lang="en-US" dirty="0" smtClean="0"/>
                  </a:p>
                  <a:p>
                    <a:pPr>
                      <a:defRPr sz="1400"/>
                    </a:pPr>
                    <a:r>
                      <a:rPr lang="en-US" dirty="0" smtClean="0"/>
                      <a:t>3629 hits 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4.6%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0180521327963775"/>
                  <c:y val="-0.1534092027559055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en-US" sz="1400" dirty="0" smtClean="0"/>
                      <a:t>ADN</a:t>
                    </a:r>
                  </a:p>
                  <a:p>
                    <a:pPr>
                      <a:defRPr sz="1400"/>
                    </a:pPr>
                    <a:r>
                      <a:rPr lang="en-US" sz="1400" dirty="0" smtClean="0"/>
                      <a:t>1328 hits</a:t>
                    </a:r>
                    <a:r>
                      <a:rPr lang="en-US" sz="1400" dirty="0"/>
                      <a:t>
</a:t>
                    </a:r>
                    <a:r>
                      <a:rPr lang="en-US" sz="1400" dirty="0" smtClean="0"/>
                      <a:t>1.7%</a:t>
                    </a:r>
                    <a:endParaRPr lang="en-US" sz="1400" dirty="0"/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1368836529021657E-2"/>
                  <c:y val="0.2054921259842519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ARN</a:t>
                    </a:r>
                  </a:p>
                  <a:p>
                    <a:r>
                      <a:rPr lang="en-US" dirty="0" smtClean="0"/>
                      <a:t>890</a:t>
                    </a:r>
                    <a:r>
                      <a:rPr lang="en-US" baseline="0" dirty="0" smtClean="0"/>
                      <a:t> hits</a:t>
                    </a:r>
                  </a:p>
                  <a:p>
                    <a:r>
                      <a:rPr lang="en-US" dirty="0" smtClean="0"/>
                      <a:t>1.1%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92.6% Protein (73651 hits)</c:v>
                </c:pt>
                <c:pt idx="1">
                  <c:v>4.6% Mixed (3629 hits)</c:v>
                </c:pt>
                <c:pt idx="2">
                  <c:v>1.7% DNA (1328 hits)</c:v>
                </c:pt>
                <c:pt idx="3">
                  <c:v>1.1% RNA (890 hits)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92.6</c:v>
                </c:pt>
                <c:pt idx="1">
                  <c:v>4.5999999999999996</c:v>
                </c:pt>
                <c:pt idx="2">
                  <c:v>1.7</c:v>
                </c:pt>
                <c:pt idx="3">
                  <c:v>1.1000000000000001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6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6513" y="0"/>
            <a:ext cx="294163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E2243-1A8C-40D9-848A-F840F79E0E0A}" type="datetimeFigureOut">
              <a:rPr lang="fr-FR" smtClean="0"/>
              <a:t>12/06/2014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0838" cy="4468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16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6513" y="9431338"/>
            <a:ext cx="2941637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B908D-A2C7-4DBE-827B-74E1B7E6298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1960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B908D-A2C7-4DBE-827B-74E1B7E6298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0707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36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362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362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362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362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362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362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362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362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36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B908D-A2C7-4DBE-827B-74E1B7E6298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07434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362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362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362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362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362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362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362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362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595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59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362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595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595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B908D-A2C7-4DBE-827B-74E1B7E62981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16325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B908D-A2C7-4DBE-827B-74E1B7E62981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92163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B908D-A2C7-4DBE-827B-74E1B7E62981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3829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7203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F13A8-7FBE-4A3D-952B-27E4CC5811E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803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F13A8-7FBE-4A3D-952B-27E4CC5811E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803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F13A8-7FBE-4A3D-952B-27E4CC5811E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8031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B908D-A2C7-4DBE-827B-74E1B7E62981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928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362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B908D-A2C7-4DBE-827B-74E1B7E62981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92800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3629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5954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B908D-A2C7-4DBE-827B-74E1B7E62981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92800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5954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B908D-A2C7-4DBE-827B-74E1B7E62981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389287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B908D-A2C7-4DBE-827B-74E1B7E62981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534942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B908D-A2C7-4DBE-827B-74E1B7E62981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030063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B908D-A2C7-4DBE-827B-74E1B7E62981}" type="slidenum">
              <a:rPr lang="fr-FR" smtClean="0"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38299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56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3629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5677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5677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5677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5677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5677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B908D-A2C7-4DBE-827B-74E1B7E62981}" type="slidenum">
              <a:rPr lang="fr-FR" smtClean="0"/>
              <a:t>55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285383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B908D-A2C7-4DBE-827B-74E1B7E62981}" type="slidenum">
              <a:rPr lang="fr-FR" smtClean="0"/>
              <a:t>56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8254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4024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4024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40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3629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4024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7CE3-079D-41A3-BFFD-D9FB4CC28916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4024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B908D-A2C7-4DBE-827B-74E1B7E62981}" type="slidenum">
              <a:rPr lang="fr-FR" smtClean="0"/>
              <a:t>62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3892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36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36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66A2B-4FB8-4881-AA2A-5C5BE07936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36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remiere-page-sc-fr.bmp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" y="0"/>
            <a:ext cx="9135548" cy="6854705"/>
          </a:xfrm>
          <a:prstGeom prst="rect">
            <a:avLst/>
          </a:prstGeom>
        </p:spPr>
      </p:pic>
      <p:sp>
        <p:nvSpPr>
          <p:cNvPr id="48132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006475" y="2924175"/>
            <a:ext cx="7626350" cy="1976438"/>
          </a:xfrm>
        </p:spPr>
        <p:txBody>
          <a:bodyPr anchor="b"/>
          <a:lstStyle>
            <a:lvl1pPr>
              <a:lnSpc>
                <a:spcPct val="90000"/>
              </a:lnSpc>
              <a:defRPr sz="38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fr-FR" noProof="0" smtClean="0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006475" y="4965700"/>
            <a:ext cx="7626350" cy="1435100"/>
          </a:xfrm>
        </p:spPr>
        <p:txBody>
          <a:bodyPr/>
          <a:lstStyle>
            <a:lvl1pPr>
              <a:lnSpc>
                <a:spcPct val="100000"/>
              </a:lnSpc>
              <a:defRPr sz="2300" b="1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fr-FR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385CF-1E58-42F6-86BA-7DE911AE3DA6}" type="datetime1">
              <a:rPr lang="fr-FR" smtClean="0"/>
              <a:t>12/06/2014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866F860D-294A-4CE7-BE1D-B7CBC03ABED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à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EE8D7-FA3D-4F07-8328-8B93EA3D4C97}" type="datetime1">
              <a:rPr lang="fr-FR" smtClean="0"/>
              <a:t>12/06/2014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FCF176FA-7579-4FAD-93EE-FE4CC762E78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2187575"/>
            <a:ext cx="7540625" cy="42037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lang="fr-FR" sz="2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"/>
              <a:defRPr lang="fr-FR" sz="22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2pPr>
            <a:lvl3pPr marL="1076325" indent="361950">
              <a:buFont typeface="Arial" pitchFamily="34" charset="0"/>
              <a:buChar char="•"/>
              <a:defRPr sz="2000"/>
            </a:lvl3pPr>
            <a:lvl4pPr marL="1438275" indent="371475"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marL="361950" lvl="1" indent="371475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–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64E8E-1CD7-4E59-A0A4-9173222C26A5}" type="datetime1">
              <a:rPr lang="fr-FR" smtClean="0"/>
              <a:t>12/06/2014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CD8A327-4A42-4F42-8894-A6F43B7F26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1988840"/>
            <a:ext cx="7540625" cy="4203700"/>
          </a:xfrm>
          <a:prstGeom prst="rect">
            <a:avLst/>
          </a:prstGeom>
        </p:spPr>
        <p:txBody>
          <a:bodyPr/>
          <a:lstStyle>
            <a:lvl1pPr algn="l" defTabSz="200025" rtl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lang="fr-FR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•"/>
              <a:defRPr sz="2200"/>
            </a:lvl2pPr>
            <a:lvl3pPr marL="1076325" indent="361950">
              <a:buFont typeface="Arial" pitchFamily="34" charset="0"/>
              <a:buNone/>
              <a:defRPr sz="2000"/>
            </a:lvl3pPr>
            <a:lvl4pPr marL="1438275" indent="371475">
              <a:buFont typeface="Arial" pitchFamily="34" charset="0"/>
              <a:buNone/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buFont typeface="Arial" pitchFamily="34" charset="0"/>
              <a:buNone/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Liste</a:t>
            </a:r>
          </a:p>
          <a:p>
            <a:pPr lvl="1"/>
            <a:r>
              <a:rPr lang="fr-FR" dirty="0" smtClean="0"/>
              <a:t>…</a:t>
            </a:r>
          </a:p>
          <a:p>
            <a:pPr lvl="1"/>
            <a:endParaRPr lang="fr-FR" dirty="0" smtClean="0"/>
          </a:p>
          <a:p>
            <a:pPr lvl="2"/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332B0-BEB9-4716-BA09-330799564038}" type="datetime1">
              <a:rPr lang="fr-FR" smtClean="0"/>
              <a:t>12/06/2014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5E1206D5-4F53-4226-A6DF-522A5ECE7E6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F1194-E1F5-48E7-8141-064840AA2BA4}" type="datetime1">
              <a:rPr lang="fr-FR" smtClean="0"/>
              <a:t>12/06/2014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A56E8741-B263-4DF1-A4B3-F92A8956846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3"/>
          </p:nvPr>
        </p:nvSpPr>
        <p:spPr>
          <a:xfrm>
            <a:off x="5130800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35B61-E301-43D8-A572-C6A3B1AEF7BE}" type="datetime1">
              <a:rPr lang="fr-FR" smtClean="0"/>
              <a:t>12/06/2014</a:t>
            </a:fld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BA1D0AC6-4B56-4881-82C9-E1C786FED1C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/>
          </p:nvPr>
        </p:nvSpPr>
        <p:spPr>
          <a:xfrm>
            <a:off x="456240" y="2105247"/>
            <a:ext cx="4253983" cy="4167962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sz="half" idx="14"/>
          </p:nvPr>
        </p:nvSpPr>
        <p:spPr>
          <a:xfrm>
            <a:off x="4890978" y="2137144"/>
            <a:ext cx="3933936" cy="4282706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D7E31-7235-490F-889D-C1D1CCE1CB7B}" type="datetime1">
              <a:rPr lang="fr-FR" smtClean="0"/>
              <a:t>12/06/2014</a:t>
            </a:fld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80D65655-DFF4-4582-A39B-92EBC772399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6B804-BCA7-4F25-A7B9-6B4280C51184}" type="datetime1">
              <a:rPr lang="fr-FR" smtClean="0"/>
              <a:t>12/06/2014</a:t>
            </a:fld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6C28BF0B-9B5F-4221-8855-72E4D0C970C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0DF7D-2CF2-471C-8DE0-0CB532AF35B2}" type="datetime1">
              <a:rPr lang="fr-FR" smtClean="0"/>
              <a:t>12/06/2014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7A33EBB4-3945-42AF-A5B8-B8A169A6171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3"/>
          </p:nvPr>
        </p:nvSpPr>
        <p:spPr>
          <a:xfrm>
            <a:off x="4572000" y="331122"/>
            <a:ext cx="4188542" cy="5759962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86C62-66A5-4D4F-A210-83BF84B9A618}" type="datetime1">
              <a:rPr lang="fr-FR" smtClean="0"/>
              <a:t>12/06/2014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904ACD3-799D-4BE6-9F31-948BE2D12F2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37370-63A7-427E-AF69-0DD0DB050160}" type="datetime1">
              <a:rPr lang="fr-FR" smtClean="0"/>
              <a:t>12/06/2014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8CCF3D89-96BD-44C0-B099-9A47086BB2E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3086623" y="115747"/>
            <a:ext cx="3694113" cy="7861581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474663"/>
            <a:ext cx="1884362" cy="5983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49375" y="474663"/>
            <a:ext cx="5503863" cy="5983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8B9D0-5018-4EED-B3D7-D8DFD6ABE085}" type="datetime1">
              <a:rPr lang="fr-FR" smtClean="0"/>
              <a:t>12/06/2014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3E55A44E-46FB-483C-9632-6FF41985DE2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689D2-ED4B-4C4D-AE05-A5EBA6C0B9A6}" type="datetime1">
              <a:rPr lang="fr-FR" smtClean="0"/>
              <a:t>12/06/2014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310EFCE8-B2FB-4E4B-96C4-119BB80E853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858630" y="335988"/>
            <a:ext cx="5347904" cy="5767309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ond_chapitre_orang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 smtClean="0"/>
              <a:t>Cliquez pour modifier le style des sous-titres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686616A-3F14-419D-9394-ACBF0CA1C2E2}" type="datetime1">
              <a:rPr lang="fr-FR" smtClean="0"/>
              <a:t>12/06/2014</a:t>
            </a:fld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5D89659B-47F0-4051-B8C2-F34B6A3C139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8DC81-74AC-469D-9319-D860B23B2364}" type="datetime1">
              <a:rPr lang="fr-FR" smtClean="0"/>
              <a:t>12/06/2014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CD8A327-4A42-4F42-8894-A6F43B7F26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1988840"/>
            <a:ext cx="7540625" cy="4203700"/>
          </a:xfrm>
          <a:prstGeom prst="rect">
            <a:avLst/>
          </a:prstGeom>
        </p:spPr>
        <p:txBody>
          <a:bodyPr/>
          <a:lstStyle>
            <a:lvl1pPr algn="l" defTabSz="200025" rtl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lang="fr-FR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•"/>
              <a:defRPr sz="2200"/>
            </a:lvl2pPr>
            <a:lvl3pPr marL="1076325" indent="361950">
              <a:buFont typeface="Arial" pitchFamily="34" charset="0"/>
              <a:buNone/>
              <a:defRPr sz="2000"/>
            </a:lvl3pPr>
            <a:lvl4pPr marL="1438275" indent="371475">
              <a:buFont typeface="Arial" pitchFamily="34" charset="0"/>
              <a:buNone/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buFont typeface="Arial" pitchFamily="34" charset="0"/>
              <a:buNone/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Liste</a:t>
            </a:r>
          </a:p>
          <a:p>
            <a:pPr lvl="1"/>
            <a:r>
              <a:rPr lang="fr-FR" dirty="0" smtClean="0"/>
              <a:t>…</a:t>
            </a:r>
          </a:p>
          <a:p>
            <a:pPr lvl="1"/>
            <a:endParaRPr lang="fr-FR" dirty="0" smtClean="0"/>
          </a:p>
          <a:p>
            <a:pPr lvl="2"/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à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28294-DD38-4824-9D7A-8BC3227119F6}" type="datetime1">
              <a:rPr lang="fr-FR" smtClean="0"/>
              <a:t>12/06/2014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5CC93B46-292B-42F7-951C-C479D70CC24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2187575"/>
            <a:ext cx="7540625" cy="42037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lang="fr-FR" sz="2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"/>
              <a:defRPr lang="fr-FR" sz="22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2pPr>
            <a:lvl3pPr marL="1076325" indent="361950">
              <a:buFont typeface="Arial" pitchFamily="34" charset="0"/>
              <a:buChar char="•"/>
              <a:defRPr sz="2000"/>
            </a:lvl3pPr>
            <a:lvl4pPr marL="1438275" indent="371475"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marL="361950" lvl="1" indent="371475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–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0F56D-DE6B-421D-BF76-27E723416BE4}" type="datetime1">
              <a:rPr lang="fr-FR" smtClean="0"/>
              <a:t>12/06/2014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42B384D3-89DE-4328-9A16-5300D4DCD93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AEE8A-4E61-4220-98D4-7561B3004A49}" type="datetime1">
              <a:rPr lang="fr-FR" smtClean="0"/>
              <a:t>12/06/2014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0C12ACA8-31EF-4CA5-AA57-95821EAAB28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3"/>
          </p:nvPr>
        </p:nvSpPr>
        <p:spPr>
          <a:xfrm>
            <a:off x="5130800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E5C46-0857-49C5-BCAE-7EE763B12BAE}" type="datetime1">
              <a:rPr lang="fr-FR" smtClean="0"/>
              <a:t>12/06/2014</a:t>
            </a:fld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93B2AED-3A07-4029-8615-1A158CE863D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/>
          </p:nvPr>
        </p:nvSpPr>
        <p:spPr>
          <a:xfrm>
            <a:off x="488138" y="2158409"/>
            <a:ext cx="4083862" cy="4250809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sz="half" idx="14"/>
          </p:nvPr>
        </p:nvSpPr>
        <p:spPr>
          <a:xfrm>
            <a:off x="4572000" y="2190307"/>
            <a:ext cx="3955312" cy="4229543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1F716-7F59-42DC-A51B-42F5886B03A5}" type="datetime1">
              <a:rPr lang="fr-FR" smtClean="0"/>
              <a:t>12/06/2014</a:t>
            </a:fld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1759C1DB-1F66-4272-8F5A-629A0D58AFE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95627-CBD2-48F3-9138-AC76F2A30F60}" type="datetime1">
              <a:rPr lang="fr-FR" smtClean="0"/>
              <a:t>12/06/2014</a:t>
            </a:fld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50F47B8-3F38-47B3-98FC-4F7AF3F1379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E5FC2-10E2-4457-975E-56E04A93CAE9}" type="datetime1">
              <a:rPr lang="fr-FR" smtClean="0"/>
              <a:t>12/06/2014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B333C5B7-3750-4A54-8586-C78723FAA0A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3"/>
          </p:nvPr>
        </p:nvSpPr>
        <p:spPr>
          <a:xfrm>
            <a:off x="4572000" y="331122"/>
            <a:ext cx="4188542" cy="5759962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006475" y="2925763"/>
            <a:ext cx="7626350" cy="1976437"/>
          </a:xfrm>
        </p:spPr>
        <p:txBody>
          <a:bodyPr anchor="b"/>
          <a:lstStyle>
            <a:lvl1pPr>
              <a:lnSpc>
                <a:spcPct val="90000"/>
              </a:lnSpc>
              <a:defRPr sz="3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006475" y="4965700"/>
            <a:ext cx="7626350" cy="143668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grpSp>
        <p:nvGrpSpPr>
          <p:cNvPr id="11" name="Groupe 10"/>
          <p:cNvGrpSpPr/>
          <p:nvPr userDrawn="1"/>
        </p:nvGrpSpPr>
        <p:grpSpPr>
          <a:xfrm>
            <a:off x="0" y="0"/>
            <a:ext cx="4318000" cy="3238500"/>
            <a:chOff x="0" y="0"/>
            <a:chExt cx="4318000" cy="3238500"/>
          </a:xfrm>
        </p:grpSpPr>
        <p:pic>
          <p:nvPicPr>
            <p:cNvPr id="4" name="Picture 8" descr="logo_couv"/>
            <p:cNvPicPr>
              <a:picLocks noChangeAspect="1" noChangeArrowheads="1"/>
            </p:cNvPicPr>
            <p:nvPr userDrawn="1"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0" y="0"/>
              <a:ext cx="4318000" cy="323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Image 9" descr="tab pour visuel-sc-fr.bmp"/>
            <p:cNvPicPr>
              <a:picLocks noChangeAspect="1"/>
            </p:cNvPicPr>
            <p:nvPr userDrawn="1"/>
          </p:nvPicPr>
          <p:blipFill>
            <a:blip r:embed="rId3" cstate="screen"/>
            <a:stretch>
              <a:fillRect/>
            </a:stretch>
          </p:blipFill>
          <p:spPr>
            <a:xfrm>
              <a:off x="1115616" y="1628800"/>
              <a:ext cx="2429878" cy="117682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54E7D-2615-472F-B595-BCA9762535DC}" type="datetime1">
              <a:rPr lang="fr-FR" smtClean="0"/>
              <a:t>12/06/2014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6AB48E4F-37F9-4F79-BBB9-0125FEC456F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29E71-8706-4C26-B671-DADA2BA88666}" type="datetime1">
              <a:rPr lang="fr-FR" smtClean="0"/>
              <a:t>12/06/2014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B0580F09-B1EC-472E-AC88-3CFABA1BEBF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3086623" y="115747"/>
            <a:ext cx="3694113" cy="7861581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A56D68-3287-43C8-AE42-2730EB42804C}" type="datetime1">
              <a:rPr lang="fr-FR" smtClean="0"/>
              <a:t>12/06/2014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7852996F-463E-4774-935B-A3E0BE0F44F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851256" y="328614"/>
            <a:ext cx="5362652" cy="5767309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ond_chapitre_kak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Font typeface="Arial" pitchFamily="34" charset="0"/>
              <a:buNone/>
              <a:defRPr sz="23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rgbClr val="808080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rgbClr val="808080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021E334B-5DA5-49EE-98F0-C1B0E5F34859}" type="datetime1">
              <a:rPr lang="fr-FR" smtClean="0"/>
              <a:t>12/06/2014</a:t>
            </a:fld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6FC597C9-1F54-46B0-9695-3555D471BDB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à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E3968B07-DAB5-4A3C-9AE7-63464FE7A3A9}" type="datetime1">
              <a:rPr lang="fr-FR" smtClean="0"/>
              <a:t>12/06/2014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1BBE4E4C-D542-484A-BF16-90EBB42224C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2187575"/>
            <a:ext cx="7540625" cy="42037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buFont typeface="Arial" pitchFamily="34" charset="0"/>
              <a:buChar char="•"/>
              <a:defRPr lang="fr-FR" sz="2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"/>
              <a:defRPr lang="fr-FR" sz="22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2pPr>
            <a:lvl3pPr marL="1076325" indent="361950">
              <a:buFont typeface="Arial" pitchFamily="34" charset="0"/>
              <a:buChar char="•"/>
              <a:defRPr sz="2000"/>
            </a:lvl3pPr>
            <a:lvl4pPr marL="1438275" indent="371475"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marL="361950" lvl="1" indent="371475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–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A29C114D-63F0-4236-A6CC-714C2D3F3616}" type="datetime1">
              <a:rPr lang="fr-FR" smtClean="0"/>
              <a:t>12/06/2014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BF799CCB-3FB7-49AF-883F-7B14B9F1542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7A5E9-BF7C-4F03-9291-90F1EBA94B33}" type="datetime1">
              <a:rPr lang="fr-FR" smtClean="0"/>
              <a:t>12/06/2014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CD8A327-4A42-4F42-8894-A6F43B7F26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1988840"/>
            <a:ext cx="7540625" cy="4203700"/>
          </a:xfrm>
          <a:prstGeom prst="rect">
            <a:avLst/>
          </a:prstGeom>
        </p:spPr>
        <p:txBody>
          <a:bodyPr/>
          <a:lstStyle>
            <a:lvl1pPr algn="l" defTabSz="200025" rtl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lang="fr-FR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•"/>
              <a:defRPr sz="2200"/>
            </a:lvl2pPr>
            <a:lvl3pPr marL="1076325" indent="361950">
              <a:buFont typeface="Arial" pitchFamily="34" charset="0"/>
              <a:buNone/>
              <a:defRPr sz="2000"/>
            </a:lvl3pPr>
            <a:lvl4pPr marL="1438275" indent="371475">
              <a:buFont typeface="Arial" pitchFamily="34" charset="0"/>
              <a:buNone/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buFont typeface="Arial" pitchFamily="34" charset="0"/>
              <a:buNone/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Liste</a:t>
            </a:r>
          </a:p>
          <a:p>
            <a:pPr lvl="1"/>
            <a:r>
              <a:rPr lang="fr-FR" dirty="0" smtClean="0"/>
              <a:t>…</a:t>
            </a:r>
          </a:p>
          <a:p>
            <a:pPr lvl="1"/>
            <a:endParaRPr lang="fr-FR" dirty="0" smtClean="0"/>
          </a:p>
          <a:p>
            <a:pPr lvl="2"/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C64EB5D4-6913-49BC-9996-20AF1D598FDB}" type="datetime1">
              <a:rPr lang="fr-FR" smtClean="0"/>
              <a:t>12/06/2014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68367D39-FA3B-4CAF-9F36-39342E1BD5B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3"/>
          </p:nvPr>
        </p:nvSpPr>
        <p:spPr>
          <a:xfrm>
            <a:off x="5130800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79F7FEBD-B3F2-4AFB-B8FF-AE5647220564}" type="datetime1">
              <a:rPr lang="fr-FR" smtClean="0"/>
              <a:t>12/06/2014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3E3CCCAB-CDF9-4B87-B3AA-B07CAC788D8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/>
          </p:nvPr>
        </p:nvSpPr>
        <p:spPr>
          <a:xfrm>
            <a:off x="477505" y="2158409"/>
            <a:ext cx="4094495" cy="4250808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sz="half" idx="14"/>
          </p:nvPr>
        </p:nvSpPr>
        <p:spPr>
          <a:xfrm>
            <a:off x="4748028" y="2083981"/>
            <a:ext cx="4151423" cy="4325236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4DEDCEE5-1E3B-4838-934D-CCD5CF284A67}" type="datetime1">
              <a:rPr lang="fr-FR" smtClean="0"/>
              <a:t>12/06/2014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2477A6C7-62D4-4FEE-9368-D20D98FEBD5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iste à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49375" y="2187575"/>
            <a:ext cx="7540625" cy="42037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 marL="361950" indent="352425">
              <a:defRPr/>
            </a:lvl2pPr>
            <a:lvl3pPr marL="1076325" indent="361950">
              <a:defRPr sz="2000"/>
            </a:lvl3pPr>
            <a:lvl4pPr marL="1438275" indent="371475">
              <a:defRPr sz="1800"/>
            </a:lvl4pPr>
            <a:lvl5pPr marL="1790700" indent="361950"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E3E69-F1BC-40EB-B1F7-EC4E9EB58BD3}" type="datetime1">
              <a:rPr lang="fr-FR" smtClean="0"/>
              <a:t>12/06/2014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32FEFE3E-5266-48F6-9D02-A7873B043BC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D6674FCA-3F43-40E5-9C47-597FE5BEEADC}" type="datetime1">
              <a:rPr lang="fr-FR" smtClean="0"/>
              <a:t>12/06/2014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3D35C9E3-8D6E-4060-98BD-E38DA679094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B749D5E5-22A9-472F-A70C-9A10C390FBDE}" type="datetime1">
              <a:rPr lang="fr-FR" smtClean="0"/>
              <a:t>12/06/2014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1AE16350-F62D-4F36-A614-6E2FB6BD3C6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buFont typeface="Arial" pitchFamily="34" charset="0"/>
              <a:buChar char="•"/>
              <a:defRPr sz="2400"/>
            </a:lvl1pPr>
            <a:lvl2pPr marL="444500" indent="455613">
              <a:defRPr lang="fr-FR" sz="22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2pPr>
            <a:lvl3pPr marL="814388" indent="527050">
              <a:buFont typeface="Arial" pitchFamily="34" charset="0"/>
              <a:buChar char="•"/>
              <a:defRPr sz="2000"/>
            </a:lvl3pPr>
            <a:lvl4pPr marL="1076325" indent="354013">
              <a:defRPr sz="1800"/>
            </a:lvl4pPr>
            <a:lvl5pPr marL="1347788" indent="450850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marL="444500" lvl="1" indent="455613" algn="l" defTabSz="200025" rtl="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–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B2D76467-9AD7-4020-925C-F4DCA6C6BE1C}" type="datetime1">
              <a:rPr lang="fr-FR" smtClean="0"/>
              <a:t>12/06/2014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B72D17F6-14A7-4F5E-930D-799867F89D2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2123AD8B-C0C6-4377-A9EA-839E23CCED07}" type="datetime1">
              <a:rPr lang="fr-FR" smtClean="0"/>
              <a:t>12/06/2014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AE524A20-76BC-447B-9B68-CDCB716F689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3086623" y="115747"/>
            <a:ext cx="3694113" cy="7861581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buFont typeface="Arial" pitchFamily="34" charset="0"/>
              <a:buChar char="•"/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B963DF19-0397-41E5-A73F-880F74C6CCD5}" type="datetime1">
              <a:rPr lang="fr-FR" smtClean="0"/>
              <a:t>12/06/2014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B8542203-7A2F-4F00-8C9C-B877E9137DC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851256" y="328614"/>
            <a:ext cx="5362652" cy="5767309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buFont typeface="Arial" pitchFamily="34" charset="0"/>
              <a:buChar char="•"/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B98CB-4928-4084-A4F0-EEA3A7FE1142}" type="datetime1">
              <a:rPr lang="fr-FR" smtClean="0"/>
              <a:t>12/06/2014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B15B99BE-6035-43F0-BAA9-A49E7E3DCE5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97F4D-602E-47F8-B40B-0B4D6AF0AA62}" type="datetime1">
              <a:rPr lang="fr-FR" smtClean="0"/>
              <a:t>12/06/2014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F2D9AD59-0221-400E-A868-F33C0BCA50B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sz="half" idx="13"/>
          </p:nvPr>
        </p:nvSpPr>
        <p:spPr>
          <a:xfrm>
            <a:off x="5130800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D2916-094A-48B3-AB9A-0B8FBD118CD9}" type="datetime1">
              <a:rPr lang="fr-FR" smtClean="0"/>
              <a:t>12/06/2014</a:t>
            </a:fld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217E0F9F-BD46-4E55-AF91-DF6BF8BEA41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3"/>
          </p:nvPr>
        </p:nvSpPr>
        <p:spPr>
          <a:xfrm>
            <a:off x="445607" y="1641327"/>
            <a:ext cx="412639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4"/>
          </p:nvPr>
        </p:nvSpPr>
        <p:spPr>
          <a:xfrm>
            <a:off x="4572000" y="1641327"/>
            <a:ext cx="4008474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56D5C-2FA1-4EF1-A3AD-DC9751D7FF7C}" type="datetime1">
              <a:rPr lang="fr-FR" smtClean="0"/>
              <a:t>12/06/2014</a:t>
            </a:fld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0B9D243D-F9C0-4E0C-B003-1556338B5CE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E53BB-8555-4144-891E-86A16C3A5573}" type="datetime1">
              <a:rPr lang="fr-FR" smtClean="0"/>
              <a:t>12/06/2014</a:t>
            </a:fld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8D68F26B-E493-43B4-A0D1-A7C7B876D2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 marL="444500" indent="455613">
              <a:defRPr sz="2200"/>
            </a:lvl2pPr>
            <a:lvl3pPr marL="814388" indent="527050">
              <a:defRPr sz="2000"/>
            </a:lvl3pPr>
            <a:lvl4pPr marL="1076325" indent="354013">
              <a:defRPr sz="1800"/>
            </a:lvl4pPr>
            <a:lvl5pPr marL="1347788" indent="450850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EF952-CE82-4EFB-BAED-F4882EF4BA6E}" type="datetime1">
              <a:rPr lang="fr-FR" smtClean="0"/>
              <a:t>12/06/2014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985B404F-82AA-4656-B7BB-2C42C12A43F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0ECF6-6B44-4C98-8226-FAD7D0D2CDC6}" type="datetime1">
              <a:rPr lang="fr-FR" smtClean="0"/>
              <a:t>12/06/2014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4322A8F9-4C25-4794-AD0F-214AA33FDF3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5AB69-5125-4D88-B392-DC295313F251}" type="datetime1">
              <a:rPr lang="fr-FR" smtClean="0"/>
              <a:t>12/06/2014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D9CDB2FD-9F06-45BF-B617-B7F63325469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49375" y="2187575"/>
            <a:ext cx="7540625" cy="4203700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FF0000"/>
              </a:buClr>
              <a:defRPr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AF5D7-1D4F-4DF2-BDB5-F5D74BB42FDE}" type="datetime1">
              <a:rPr lang="fr-FR" smtClean="0"/>
              <a:t>12/06/2014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F265A9D1-E72B-4781-A089-9CFF8FA4332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474663"/>
            <a:ext cx="1884362" cy="5916612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349375" y="474663"/>
            <a:ext cx="5503863" cy="5916612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FF0000"/>
              </a:buClr>
              <a:defRPr/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311DE-82CF-4491-A3A5-A73F8BA0D42A}" type="datetime1">
              <a:rPr lang="fr-FR" smtClean="0"/>
              <a:t>12/06/2014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94856DA4-6962-4A2C-ACDA-737F7D272E2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ondrouge-tab et contretab-sc-fr.bmp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66563" name="Rectangle 3"/>
          <p:cNvSpPr>
            <a:spLocks noGrp="1" noChangeArrowheads="1"/>
          </p:cNvSpPr>
          <p:nvPr>
            <p:ph type="ctrTitle"/>
          </p:nvPr>
        </p:nvSpPr>
        <p:spPr bwMode="white">
          <a:xfrm>
            <a:off x="1006475" y="2924175"/>
            <a:ext cx="7626350" cy="1976438"/>
          </a:xfrm>
        </p:spPr>
        <p:txBody>
          <a:bodyPr anchor="b"/>
          <a:lstStyle>
            <a:lvl1pPr algn="l">
              <a:lnSpc>
                <a:spcPct val="90000"/>
              </a:lnSpc>
              <a:defRPr sz="3800"/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006475" y="4965700"/>
            <a:ext cx="7626350" cy="844550"/>
          </a:xfrm>
        </p:spPr>
        <p:txBody>
          <a:bodyPr anchor="t"/>
          <a:lstStyle>
            <a:lvl1pPr>
              <a:lnSpc>
                <a:spcPct val="100000"/>
              </a:lnSpc>
              <a:defRPr sz="2300"/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0" y="4187825"/>
            <a:ext cx="2082800" cy="215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07200" y="4187825"/>
            <a:ext cx="2082800" cy="215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991E5-B79F-44B5-8317-566559786ADF}" type="datetime1">
              <a:rPr lang="fr-FR" smtClean="0"/>
              <a:t>12/06/2014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6789A5F8-C5AD-40C5-9F24-D2B3F53877F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31000" y="2924175"/>
            <a:ext cx="2159000" cy="341947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4000" y="2924175"/>
            <a:ext cx="6324600" cy="34194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ond_chapitre_roug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 smtClean="0"/>
              <a:t>Cliquez pour modifier le style des sous-titres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D1F4586-0653-4AB5-B8FB-B452BDB8A1A3}" type="datetime1">
              <a:rPr lang="fr-FR" smtClean="0"/>
              <a:t>12/06/2014</a:t>
            </a:fld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9369D450-F000-4554-8F34-040645730B5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C1F7A-C6E8-4F92-9687-577AA19B30FC}" type="datetime1">
              <a:rPr lang="fr-FR" smtClean="0"/>
              <a:t>12/06/2014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CD8A327-4A42-4F42-8894-A6F43B7F26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1988840"/>
            <a:ext cx="7540625" cy="4203700"/>
          </a:xfrm>
          <a:prstGeom prst="rect">
            <a:avLst/>
          </a:prstGeom>
        </p:spPr>
        <p:txBody>
          <a:bodyPr/>
          <a:lstStyle>
            <a:lvl1pPr algn="l" defTabSz="200025" rtl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lang="fr-FR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•"/>
              <a:defRPr sz="2200"/>
            </a:lvl2pPr>
            <a:lvl3pPr marL="1076325" indent="361950">
              <a:buFont typeface="Arial" pitchFamily="34" charset="0"/>
              <a:buNone/>
              <a:defRPr sz="2000"/>
            </a:lvl3pPr>
            <a:lvl4pPr marL="1438275" indent="371475">
              <a:buFont typeface="Arial" pitchFamily="34" charset="0"/>
              <a:buNone/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buFont typeface="Arial" pitchFamily="34" charset="0"/>
              <a:buNone/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Liste</a:t>
            </a:r>
          </a:p>
          <a:p>
            <a:pPr lvl="1"/>
            <a:r>
              <a:rPr lang="fr-FR" dirty="0" smtClean="0"/>
              <a:t>…</a:t>
            </a:r>
          </a:p>
          <a:p>
            <a:pPr lvl="1"/>
            <a:endParaRPr lang="fr-FR" dirty="0" smtClean="0"/>
          </a:p>
          <a:p>
            <a:pPr lvl="2"/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ste à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D5F15-7AF5-477C-B4B0-F657B8DA6BB4}" type="datetime1">
              <a:rPr lang="fr-FR" smtClean="0"/>
              <a:t>12/06/2014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CD8A327-4A42-4F42-8894-A6F43B7F26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2187575"/>
            <a:ext cx="7540625" cy="42037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lang="fr-FR" sz="2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"/>
              <a:defRPr sz="2200"/>
            </a:lvl2pPr>
            <a:lvl3pPr marL="1076325" indent="361950">
              <a:buFont typeface="Arial" pitchFamily="34" charset="0"/>
              <a:buChar char="•"/>
              <a:defRPr sz="2000"/>
            </a:lvl3pPr>
            <a:lvl4pPr marL="1438275" indent="371475"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marL="361950" lvl="1" indent="371475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har char="–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6548C-241B-45BF-B387-CE1962748AEE}" type="datetime1">
              <a:rPr lang="fr-FR" smtClean="0"/>
              <a:t>12/06/2014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46A70191-DF56-47E7-AB56-1D430D80D79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5E045-57D5-403E-886F-D9529D3FEBEF}" type="datetime1">
              <a:rPr lang="fr-FR" smtClean="0"/>
              <a:t>12/06/2014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D2C7F398-9265-4D1D-BFF9-86DBF8CBB21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3"/>
          </p:nvPr>
        </p:nvSpPr>
        <p:spPr>
          <a:xfrm>
            <a:off x="5130800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83F54-F5EC-4382-A2D4-2FB28FE87CE2}" type="datetime1">
              <a:rPr lang="fr-FR" smtClean="0"/>
              <a:t>12/06/2014</a:t>
            </a:fld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8CBD9D2D-04E2-47AB-BA1D-308FB01BEE8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3"/>
          </p:nvPr>
        </p:nvSpPr>
        <p:spPr>
          <a:xfrm>
            <a:off x="485058" y="1555237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554038" indent="-19208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4"/>
          </p:nvPr>
        </p:nvSpPr>
        <p:spPr>
          <a:xfrm>
            <a:off x="4572000" y="1643729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554038" indent="-19208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844675"/>
            <a:ext cx="3694113" cy="4613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95888" y="1844675"/>
            <a:ext cx="3694112" cy="4613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AF4F0-751F-4774-B25A-88C21DC05C9B}" type="datetime1">
              <a:rPr lang="fr-FR" smtClean="0"/>
              <a:t>12/06/2014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5110FDAA-0935-476E-BE17-36976A8636A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8025E-98BC-44A6-9829-4C637B12CA46}" type="datetime1">
              <a:rPr lang="fr-FR" smtClean="0"/>
              <a:t>12/06/2014</a:t>
            </a:fld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B441CF9B-F9C7-4F13-A187-070B8341B96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CC789-5F29-44B4-8654-4F6E4CA8C1E6}" type="datetime1">
              <a:rPr lang="fr-FR" smtClean="0"/>
              <a:t>12/06/2014</a:t>
            </a:fld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2B9C11B5-B8CD-4D0C-AEC7-7712CE04AF7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9AAC3-26D7-4892-A6E5-69CA98327480}" type="datetime1">
              <a:rPr lang="fr-FR" smtClean="0"/>
              <a:t>12/06/2014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6771B86B-382E-478A-88E5-AB0B5CA9A4D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3"/>
          </p:nvPr>
        </p:nvSpPr>
        <p:spPr>
          <a:xfrm>
            <a:off x="4572000" y="331122"/>
            <a:ext cx="4188542" cy="5759962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E083B-F119-4C88-B678-00BEC527F387}" type="datetime1">
              <a:rPr lang="fr-FR" smtClean="0"/>
              <a:t>12/06/2014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1CD03587-6801-43A8-B092-B4DA8C13C3A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B6EAA-9E6C-4790-AB43-4A4874A9CE21}" type="datetime1">
              <a:rPr lang="fr-FR" smtClean="0"/>
              <a:t>12/06/2014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F6FEFD86-46FA-40FC-931F-483FD2AC6A3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3086623" y="115747"/>
            <a:ext cx="3694113" cy="7861581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8B28F-4BBE-464B-AE8C-E8001A93392E}" type="datetime1">
              <a:rPr lang="fr-FR" smtClean="0"/>
              <a:t>12/06/2014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9E4C5E5-3519-4D98-90E5-93323A72C5B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858630" y="335988"/>
            <a:ext cx="5347904" cy="5767309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90C02-1F01-47B3-BE1D-E1209C2FE618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985EB-75C9-4740-9EE0-8FBFDBC80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0359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ond_chapitre_bleu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tabLst>
                <a:tab pos="0" algn="l"/>
              </a:tabLst>
              <a:defRPr sz="2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 smtClean="0"/>
              <a:t>Cliquez pour modifier le style des sous-titres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0DABE82-8E4F-4D24-9B5E-7A2B3C7D67E9}" type="datetime1">
              <a:rPr lang="fr-FR" smtClean="0"/>
              <a:t>12/06/2014</a:t>
            </a:fld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04CD2330-D827-4275-B56B-3C2F2C7D815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FDABA-437D-426D-A1CD-AD329F0B5F13}" type="datetime1">
              <a:rPr lang="fr-FR" smtClean="0"/>
              <a:t>12/06/2014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CD8A327-4A42-4F42-8894-A6F43B7F26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1988840"/>
            <a:ext cx="7540625" cy="4203700"/>
          </a:xfrm>
          <a:prstGeom prst="rect">
            <a:avLst/>
          </a:prstGeom>
        </p:spPr>
        <p:txBody>
          <a:bodyPr/>
          <a:lstStyle>
            <a:lvl1pPr algn="l" defTabSz="200025" rtl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lang="fr-FR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•"/>
              <a:defRPr sz="2200"/>
            </a:lvl2pPr>
            <a:lvl3pPr marL="1076325" indent="361950">
              <a:buFont typeface="Arial" pitchFamily="34" charset="0"/>
              <a:buNone/>
              <a:defRPr sz="2000"/>
            </a:lvl3pPr>
            <a:lvl4pPr marL="1438275" indent="371475">
              <a:buFont typeface="Arial" pitchFamily="34" charset="0"/>
              <a:buNone/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buFont typeface="Arial" pitchFamily="34" charset="0"/>
              <a:buNone/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Liste</a:t>
            </a:r>
          </a:p>
          <a:p>
            <a:pPr lvl="1"/>
            <a:r>
              <a:rPr lang="fr-FR" dirty="0" smtClean="0"/>
              <a:t>…</a:t>
            </a:r>
          </a:p>
          <a:p>
            <a:pPr lvl="1"/>
            <a:endParaRPr lang="fr-FR" dirty="0" smtClean="0"/>
          </a:p>
          <a:p>
            <a:pPr lvl="2"/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à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A1F48-4E00-414F-A0D6-5F227118B2EB}" type="datetime1">
              <a:rPr lang="fr-FR" smtClean="0"/>
              <a:t>12/06/2014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D1692B77-2069-4621-B853-841C1BA9A1D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2187575"/>
            <a:ext cx="7540625" cy="42037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lang="fr-FR" sz="2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"/>
              <a:defRPr sz="2200"/>
            </a:lvl2pPr>
            <a:lvl3pPr marL="1076325" indent="361950">
              <a:buFont typeface="Arial" pitchFamily="34" charset="0"/>
              <a:buChar char="•"/>
              <a:defRPr sz="2000"/>
            </a:lvl3pPr>
            <a:lvl4pPr marL="1438275" indent="371475"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marL="361950" lvl="1" indent="371475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har char="–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313B1-6DC6-470A-ACCE-6EAF214B3848}" type="datetime1">
              <a:rPr lang="fr-FR" smtClean="0"/>
              <a:t>12/06/2014</a:t>
            </a:fld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56B0E3C2-28EB-4C05-AA7E-D051F78F363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94E54-40F4-444E-969E-6E6289E9E3E2}" type="datetime1">
              <a:rPr lang="fr-FR" smtClean="0"/>
              <a:t>12/06/2014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9509B585-7D53-430F-9A38-89F42C58FA2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1DE30-A5BB-44DF-972B-FA042FACA705}" type="datetime1">
              <a:rPr lang="fr-FR" smtClean="0"/>
              <a:t>12/06/2014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F3041399-0EDF-4ABD-9D0D-CF334CF34D2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3"/>
          </p:nvPr>
        </p:nvSpPr>
        <p:spPr>
          <a:xfrm>
            <a:off x="5130800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1812" y="1414130"/>
            <a:ext cx="4040188" cy="52477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572000" y="1328636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A83EF-4553-4B62-A677-37CCB412D5A7}" type="datetime1">
              <a:rPr lang="fr-FR" smtClean="0"/>
              <a:t>12/06/2014</a:t>
            </a:fld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E1002F39-67E2-462D-B2E2-885EF809330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/>
          </p:nvPr>
        </p:nvSpPr>
        <p:spPr>
          <a:xfrm>
            <a:off x="530668" y="1662593"/>
            <a:ext cx="4041332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sz="half" idx="14"/>
          </p:nvPr>
        </p:nvSpPr>
        <p:spPr>
          <a:xfrm>
            <a:off x="4572000" y="1673225"/>
            <a:ext cx="42529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667E1-F4D9-4E76-8C5D-B3314CBB7A52}" type="datetime1">
              <a:rPr lang="fr-FR" smtClean="0"/>
              <a:t>12/06/2014</a:t>
            </a:fld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A185EBDD-F33F-4741-8A5B-CA72F64F1F5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34910-2DD0-4AA0-8FEA-FA2ED635A9ED}" type="datetime1">
              <a:rPr lang="fr-FR" smtClean="0"/>
              <a:t>12/06/2014</a:t>
            </a:fld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B1C3CE58-3CC9-4F2B-AF61-4E01516572B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203A2-BF75-42D2-A33D-25CEF395F5C0}" type="datetime1">
              <a:rPr lang="fr-FR" smtClean="0"/>
              <a:t>12/06/2014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472992F6-FB1B-42F3-8783-AE79FF7B9E8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3"/>
          </p:nvPr>
        </p:nvSpPr>
        <p:spPr>
          <a:xfrm>
            <a:off x="4572000" y="331122"/>
            <a:ext cx="4188542" cy="5759962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2382C-0882-4C24-AB10-E4BCAA826EB7}" type="datetime1">
              <a:rPr lang="fr-FR" smtClean="0"/>
              <a:t>12/06/2014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25BCC863-D291-4416-86C8-3AB93950E01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06F50-B2A1-42E8-8995-213C5085E674}" type="datetime1">
              <a:rPr lang="fr-FR" smtClean="0"/>
              <a:t>12/06/2014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9395995B-0AAA-46A3-A614-79EF27B4C3F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3086623" y="115747"/>
            <a:ext cx="3694113" cy="7861581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A6743-16C2-4B48-AF27-48193A095D60}" type="datetime1">
              <a:rPr lang="fr-FR" smtClean="0"/>
              <a:t>12/06/2014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523D8292-8682-455E-BC7D-AE3CBE3F450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851256" y="328614"/>
            <a:ext cx="5362652" cy="5767309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9375" y="350838"/>
            <a:ext cx="7540625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1349375" y="1673225"/>
            <a:ext cx="7540625" cy="4746625"/>
          </a:xfrm>
          <a:prstGeom prst="rect">
            <a:avLst/>
          </a:prstGeo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46067-9CB0-4954-B151-E4B30226DE28}" type="datetime1">
              <a:rPr lang="fr-FR" smtClean="0"/>
              <a:t>12/06/2014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5F336532-6694-4016-A042-AA972B4C230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8CA85-83B2-438D-8871-9F623EB6CEE4}" type="datetime1">
              <a:rPr lang="fr-FR" smtClean="0"/>
              <a:t>12/06/2014</a:t>
            </a:fld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4C4F24F7-7432-4DF5-855C-CF9759C96BA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B5E4-DFDF-42E7-BD09-51F0A8AA86E2}" type="datetime1">
              <a:rPr lang="en-US" smtClean="0"/>
              <a:t>6/12/2014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356350"/>
            <a:ext cx="3584448" cy="365760"/>
          </a:xfrm>
        </p:spPr>
        <p:txBody>
          <a:bodyPr/>
          <a:lstStyle/>
          <a:p>
            <a:r>
              <a:rPr lang="en-US" dirty="0" err="1" smtClean="0"/>
              <a:t>Yann</a:t>
            </a:r>
            <a:r>
              <a:rPr lang="en-US" dirty="0" smtClean="0"/>
              <a:t> </a:t>
            </a:r>
            <a:r>
              <a:rPr lang="en-US" dirty="0" err="1" smtClean="0"/>
              <a:t>Ponty</a:t>
            </a:r>
            <a:r>
              <a:rPr lang="en-US" dirty="0" smtClean="0"/>
              <a:t> – RNA 2/3D –VIZBI 2012 – EMBL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80F7-D034-4CE2-85A0-ABDDA1EF98C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34195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A3469-89E2-4A97-89D6-CA5DDCEB0DAD}" type="datetime1">
              <a:rPr lang="fr-FR" smtClean="0"/>
              <a:t>12/06/2014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CD8A327-4A42-4F42-8894-A6F43B7F26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1988840"/>
            <a:ext cx="7540625" cy="4203700"/>
          </a:xfrm>
          <a:prstGeom prst="rect">
            <a:avLst/>
          </a:prstGeom>
        </p:spPr>
        <p:txBody>
          <a:bodyPr/>
          <a:lstStyle>
            <a:lvl1pPr algn="l" defTabSz="200025" rtl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lang="fr-FR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•"/>
              <a:defRPr sz="2200"/>
            </a:lvl2pPr>
            <a:lvl3pPr marL="1076325" indent="361950">
              <a:buFont typeface="Arial" pitchFamily="34" charset="0"/>
              <a:buNone/>
              <a:defRPr sz="2000"/>
            </a:lvl3pPr>
            <a:lvl4pPr marL="1438275" indent="371475">
              <a:buFont typeface="Arial" pitchFamily="34" charset="0"/>
              <a:buNone/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buFont typeface="Arial" pitchFamily="34" charset="0"/>
              <a:buNone/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Liste</a:t>
            </a:r>
          </a:p>
          <a:p>
            <a:pPr lvl="1"/>
            <a:r>
              <a:rPr lang="fr-FR" dirty="0" smtClean="0"/>
              <a:t>…</a:t>
            </a:r>
          </a:p>
          <a:p>
            <a:pPr lvl="1"/>
            <a:endParaRPr lang="fr-FR" dirty="0" smtClean="0"/>
          </a:p>
          <a:p>
            <a:pPr lvl="2"/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9378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A3469-89E2-4A97-89D6-CA5DDCEB0DAD}" type="datetime1">
              <a:rPr lang="fr-FR" smtClean="0"/>
              <a:t>12/06/2014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CD8A327-4A42-4F42-8894-A6F43B7F26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1988840"/>
            <a:ext cx="7540625" cy="4203700"/>
          </a:xfrm>
          <a:prstGeom prst="rect">
            <a:avLst/>
          </a:prstGeom>
        </p:spPr>
        <p:txBody>
          <a:bodyPr/>
          <a:lstStyle>
            <a:lvl1pPr algn="l" defTabSz="200025" rtl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lang="fr-FR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•"/>
              <a:defRPr sz="2200"/>
            </a:lvl2pPr>
            <a:lvl3pPr marL="1076325" indent="361950">
              <a:buFont typeface="Arial" pitchFamily="34" charset="0"/>
              <a:buNone/>
              <a:defRPr sz="2000"/>
            </a:lvl3pPr>
            <a:lvl4pPr marL="1438275" indent="371475">
              <a:buFont typeface="Arial" pitchFamily="34" charset="0"/>
              <a:buNone/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buFont typeface="Arial" pitchFamily="34" charset="0"/>
              <a:buNone/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Liste</a:t>
            </a:r>
          </a:p>
          <a:p>
            <a:pPr lvl="1"/>
            <a:r>
              <a:rPr lang="fr-FR" dirty="0" smtClean="0"/>
              <a:t>…</a:t>
            </a:r>
          </a:p>
          <a:p>
            <a:pPr lvl="1"/>
            <a:endParaRPr lang="fr-FR" dirty="0" smtClean="0"/>
          </a:p>
          <a:p>
            <a:pPr lvl="2"/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ond_chapitre_vert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 smtClean="0"/>
              <a:t>Cliquez pour modifier le style des sous-titres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52618DA-5CB8-4144-8CD5-951DFA90560A}" type="datetime1">
              <a:rPr lang="fr-FR" smtClean="0"/>
              <a:t>12/06/2014</a:t>
            </a:fld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2867630B-45CD-4371-BE7D-96EB431F5EF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à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5509D-0AEF-4A71-8D25-600AE0174CFD}" type="datetime1">
              <a:rPr lang="fr-FR" smtClean="0"/>
              <a:t>12/06/2014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FB65A69A-B4DF-4D1B-B014-1C81CC60D0D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2187575"/>
            <a:ext cx="7540625" cy="42037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lang="fr-FR" sz="2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"/>
              <a:defRPr sz="2200"/>
            </a:lvl2pPr>
            <a:lvl3pPr marL="1076325" indent="361950">
              <a:buFont typeface="Arial" pitchFamily="34" charset="0"/>
              <a:buChar char="•"/>
              <a:defRPr sz="2000"/>
            </a:lvl3pPr>
            <a:lvl4pPr marL="1438275" indent="371475"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marL="361950" lvl="1" indent="371475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har char="–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E87E6-EA2C-43F6-9137-B4F680906716}" type="datetime1">
              <a:rPr lang="fr-FR" smtClean="0"/>
              <a:t>12/06/2014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75A845E5-A98D-4A8C-8898-6C04E63ADC4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4E626-9877-4CE0-AA24-E8E129142AA9}" type="datetime1">
              <a:rPr lang="fr-FR" smtClean="0"/>
              <a:t>12/06/2014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D8B35FB2-9C45-4128-B4AF-273CBDABD34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sz="half" idx="13"/>
          </p:nvPr>
        </p:nvSpPr>
        <p:spPr>
          <a:xfrm>
            <a:off x="5130800" y="1673225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73666-C641-4196-9E6A-7FA41A4B86DD}" type="datetime1">
              <a:rPr lang="fr-FR" smtClean="0"/>
              <a:t>12/06/2014</a:t>
            </a:fld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41458685-9415-4316-82A3-F8BB7C6A730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4" name="Espace réservé du contenu 2"/>
          <p:cNvSpPr>
            <a:spLocks noGrp="1"/>
          </p:cNvSpPr>
          <p:nvPr>
            <p:ph sz="half" idx="13"/>
          </p:nvPr>
        </p:nvSpPr>
        <p:spPr>
          <a:xfrm>
            <a:off x="466872" y="1683858"/>
            <a:ext cx="4105128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5" name="Espace réservé du contenu 2"/>
          <p:cNvSpPr>
            <a:spLocks noGrp="1"/>
          </p:cNvSpPr>
          <p:nvPr>
            <p:ph sz="half" idx="14"/>
          </p:nvPr>
        </p:nvSpPr>
        <p:spPr>
          <a:xfrm>
            <a:off x="4720856" y="1673225"/>
            <a:ext cx="4104057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0DF03-AF0A-405F-AB83-C10E7691F4A7}" type="datetime1">
              <a:rPr lang="fr-FR" smtClean="0"/>
              <a:t>12/06/2014</a:t>
            </a:fld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3FFC5AE1-ABDC-431E-8985-305A2FE16F4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59C36-58AE-44C7-91BE-43F5FB8E318F}" type="datetime1">
              <a:rPr lang="fr-FR" smtClean="0"/>
              <a:t>12/06/2014</a:t>
            </a:fld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5F626A2F-08A5-426C-B241-01F384EDB34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25C52-43E2-494F-8CF2-06B01465CF49}" type="datetime1">
              <a:rPr lang="fr-FR" smtClean="0"/>
              <a:t>12/06/2014</a:t>
            </a:fld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F1D1F8CC-9598-43CE-A4AB-B8D36B8CB36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E34C5-18DE-46C3-96D8-7DEA9CAD19C6}" type="datetime1">
              <a:rPr lang="fr-FR" smtClean="0"/>
              <a:t>12/06/2014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DE20AB34-DA58-4810-9087-9DAB4840E1B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 marL="444500" indent="455613">
              <a:defRPr lang="fr-FR" sz="22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2pPr>
            <a:lvl3pPr marL="814388" indent="527050">
              <a:buFont typeface="Arial" pitchFamily="34" charset="0"/>
              <a:buChar char="•"/>
              <a:defRPr sz="2000"/>
            </a:lvl3pPr>
            <a:lvl4pPr marL="1076325" indent="354013">
              <a:defRPr sz="1800"/>
            </a:lvl4pPr>
            <a:lvl5pPr marL="1347788" indent="450850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marL="444500" lvl="1" indent="455613" algn="l" defTabSz="200025" rtl="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–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4A3D1-3545-4B67-9FF1-FED17581C4F5}" type="datetime1">
              <a:rPr lang="fr-FR" smtClean="0"/>
              <a:t>12/06/2014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32B4CAFA-C7E2-4551-9D7E-826ABD079AF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2F461-9E6B-4214-B6FD-4D9A09343FAE}" type="datetime1">
              <a:rPr lang="fr-FR" smtClean="0"/>
              <a:t>12/06/2014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8746B3DC-3E7E-4BC7-AA48-32A5E27B17F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3086623" y="115747"/>
            <a:ext cx="3694113" cy="7861581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80303-9CC2-46DA-A9A7-E5E07CD26359}" type="datetime1">
              <a:rPr lang="fr-FR" smtClean="0"/>
              <a:t>12/06/2014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0EB15086-A8F5-4B0C-94A9-4E8652B22CA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851256" y="328614"/>
            <a:ext cx="5362652" cy="5767309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B5E4-DFDF-42E7-BD09-51F0A8AA86E2}" type="datetime1">
              <a:rPr lang="en-US" smtClean="0"/>
              <a:t>6/12/2014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356350"/>
            <a:ext cx="3584448" cy="365760"/>
          </a:xfrm>
        </p:spPr>
        <p:txBody>
          <a:bodyPr/>
          <a:lstStyle/>
          <a:p>
            <a:r>
              <a:rPr lang="en-US" dirty="0" err="1" smtClean="0"/>
              <a:t>Yann</a:t>
            </a:r>
            <a:r>
              <a:rPr lang="en-US" dirty="0" smtClean="0"/>
              <a:t> </a:t>
            </a:r>
            <a:r>
              <a:rPr lang="en-US" dirty="0" err="1" smtClean="0"/>
              <a:t>Ponty</a:t>
            </a:r>
            <a:r>
              <a:rPr lang="en-US" dirty="0" smtClean="0"/>
              <a:t> – RNA 2/3D –VIZBI 2012 – EMBL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80F7-D034-4CE2-85A0-ABDDA1EF98C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425789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ond_chapitre_violet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 smtClean="0"/>
              <a:t>Cliquez pour modifier le style des sous-titres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6064FB4-9DD8-4463-BCF0-AA1ACD1FAF82}" type="datetime1">
              <a:rPr lang="fr-FR" smtClean="0"/>
              <a:t>12/06/2014</a:t>
            </a:fld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58F51B24-FE56-46AB-A3F4-8E087E3E0EE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ADFF3-F4A3-4A9C-83B9-D383C42355C5}" type="datetime1">
              <a:rPr lang="fr-FR" smtClean="0"/>
              <a:t>12/06/2014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CD8A327-4A42-4F42-8894-A6F43B7F26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1988840"/>
            <a:ext cx="7540625" cy="4203700"/>
          </a:xfrm>
          <a:prstGeom prst="rect">
            <a:avLst/>
          </a:prstGeom>
        </p:spPr>
        <p:txBody>
          <a:bodyPr/>
          <a:lstStyle>
            <a:lvl1pPr algn="l" defTabSz="200025" rtl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lang="fr-FR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•"/>
              <a:defRPr sz="2200"/>
            </a:lvl2pPr>
            <a:lvl3pPr marL="1076325" indent="361950">
              <a:buFont typeface="Arial" pitchFamily="34" charset="0"/>
              <a:buNone/>
              <a:defRPr sz="2000"/>
            </a:lvl3pPr>
            <a:lvl4pPr marL="1438275" indent="371475">
              <a:buFont typeface="Arial" pitchFamily="34" charset="0"/>
              <a:buNone/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buFont typeface="Arial" pitchFamily="34" charset="0"/>
              <a:buNone/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Liste</a:t>
            </a:r>
          </a:p>
          <a:p>
            <a:pPr lvl="1"/>
            <a:r>
              <a:rPr lang="fr-FR" dirty="0" smtClean="0"/>
              <a:t>…</a:t>
            </a:r>
          </a:p>
          <a:p>
            <a:pPr lvl="1"/>
            <a:endParaRPr lang="fr-FR" dirty="0" smtClean="0"/>
          </a:p>
          <a:p>
            <a:pPr lvl="2"/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à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DBD52-5EF1-4FC6-ADEF-D5861FC670A9}" type="datetime1">
              <a:rPr lang="fr-FR" smtClean="0"/>
              <a:t>12/06/2014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3F10DE90-BC0B-4B81-B29C-9917A0F4E27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2187575"/>
            <a:ext cx="7540625" cy="42037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lang="fr-FR" sz="2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"/>
              <a:defRPr lang="fr-FR" sz="22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2pPr>
            <a:lvl3pPr marL="1076325" indent="361950">
              <a:buFont typeface="Arial" pitchFamily="34" charset="0"/>
              <a:buChar char="•"/>
              <a:defRPr sz="2000"/>
            </a:lvl3pPr>
            <a:lvl4pPr marL="1438275" indent="371475"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marL="361950" lvl="1" indent="371475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–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71E82-6D4A-440F-9F45-5D485182EF17}" type="datetime1">
              <a:rPr lang="fr-FR" smtClean="0"/>
              <a:t>12/06/2014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7EE788A7-F2E0-41A0-8D13-FA6E3463B3F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6A391-343F-4A4F-A4DD-289A308DDFAD}" type="datetime1">
              <a:rPr lang="fr-FR" smtClean="0"/>
              <a:t>12/06/2014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6F81611A-CB2B-465A-AE04-B3108DC7397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6"/>
            <a:ext cx="3694113" cy="466378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3"/>
          </p:nvPr>
        </p:nvSpPr>
        <p:spPr>
          <a:xfrm>
            <a:off x="5130800" y="1673226"/>
            <a:ext cx="3694113" cy="466378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CF1FA-5B71-4BA1-B65D-50B576CA0BB6}" type="datetime1">
              <a:rPr lang="fr-FR" smtClean="0"/>
              <a:t>12/06/2014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3DE9B9BC-FBFA-44C8-A126-10528C19641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9A2D6-21C9-430B-B1C7-61F60272C9F5}" type="datetime1">
              <a:rPr lang="fr-FR" smtClean="0"/>
              <a:t>12/06/2014</a:t>
            </a:fld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8D410E95-6D95-4E1F-AFCA-146414EE478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/>
          </p:nvPr>
        </p:nvSpPr>
        <p:spPr>
          <a:xfrm>
            <a:off x="445608" y="1641327"/>
            <a:ext cx="4126392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sz="half" idx="14"/>
          </p:nvPr>
        </p:nvSpPr>
        <p:spPr>
          <a:xfrm>
            <a:off x="4769294" y="1641327"/>
            <a:ext cx="3694113" cy="4746625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012DC-3A77-488D-8841-0F3E0DF63E80}" type="datetime1">
              <a:rPr lang="fr-FR" smtClean="0"/>
              <a:t>12/06/2014</a:t>
            </a:fld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045747E1-EE9D-4614-B0AF-74FE972C5AF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2CD0F-9F3D-46A4-BA3E-AB76A0D0E6AB}" type="datetime1">
              <a:rPr lang="fr-FR" smtClean="0"/>
              <a:t>12/06/2014</a:t>
            </a:fld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45B73C56-2B26-4C2B-9573-3B25E79C247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3AB37-01A7-4985-AD48-EA60831C61FD}" type="datetime1">
              <a:rPr lang="fr-FR" smtClean="0"/>
              <a:t>12/06/2014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1D974F28-DE1B-4AA1-9D36-426F413850C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3"/>
          </p:nvPr>
        </p:nvSpPr>
        <p:spPr>
          <a:xfrm>
            <a:off x="4572000" y="331122"/>
            <a:ext cx="4188542" cy="5759962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235ED-4BF1-4D55-B0F1-DFB76B7EB479}" type="datetime1">
              <a:rPr lang="fr-FR" smtClean="0"/>
              <a:t>12/06/2014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D21E8BA3-4716-4C86-BAC1-A8F486E7663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366BC-30B6-4C79-A40F-149B21CD1AFA}" type="datetime1">
              <a:rPr lang="fr-FR" smtClean="0"/>
              <a:t>12/06/2014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95AD3805-7C73-41ED-8889-9F34E8E2184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3086623" y="115747"/>
            <a:ext cx="3694113" cy="7861581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6A234-AA6B-464C-B28A-4D5AE294D6D4}" type="datetime1">
              <a:rPr lang="fr-FR" smtClean="0"/>
              <a:t>12/06/2014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1A504CC1-6CDA-4542-988C-3CAEAB0C99A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851256" y="328614"/>
            <a:ext cx="5362652" cy="5767309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ond_chapitre_gris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 smtClean="0"/>
              <a:t>Cliquez pour modifier le style des sous-titres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40D6B46-9912-40DE-802A-ADCA78039154}" type="datetime1">
              <a:rPr lang="fr-FR" smtClean="0"/>
              <a:t>12/06/2014</a:t>
            </a:fld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596A5885-A02B-4BE5-9341-AACB85DD4DB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EC41B-2DF3-4C8C-B008-6ED4D41068C1}" type="datetime1">
              <a:rPr lang="fr-FR" smtClean="0"/>
              <a:t>12/06/2014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CD8A327-4A42-4F42-8894-A6F43B7F26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1988840"/>
            <a:ext cx="7540625" cy="4203700"/>
          </a:xfrm>
          <a:prstGeom prst="rect">
            <a:avLst/>
          </a:prstGeom>
        </p:spPr>
        <p:txBody>
          <a:bodyPr/>
          <a:lstStyle>
            <a:lvl1pPr algn="l" defTabSz="200025" rtl="0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Tx/>
              <a:buNone/>
              <a:defRPr lang="fr-FR" sz="2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•"/>
              <a:defRPr sz="2200"/>
            </a:lvl2pPr>
            <a:lvl3pPr marL="1076325" indent="361950">
              <a:buFont typeface="Arial" pitchFamily="34" charset="0"/>
              <a:buNone/>
              <a:defRPr sz="2000"/>
            </a:lvl3pPr>
            <a:lvl4pPr marL="1438275" indent="371475">
              <a:buFont typeface="Arial" pitchFamily="34" charset="0"/>
              <a:buNone/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buFont typeface="Arial" pitchFamily="34" charset="0"/>
              <a:buNone/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Liste</a:t>
            </a:r>
          </a:p>
          <a:p>
            <a:pPr lvl="1"/>
            <a:r>
              <a:rPr lang="fr-FR" dirty="0" smtClean="0"/>
              <a:t>…</a:t>
            </a:r>
          </a:p>
          <a:p>
            <a:pPr lvl="1"/>
            <a:endParaRPr lang="fr-FR" dirty="0" smtClean="0"/>
          </a:p>
          <a:p>
            <a:pPr lvl="2"/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à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21FA4-AD99-4875-A349-08409BB45235}" type="datetime1">
              <a:rPr lang="fr-FR" smtClean="0"/>
              <a:t>12/06/2014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CBA5ABCA-6361-4CA6-80C5-B9DDA5CD756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349375" y="2187575"/>
            <a:ext cx="7540625" cy="42037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lang="fr-FR" sz="24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1950" indent="352425">
              <a:buFont typeface="Arial" pitchFamily="34" charset="0"/>
              <a:buChar char=""/>
              <a:defRPr lang="fr-FR" sz="22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2pPr>
            <a:lvl3pPr marL="1076325" indent="361950">
              <a:buFont typeface="Arial" pitchFamily="34" charset="0"/>
              <a:buChar char="•"/>
              <a:defRPr sz="2000"/>
            </a:lvl3pPr>
            <a:lvl4pPr marL="1438275" indent="371475">
              <a:defRPr lang="fr-FR" sz="18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1790700" indent="361950">
              <a:defRPr sz="16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marL="361950" lvl="1" indent="371475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–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6D000-5960-47D1-878A-3C3768E487A4}" type="datetime1">
              <a:rPr lang="fr-FR" smtClean="0"/>
              <a:t>12/06/2014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737062F7-CB9E-492B-9FEE-CE5F7FD4E36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064F3-CD82-4EE0-9947-1B575662CA37}" type="datetime1">
              <a:rPr lang="fr-FR" smtClean="0"/>
              <a:t>12/06/2014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6D2817EF-C219-4DDD-B1C6-4BED5AA9F56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535AD-B11C-4D39-9D29-BF4B140E9FDA}" type="datetime1">
              <a:rPr lang="fr-FR" smtClean="0"/>
              <a:t>12/06/2014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1BBC3F19-3A8D-4359-8018-6028B2EFEBC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3" name="Espace réservé du contenu 2"/>
          <p:cNvSpPr>
            <a:spLocks noGrp="1"/>
          </p:cNvSpPr>
          <p:nvPr>
            <p:ph sz="half" idx="1"/>
          </p:nvPr>
        </p:nvSpPr>
        <p:spPr>
          <a:xfrm>
            <a:off x="1349375" y="1673226"/>
            <a:ext cx="3694113" cy="466378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4" name="Espace réservé du contenu 2"/>
          <p:cNvSpPr>
            <a:spLocks noGrp="1"/>
          </p:cNvSpPr>
          <p:nvPr>
            <p:ph sz="half" idx="13"/>
          </p:nvPr>
        </p:nvSpPr>
        <p:spPr>
          <a:xfrm>
            <a:off x="5130800" y="1673226"/>
            <a:ext cx="3694113" cy="466378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54DA2-543F-4752-940D-FDADD59B3E93}" type="datetime1">
              <a:rPr lang="fr-FR" smtClean="0"/>
              <a:t>12/06/2014</a:t>
            </a:fld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D3956742-25C2-41AF-B500-A39C2F65EAB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13"/>
          </p:nvPr>
        </p:nvSpPr>
        <p:spPr>
          <a:xfrm>
            <a:off x="445607" y="1694490"/>
            <a:ext cx="4126393" cy="4610617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4375" indent="-352425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  <p:sp>
        <p:nvSpPr>
          <p:cNvPr id="13" name="Espace réservé du contenu 2"/>
          <p:cNvSpPr>
            <a:spLocks noGrp="1"/>
          </p:cNvSpPr>
          <p:nvPr>
            <p:ph sz="half" idx="14"/>
          </p:nvPr>
        </p:nvSpPr>
        <p:spPr>
          <a:xfrm>
            <a:off x="4572000" y="1711841"/>
            <a:ext cx="4178596" cy="4603899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200"/>
            </a:lvl1pPr>
            <a:lvl2pPr>
              <a:defRPr sz="2000"/>
            </a:lvl2pPr>
            <a:lvl3pPr marL="712788" indent="-350838">
              <a:buClr>
                <a:srgbClr val="FF0000"/>
              </a:buClr>
              <a:buFont typeface="Arial" pitchFamily="34" charset="0"/>
              <a:buChar char=""/>
              <a:tabLst>
                <a:tab pos="714375" algn="l"/>
              </a:tabLst>
              <a:defRPr sz="2000"/>
            </a:lvl3pPr>
            <a:lvl4pPr marL="714375" indent="276225">
              <a:buFont typeface="Arial" pitchFamily="34" charset="0"/>
              <a:buChar char="•"/>
              <a:defRPr sz="1800"/>
            </a:lvl4pPr>
            <a:lvl5pPr marL="990600" indent="44767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FED22-9BD7-4241-94B2-E331F3783240}" type="datetime1">
              <a:rPr lang="fr-FR" smtClean="0"/>
              <a:t>12/06/2014</a:t>
            </a:fld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5B0E4F27-0EBC-4CE8-8ACB-88FE866AD80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580BE-79AD-4D9D-8C50-15B90A898D44}" type="datetime1">
              <a:rPr lang="fr-FR" smtClean="0"/>
              <a:t>12/06/2014</a:t>
            </a:fld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8210E379-445D-4D2E-93B8-A9BE5659FBD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AD7FB-7064-418D-86E4-0756EA9C9FB7}" type="datetime1">
              <a:rPr lang="fr-FR" smtClean="0"/>
              <a:t>12/06/2014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4881072A-E65A-42B2-8A9F-655353B9ECE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 marL="444500" indent="455613">
              <a:defRPr lang="fr-FR" sz="2200" dirty="0" smtClean="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2pPr>
            <a:lvl3pPr marL="814388" indent="527050">
              <a:buFont typeface="Arial" pitchFamily="34" charset="0"/>
              <a:buChar char="•"/>
              <a:defRPr sz="2000"/>
            </a:lvl3pPr>
            <a:lvl4pPr marL="1076325" indent="354013">
              <a:defRPr sz="1800"/>
            </a:lvl4pPr>
            <a:lvl5pPr marL="1347788" indent="450850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marL="444500" lvl="1" indent="455613" algn="l" defTabSz="200025" rtl="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–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2A321-BB44-46EA-8050-D0F8A7BBCCE6}" type="datetime1">
              <a:rPr lang="fr-FR" smtClean="0"/>
              <a:t>12/06/2014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4CD52ED7-E3B0-4FBB-ABBC-EA4899ABCD5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3F160-C243-4415-8E7F-A8404A8FFBE8}" type="datetime1">
              <a:rPr lang="fr-FR" smtClean="0"/>
              <a:t>12/06/2014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897BA2B2-1AAC-4179-BDF0-FE097F27204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3086623" y="115747"/>
            <a:ext cx="3694113" cy="7861581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05638" y="350838"/>
            <a:ext cx="1884362" cy="6069012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D6D2B-AFAD-4C09-80D4-CF7B9C222CB4}" type="datetime1">
              <a:rPr lang="fr-FR" smtClean="0"/>
              <a:t>12/06/2014</a:t>
            </a:fld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- </a:t>
            </a:r>
            <a:fld id="{9408AE31-3B36-4264-82F4-DDAE5927E07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9" name="Espace réservé du contenu 2"/>
          <p:cNvSpPr>
            <a:spLocks noGrp="1"/>
          </p:cNvSpPr>
          <p:nvPr>
            <p:ph sz="half" idx="13"/>
          </p:nvPr>
        </p:nvSpPr>
        <p:spPr>
          <a:xfrm rot="5400000">
            <a:off x="851256" y="328614"/>
            <a:ext cx="5362652" cy="5767309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/>
            </a:lvl1pPr>
            <a:lvl2pPr>
              <a:defRPr sz="2000"/>
            </a:lvl2pPr>
            <a:lvl3pPr marL="554038" indent="-192088">
              <a:buClr>
                <a:srgbClr val="FF0000"/>
              </a:buClr>
              <a:tabLst>
                <a:tab pos="714375" algn="l"/>
              </a:tabLst>
              <a:defRPr sz="2400"/>
            </a:lvl3pPr>
            <a:lvl4pPr marL="714375" indent="276225">
              <a:buFont typeface="Arial" pitchFamily="34" charset="0"/>
              <a:buChar char="•"/>
              <a:defRPr sz="2000"/>
            </a:lvl4pPr>
            <a:lvl5pPr marL="990600" indent="447675"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2"/>
            <a:r>
              <a:rPr lang="fr-FR" dirty="0" smtClean="0"/>
              <a:t>Deuxième niveau</a:t>
            </a:r>
          </a:p>
          <a:p>
            <a:pPr lvl="3"/>
            <a:r>
              <a:rPr lang="fr-FR" dirty="0" smtClean="0"/>
              <a:t>Troisième niveau</a:t>
            </a:r>
          </a:p>
          <a:p>
            <a:pPr lvl="4"/>
            <a:r>
              <a:rPr lang="fr-FR" dirty="0" smtClean="0"/>
              <a:t>Quatrième niveau</a:t>
            </a: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ond_chapitre_kak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4"/>
          <p:cNvSpPr>
            <a:spLocks noGrp="1" noChangeArrowheads="1"/>
          </p:cNvSpPr>
          <p:nvPr>
            <p:ph type="ctrTitle"/>
          </p:nvPr>
        </p:nvSpPr>
        <p:spPr bwMode="white">
          <a:xfrm>
            <a:off x="1349375" y="3429000"/>
            <a:ext cx="7486650" cy="696913"/>
          </a:xfrm>
        </p:spPr>
        <p:txBody>
          <a:bodyPr anchor="b"/>
          <a:lstStyle>
            <a:lvl1pPr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49375" y="4191000"/>
            <a:ext cx="7486650" cy="2209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 smtClean="0"/>
              <a:t>Cliquez pour modifier le style des sous-titres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 bwMode="gray">
          <a:xfrm>
            <a:off x="6578600" y="6488113"/>
            <a:ext cx="2011363" cy="2730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DB25847-BBD7-4D11-A792-7AAA32D2F42D}" type="datetime1">
              <a:rPr lang="fr-FR" smtClean="0"/>
              <a:t>12/06/2014</a:t>
            </a:fld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88183FA9-A32E-4BE2-A235-AFB901322D0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19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image" Target="../media/image17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48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image" Target="../media/image11.jpeg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image" Target="../media/image13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image" Target="../media/image15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image" Target="../media/image1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ntroduction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474663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349375" y="1844675"/>
            <a:ext cx="7540625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7013" y="6489700"/>
            <a:ext cx="2012950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BE7B3793-1A51-4E8F-BF7E-1C93D3EC4E48}" type="datetime1">
              <a:rPr lang="fr-FR" smtClean="0"/>
              <a:t>12/06/2014</a:t>
            </a:fld>
            <a:endParaRPr lang="fr-FR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47114" name="Rectangle 1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A9710F7A-C13D-48E1-A362-5248A290959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56" r:id="rId1"/>
    <p:sldLayoutId id="2147485954" r:id="rId2"/>
    <p:sldLayoutId id="2147485955" r:id="rId3"/>
    <p:sldLayoutId id="2147485956" r:id="rId4"/>
    <p:sldLayoutId id="2147485957" r:id="rId5"/>
    <p:sldLayoutId id="2147485958" r:id="rId6"/>
    <p:sldLayoutId id="2147485959" r:id="rId7"/>
    <p:sldLayoutId id="2147485960" r:id="rId8"/>
    <p:sldLayoutId id="2147485961" r:id="rId9"/>
    <p:sldLayoutId id="2147485962" r:id="rId10"/>
    <p:sldLayoutId id="2147485963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har char="•"/>
        <a:defRPr sz="1600">
          <a:solidFill>
            <a:schemeClr val="bg1"/>
          </a:solidFill>
          <a:latin typeface="+mn-lt"/>
          <a:ea typeface="+mn-ea"/>
          <a:cs typeface="+mn-cs"/>
        </a:defRPr>
      </a:lvl1pPr>
      <a:lvl2pPr marL="220663" indent="-219075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  <a:ea typeface="ＭＳ Ｐゴシック" pitchFamily="23" charset="-128"/>
          <a:cs typeface="+mn-cs"/>
        </a:defRPr>
      </a:lvl2pPr>
      <a:lvl3pPr marL="554038" indent="-1270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bg1"/>
          </a:solidFill>
          <a:latin typeface="+mn-lt"/>
          <a:ea typeface="ＭＳ Ｐゴシック" pitchFamily="23" charset="-128"/>
          <a:cs typeface="+mn-cs"/>
        </a:defRPr>
      </a:lvl3pPr>
      <a:lvl4pPr marL="555625" indent="815975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har char="–"/>
        <a:defRPr sz="1400">
          <a:solidFill>
            <a:schemeClr val="bg1"/>
          </a:solidFill>
          <a:latin typeface="+mn-lt"/>
          <a:ea typeface="ＭＳ Ｐゴシック" pitchFamily="23" charset="-128"/>
          <a:cs typeface="+mn-cs"/>
        </a:defRPr>
      </a:lvl4pPr>
      <a:lvl5pPr marL="557213" indent="1271588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Char char="»"/>
        <a:defRPr sz="1200">
          <a:solidFill>
            <a:schemeClr val="bg1"/>
          </a:solidFill>
          <a:latin typeface="+mn-lt"/>
          <a:ea typeface="ＭＳ Ｐゴシック" pitchFamily="23" charset="-128"/>
          <a:cs typeface="+mn-cs"/>
        </a:defRPr>
      </a:lvl5pPr>
      <a:lvl6pPr marL="1014413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+mn-lt"/>
          <a:ea typeface="Arial" charset="0"/>
          <a:cs typeface="+mn-cs"/>
        </a:defRPr>
      </a:lvl6pPr>
      <a:lvl7pPr marL="1471613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+mn-lt"/>
          <a:ea typeface="Arial" charset="0"/>
          <a:cs typeface="+mn-cs"/>
        </a:defRPr>
      </a:lvl7pPr>
      <a:lvl8pPr marL="1928813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+mn-lt"/>
          <a:ea typeface="Arial" charset="0"/>
          <a:cs typeface="+mn-cs"/>
        </a:defRPr>
      </a:lvl8pPr>
      <a:lvl9pPr marL="2386013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bandeau_texte_orange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1D526F9F-ACEE-4ED5-A75A-5F5C5371B5F4}" type="datetime1">
              <a:rPr lang="fr-FR" smtClean="0"/>
              <a:t>12/06/2014</a:t>
            </a:fld>
            <a:endParaRPr lang="fr-FR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21512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18ABE201-8388-4065-8723-685811BC044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65" r:id="rId1"/>
    <p:sldLayoutId id="2147486083" r:id="rId2"/>
    <p:sldLayoutId id="2147486046" r:id="rId3"/>
    <p:sldLayoutId id="2147486047" r:id="rId4"/>
    <p:sldLayoutId id="2147486048" r:id="rId5"/>
    <p:sldLayoutId id="2147486049" r:id="rId6"/>
    <p:sldLayoutId id="2147486050" r:id="rId7"/>
    <p:sldLayoutId id="2147486051" r:id="rId8"/>
    <p:sldLayoutId id="2147486052" r:id="rId9"/>
    <p:sldLayoutId id="2147486053" r:id="rId10"/>
    <p:sldLayoutId id="2147486054" r:id="rId11"/>
    <p:sldLayoutId id="2147486055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220663" indent="-2190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2pPr>
      <a:lvl3pPr marL="554038" indent="-1270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3pPr>
      <a:lvl4pPr marL="555625" indent="8159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4pPr>
      <a:lvl5pPr marL="557213" indent="1271588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»"/>
        <a:defRPr sz="12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5pPr>
      <a:lvl6pPr marL="10144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6pPr>
      <a:lvl7pPr marL="14716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7pPr>
      <a:lvl8pPr marL="19288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8pPr>
      <a:lvl9pPr marL="23860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bandeau_texte_kaki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6B43D8A9-5AF9-46D9-B93C-60C1F243EA92}" type="datetime1">
              <a:rPr lang="fr-FR" smtClean="0"/>
              <a:t>12/06/2014</a:t>
            </a:fld>
            <a:endParaRPr lang="fr-FR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5B93C5D5-3220-4143-9347-D52F744E787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66" r:id="rId1"/>
    <p:sldLayoutId id="2147486067" r:id="rId2"/>
    <p:sldLayoutId id="2147486068" r:id="rId3"/>
    <p:sldLayoutId id="2147486084" r:id="rId4"/>
    <p:sldLayoutId id="2147486069" r:id="rId5"/>
    <p:sldLayoutId id="2147486070" r:id="rId6"/>
    <p:sldLayoutId id="2147486071" r:id="rId7"/>
    <p:sldLayoutId id="2147486072" r:id="rId8"/>
    <p:sldLayoutId id="2147486073" r:id="rId9"/>
    <p:sldLayoutId id="2147486074" r:id="rId10"/>
    <p:sldLayoutId id="2147486075" r:id="rId11"/>
    <p:sldLayoutId id="2147486076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1600">
          <a:solidFill>
            <a:schemeClr val="tx2"/>
          </a:solidFill>
          <a:latin typeface="+mn-lt"/>
          <a:ea typeface="ＭＳ Ｐゴシック" charset="0"/>
          <a:cs typeface="+mn-cs"/>
        </a:defRPr>
      </a:lvl1pPr>
      <a:lvl2pPr marL="220663" indent="-2190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ea typeface="Arial" charset="0"/>
          <a:cs typeface="+mn-cs"/>
        </a:defRPr>
      </a:lvl2pPr>
      <a:lvl3pPr marL="554038" indent="-1270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ea typeface="Arial" charset="0"/>
          <a:cs typeface="+mn-cs"/>
        </a:defRPr>
      </a:lvl3pPr>
      <a:lvl4pPr marL="555625" indent="8159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n-lt"/>
          <a:ea typeface="Arial" charset="0"/>
          <a:cs typeface="+mn-cs"/>
        </a:defRPr>
      </a:lvl4pPr>
      <a:lvl5pPr marL="557213" indent="1271588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5pPr>
      <a:lvl6pPr marL="10144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6pPr>
      <a:lvl7pPr marL="14716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7pPr>
      <a:lvl8pPr marL="19288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8pPr>
      <a:lvl9pPr marL="23860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ndeau_texte_rouge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474663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1FED7943-1982-4909-85C1-F4AD34E6962E}" type="datetime1">
              <a:rPr lang="fr-FR" smtClean="0"/>
              <a:t>12/06/2014</a:t>
            </a:fld>
            <a:endParaRPr lang="fr-FR"/>
          </a:p>
        </p:txBody>
      </p:sp>
      <p:sp>
        <p:nvSpPr>
          <p:cNvPr id="155654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155656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981E926C-E072-4863-8B66-44E1071E449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57" r:id="rId1"/>
    <p:sldLayoutId id="2147485964" r:id="rId2"/>
    <p:sldLayoutId id="2147485965" r:id="rId3"/>
    <p:sldLayoutId id="2147485966" r:id="rId4"/>
    <p:sldLayoutId id="2147485967" r:id="rId5"/>
    <p:sldLayoutId id="2147485968" r:id="rId6"/>
    <p:sldLayoutId id="2147485969" r:id="rId7"/>
    <p:sldLayoutId id="2147485970" r:id="rId8"/>
    <p:sldLayoutId id="2147485971" r:id="rId9"/>
    <p:sldLayoutId id="2147485972" r:id="rId10"/>
    <p:sldLayoutId id="2147485973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defTabSz="200025" rtl="0" eaLnBrk="0" fontAlgn="base" hangingPunct="0">
        <a:lnSpc>
          <a:spcPct val="170000"/>
        </a:lnSpc>
        <a:spcBef>
          <a:spcPct val="0"/>
        </a:spcBef>
        <a:spcAft>
          <a:spcPct val="0"/>
        </a:spcAft>
        <a:buChar char="•"/>
        <a:defRPr sz="2200">
          <a:solidFill>
            <a:schemeClr val="tx2"/>
          </a:solidFill>
          <a:latin typeface="+mn-lt"/>
          <a:ea typeface="+mn-ea"/>
          <a:cs typeface="+mn-cs"/>
        </a:defRPr>
      </a:lvl1pPr>
      <a:lvl2pPr marL="1588" indent="455613" algn="l" defTabSz="200025" rtl="0" eaLnBrk="0" fontAlgn="base" hangingPunct="0">
        <a:lnSpc>
          <a:spcPct val="170000"/>
        </a:lnSpc>
        <a:spcBef>
          <a:spcPct val="0"/>
        </a:spcBef>
        <a:spcAft>
          <a:spcPct val="0"/>
        </a:spcAft>
        <a:buClr>
          <a:schemeClr val="bg2"/>
        </a:buClr>
        <a:buChar char="–"/>
        <a:defRPr sz="22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2pPr>
      <a:lvl3pPr marL="3175" indent="911225" algn="l" defTabSz="200025" rtl="0" eaLnBrk="0" fontAlgn="base" hangingPunct="0">
        <a:lnSpc>
          <a:spcPct val="170000"/>
        </a:lnSpc>
        <a:spcBef>
          <a:spcPct val="0"/>
        </a:spcBef>
        <a:spcAft>
          <a:spcPct val="0"/>
        </a:spcAft>
        <a:buFont typeface="Arial" charset="0"/>
        <a:buChar char="•"/>
        <a:defRPr sz="22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3pPr>
      <a:lvl4pPr marL="4763" indent="1366838" algn="l" defTabSz="200025" rtl="0" eaLnBrk="0" fontAlgn="base" hangingPunct="0">
        <a:lnSpc>
          <a:spcPct val="170000"/>
        </a:lnSpc>
        <a:spcBef>
          <a:spcPct val="0"/>
        </a:spcBef>
        <a:spcAft>
          <a:spcPct val="0"/>
        </a:spcAft>
        <a:buChar char="–"/>
        <a:defRPr sz="22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4pPr>
      <a:lvl5pPr marL="6350" indent="1822450" algn="l" defTabSz="200025" rtl="0" eaLnBrk="0" fontAlgn="base" hangingPunct="0">
        <a:lnSpc>
          <a:spcPct val="170000"/>
        </a:lnSpc>
        <a:spcBef>
          <a:spcPct val="0"/>
        </a:spcBef>
        <a:spcAft>
          <a:spcPct val="0"/>
        </a:spcAft>
        <a:buChar char="»"/>
        <a:defRPr sz="22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5pPr>
      <a:lvl6pPr marL="463550" algn="l" defTabSz="200025" rtl="0" fontAlgn="base">
        <a:lnSpc>
          <a:spcPct val="17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n-lt"/>
          <a:ea typeface="Arial" charset="0"/>
          <a:cs typeface="+mn-cs"/>
        </a:defRPr>
      </a:lvl6pPr>
      <a:lvl7pPr marL="920750" algn="l" defTabSz="200025" rtl="0" fontAlgn="base">
        <a:lnSpc>
          <a:spcPct val="17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n-lt"/>
          <a:ea typeface="Arial" charset="0"/>
          <a:cs typeface="+mn-cs"/>
        </a:defRPr>
      </a:lvl7pPr>
      <a:lvl8pPr marL="1377950" algn="l" defTabSz="200025" rtl="0" fontAlgn="base">
        <a:lnSpc>
          <a:spcPct val="17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n-lt"/>
          <a:ea typeface="Arial" charset="0"/>
          <a:cs typeface="+mn-cs"/>
        </a:defRPr>
      </a:lvl8pPr>
      <a:lvl9pPr marL="1835150" algn="l" defTabSz="200025" rtl="0" fontAlgn="base">
        <a:lnSpc>
          <a:spcPct val="170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derniere-sc-fr.bmp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254000" y="2924175"/>
            <a:ext cx="863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0" y="4187825"/>
            <a:ext cx="4318000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58" r:id="rId1"/>
    <p:sldLayoutId id="2147485974" r:id="rId2"/>
    <p:sldLayoutId id="2147485975" r:id="rId3"/>
    <p:sldLayoutId id="2147485976" r:id="rId4"/>
    <p:sldLayoutId id="2147485977" r:id="rId5"/>
    <p:sldLayoutId id="2147485978" r:id="rId6"/>
    <p:sldLayoutId id="2147485979" r:id="rId7"/>
    <p:sldLayoutId id="2147485980" r:id="rId8"/>
    <p:sldLayoutId id="2147485981" r:id="rId9"/>
    <p:sldLayoutId id="2147485982" r:id="rId10"/>
    <p:sldLayoutId id="2147485983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0" indent="0" algn="l" defTabSz="877888" rtl="0" eaLnBrk="0" fontAlgn="base" hangingPunct="0">
        <a:lnSpc>
          <a:spcPct val="115000"/>
        </a:lnSpc>
        <a:spcBef>
          <a:spcPct val="0"/>
        </a:spcBef>
        <a:spcAft>
          <a:spcPct val="0"/>
        </a:spcAft>
        <a:buNone/>
        <a:tabLst>
          <a:tab pos="0" algn="l"/>
          <a:tab pos="1704975" algn="l"/>
        </a:tabLst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0" indent="0" algn="l" defTabSz="877888" rtl="0" eaLnBrk="0" fontAlgn="base" hangingPunct="0">
        <a:spcBef>
          <a:spcPct val="0"/>
        </a:spcBef>
        <a:spcAft>
          <a:spcPct val="0"/>
        </a:spcAft>
        <a:buClr>
          <a:schemeClr val="bg1"/>
        </a:buClr>
        <a:buNone/>
        <a:tabLst>
          <a:tab pos="0" algn="l"/>
          <a:tab pos="1704975" algn="l"/>
        </a:tabLst>
        <a:defRPr sz="1400" b="1">
          <a:solidFill>
            <a:schemeClr val="bg1"/>
          </a:solidFill>
          <a:latin typeface="+mn-lt"/>
          <a:ea typeface="ＭＳ Ｐゴシック" pitchFamily="23" charset="-128"/>
          <a:cs typeface="+mn-cs"/>
        </a:defRPr>
      </a:lvl2pPr>
      <a:lvl3pPr marL="0" indent="0" algn="l" defTabSz="877888" rtl="0" eaLnBrk="0" fontAlgn="base" hangingPunct="0">
        <a:spcBef>
          <a:spcPct val="0"/>
        </a:spcBef>
        <a:spcAft>
          <a:spcPct val="0"/>
        </a:spcAft>
        <a:buFont typeface="Arial" charset="0"/>
        <a:buNone/>
        <a:tabLst>
          <a:tab pos="0" algn="l"/>
          <a:tab pos="1704975" algn="l"/>
        </a:tabLst>
        <a:defRPr sz="1400" b="1">
          <a:solidFill>
            <a:schemeClr val="bg1"/>
          </a:solidFill>
          <a:latin typeface="+mn-lt"/>
          <a:ea typeface="ＭＳ Ｐゴシック" pitchFamily="23" charset="-128"/>
          <a:cs typeface="+mn-cs"/>
        </a:defRPr>
      </a:lvl3pPr>
      <a:lvl4pPr marL="0" indent="0" algn="l" defTabSz="877888" rtl="0" eaLnBrk="0" fontAlgn="base" hangingPunct="0">
        <a:spcBef>
          <a:spcPct val="0"/>
        </a:spcBef>
        <a:spcAft>
          <a:spcPct val="0"/>
        </a:spcAft>
        <a:buNone/>
        <a:tabLst>
          <a:tab pos="0" algn="l"/>
          <a:tab pos="1704975" algn="l"/>
        </a:tabLst>
        <a:defRPr sz="1400" b="1">
          <a:solidFill>
            <a:schemeClr val="bg1"/>
          </a:solidFill>
          <a:latin typeface="+mn-lt"/>
          <a:ea typeface="ＭＳ Ｐゴシック" pitchFamily="23" charset="-128"/>
          <a:cs typeface="+mn-cs"/>
        </a:defRPr>
      </a:lvl4pPr>
      <a:lvl5pPr marL="0" indent="0" algn="l" defTabSz="877888" rtl="0" eaLnBrk="0" fontAlgn="base" hangingPunct="0">
        <a:spcBef>
          <a:spcPct val="0"/>
        </a:spcBef>
        <a:spcAft>
          <a:spcPct val="0"/>
        </a:spcAft>
        <a:buNone/>
        <a:tabLst>
          <a:tab pos="0" algn="l"/>
          <a:tab pos="1704975" algn="l"/>
        </a:tabLst>
        <a:defRPr sz="1400" b="1">
          <a:solidFill>
            <a:schemeClr val="bg1"/>
          </a:solidFill>
          <a:latin typeface="+mn-lt"/>
          <a:ea typeface="ＭＳ Ｐゴシック" pitchFamily="23" charset="-128"/>
          <a:cs typeface="+mn-cs"/>
        </a:defRPr>
      </a:lvl5pPr>
      <a:lvl6pPr marL="46355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+mn-lt"/>
          <a:ea typeface="Arial" charset="0"/>
          <a:cs typeface="+mn-cs"/>
        </a:defRPr>
      </a:lvl6pPr>
      <a:lvl7pPr marL="92075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+mn-lt"/>
          <a:ea typeface="Arial" charset="0"/>
          <a:cs typeface="+mn-cs"/>
        </a:defRPr>
      </a:lvl7pPr>
      <a:lvl8pPr marL="137795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+mn-lt"/>
          <a:ea typeface="Arial" charset="0"/>
          <a:cs typeface="+mn-cs"/>
        </a:defRPr>
      </a:lvl8pPr>
      <a:lvl9pPr marL="1835150" algn="l" rtl="0" fontAlgn="base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bandeau_texte_rouge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4D09BF85-5D98-45A5-AA01-826D9C946949}" type="datetime1">
              <a:rPr lang="fr-FR" smtClean="0"/>
              <a:t>12/06/2014</a:t>
            </a:fld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4B2E0D1C-B86F-46E2-8541-355641B2F28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59" r:id="rId1"/>
    <p:sldLayoutId id="2147485984" r:id="rId2"/>
    <p:sldLayoutId id="2147486077" r:id="rId3"/>
    <p:sldLayoutId id="2147485985" r:id="rId4"/>
    <p:sldLayoutId id="2147485986" r:id="rId5"/>
    <p:sldLayoutId id="2147485987" r:id="rId6"/>
    <p:sldLayoutId id="2147485988" r:id="rId7"/>
    <p:sldLayoutId id="2147485989" r:id="rId8"/>
    <p:sldLayoutId id="2147485990" r:id="rId9"/>
    <p:sldLayoutId id="2147485991" r:id="rId10"/>
    <p:sldLayoutId id="2147485992" r:id="rId11"/>
    <p:sldLayoutId id="2147485993" r:id="rId12"/>
    <p:sldLayoutId id="2147486085" r:id="rId1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220663" indent="-2190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2pPr>
      <a:lvl3pPr marL="554038" indent="-1270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3pPr>
      <a:lvl4pPr marL="555625" indent="8159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4pPr>
      <a:lvl5pPr marL="557213" indent="1271588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»"/>
        <a:defRPr sz="12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5pPr>
      <a:lvl6pPr marL="10144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6pPr>
      <a:lvl7pPr marL="14716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7pPr>
      <a:lvl8pPr marL="19288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8pPr>
      <a:lvl9pPr marL="23860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bandeau_texte_bleu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1851A0EB-5803-49DB-9FE3-F81131478BF7}" type="datetime1">
              <a:rPr lang="fr-FR" smtClean="0"/>
              <a:t>12/06/2014</a:t>
            </a:fld>
            <a:endParaRPr lang="fr-FR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8E9F12E1-2E0E-47E5-BCF6-58A4EEBCD6E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60" r:id="rId1"/>
    <p:sldLayoutId id="2147486078" r:id="rId2"/>
    <p:sldLayoutId id="2147485994" r:id="rId3"/>
    <p:sldLayoutId id="2147485995" r:id="rId4"/>
    <p:sldLayoutId id="2147485996" r:id="rId5"/>
    <p:sldLayoutId id="2147485997" r:id="rId6"/>
    <p:sldLayoutId id="2147485998" r:id="rId7"/>
    <p:sldLayoutId id="2147485999" r:id="rId8"/>
    <p:sldLayoutId id="2147486000" r:id="rId9"/>
    <p:sldLayoutId id="2147486001" r:id="rId10"/>
    <p:sldLayoutId id="2147486002" r:id="rId11"/>
    <p:sldLayoutId id="2147486003" r:id="rId12"/>
    <p:sldLayoutId id="2147486004" r:id="rId13"/>
    <p:sldLayoutId id="2147486086" r:id="rId14"/>
    <p:sldLayoutId id="2147486087" r:id="rId15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220663" indent="-2190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2pPr>
      <a:lvl3pPr marL="554038" indent="-1270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3pPr>
      <a:lvl4pPr marL="555625" indent="8159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4pPr>
      <a:lvl5pPr marL="557213" indent="1271588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»"/>
        <a:defRPr sz="12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5pPr>
      <a:lvl6pPr marL="10144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6pPr>
      <a:lvl7pPr marL="14716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7pPr>
      <a:lvl8pPr marL="19288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8pPr>
      <a:lvl9pPr marL="23860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bandeau_texte_vert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F3979643-8C2C-4383-9886-0BC72D7BB737}" type="datetime1">
              <a:rPr lang="fr-FR" smtClean="0"/>
              <a:t>12/06/2014</a:t>
            </a:fld>
            <a:endParaRPr lang="fr-FR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13320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DB3D3C34-5B49-4363-AD4A-7E904AF9473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79" r:id="rId1"/>
    <p:sldLayoutId id="2147486061" r:id="rId2"/>
    <p:sldLayoutId id="2147486005" r:id="rId3"/>
    <p:sldLayoutId id="2147486006" r:id="rId4"/>
    <p:sldLayoutId id="2147486007" r:id="rId5"/>
    <p:sldLayoutId id="2147486008" r:id="rId6"/>
    <p:sldLayoutId id="2147486009" r:id="rId7"/>
    <p:sldLayoutId id="2147486010" r:id="rId8"/>
    <p:sldLayoutId id="2147486011" r:id="rId9"/>
    <p:sldLayoutId id="2147486012" r:id="rId10"/>
    <p:sldLayoutId id="2147486013" r:id="rId11"/>
    <p:sldLayoutId id="2147486014" r:id="rId12"/>
    <p:sldLayoutId id="2147486088" r:id="rId1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220663" indent="-2190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2pPr>
      <a:lvl3pPr marL="554038" indent="-1270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3pPr>
      <a:lvl4pPr marL="555625" indent="8159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4pPr>
      <a:lvl5pPr marL="557213" indent="1271588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»"/>
        <a:defRPr sz="12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5pPr>
      <a:lvl6pPr marL="10144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6pPr>
      <a:lvl7pPr marL="14716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7pPr>
      <a:lvl8pPr marL="19288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8pPr>
      <a:lvl9pPr marL="23860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bandeau_texte_violet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7AA93553-E7D4-432D-905B-49AB6281F2EB}" type="datetime1">
              <a:rPr lang="fr-FR" smtClean="0"/>
              <a:t>12/06/2014</a:t>
            </a:fld>
            <a:endParaRPr lang="fr-FR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C1C9E7D0-88B9-48AB-B495-713AA66D62E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62" r:id="rId1"/>
    <p:sldLayoutId id="2147486081" r:id="rId2"/>
    <p:sldLayoutId id="2147486015" r:id="rId3"/>
    <p:sldLayoutId id="2147486016" r:id="rId4"/>
    <p:sldLayoutId id="2147486017" r:id="rId5"/>
    <p:sldLayoutId id="2147486018" r:id="rId6"/>
    <p:sldLayoutId id="2147486019" r:id="rId7"/>
    <p:sldLayoutId id="2147486020" r:id="rId8"/>
    <p:sldLayoutId id="2147486021" r:id="rId9"/>
    <p:sldLayoutId id="2147486022" r:id="rId10"/>
    <p:sldLayoutId id="2147486023" r:id="rId11"/>
    <p:sldLayoutId id="2147486024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220663" indent="-2190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2pPr>
      <a:lvl3pPr marL="554038" indent="-1270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3pPr>
      <a:lvl4pPr marL="555625" indent="8159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4pPr>
      <a:lvl5pPr marL="557213" indent="1271588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»"/>
        <a:defRPr sz="12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5pPr>
      <a:lvl6pPr marL="10144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6pPr>
      <a:lvl7pPr marL="14716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7pPr>
      <a:lvl8pPr marL="19288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8pPr>
      <a:lvl9pPr marL="23860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bandeau_texte_gris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5C785D63-40AD-4371-9D70-A4A43D07485E}" type="datetime1">
              <a:rPr lang="fr-FR" smtClean="0"/>
              <a:t>12/06/2014</a:t>
            </a:fld>
            <a:endParaRPr lang="fr-FR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17416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1F446F4D-52F0-4DA9-9948-2A2ADA9CBA1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63" r:id="rId1"/>
    <p:sldLayoutId id="2147486080" r:id="rId2"/>
    <p:sldLayoutId id="2147486025" r:id="rId3"/>
    <p:sldLayoutId id="2147486026" r:id="rId4"/>
    <p:sldLayoutId id="2147486027" r:id="rId5"/>
    <p:sldLayoutId id="2147486028" r:id="rId6"/>
    <p:sldLayoutId id="2147486029" r:id="rId7"/>
    <p:sldLayoutId id="2147486030" r:id="rId8"/>
    <p:sldLayoutId id="2147486031" r:id="rId9"/>
    <p:sldLayoutId id="2147486032" r:id="rId10"/>
    <p:sldLayoutId id="2147486033" r:id="rId11"/>
    <p:sldLayoutId id="2147486034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220663" indent="-2190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2pPr>
      <a:lvl3pPr marL="554038" indent="-1270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3pPr>
      <a:lvl4pPr marL="555625" indent="8159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4pPr>
      <a:lvl5pPr marL="557213" indent="1271588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»"/>
        <a:defRPr sz="12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5pPr>
      <a:lvl6pPr marL="10144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6pPr>
      <a:lvl7pPr marL="14716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7pPr>
      <a:lvl8pPr marL="19288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8pPr>
      <a:lvl9pPr marL="23860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bandeau_texte_kaki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0" y="5778500"/>
            <a:ext cx="9144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1349375" y="350838"/>
            <a:ext cx="7540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6578600" y="6489700"/>
            <a:ext cx="201136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6D33185F-104B-434E-A052-4BE770FE038E}" type="datetime1">
              <a:rPr lang="fr-FR" smtClean="0"/>
              <a:t>12/06/2014</a:t>
            </a:fld>
            <a:endParaRPr lang="fr-FR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1349375" y="6488113"/>
            <a:ext cx="5218113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b="1">
                <a:solidFill>
                  <a:schemeClr val="bg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8618538" y="6488113"/>
            <a:ext cx="525462" cy="273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-FR"/>
              <a:t>- </a:t>
            </a:r>
            <a:fld id="{89B2ADE1-4AFA-42C4-8316-8D144CBECBD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64" r:id="rId1"/>
    <p:sldLayoutId id="2147486036" r:id="rId2"/>
    <p:sldLayoutId id="2147486082" r:id="rId3"/>
    <p:sldLayoutId id="2147486037" r:id="rId4"/>
    <p:sldLayoutId id="2147486038" r:id="rId5"/>
    <p:sldLayoutId id="2147486039" r:id="rId6"/>
    <p:sldLayoutId id="2147486040" r:id="rId7"/>
    <p:sldLayoutId id="2147486041" r:id="rId8"/>
    <p:sldLayoutId id="2147486042" r:id="rId9"/>
    <p:sldLayoutId id="2147486043" r:id="rId10"/>
    <p:sldLayoutId id="2147486044" r:id="rId11"/>
    <p:sldLayoutId id="2147486045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220663" indent="-2190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2pPr>
      <a:lvl3pPr marL="554038" indent="-1270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Arial" charset="0"/>
        <a:buChar char="-"/>
        <a:defRPr sz="16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3pPr>
      <a:lvl4pPr marL="555625" indent="815975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4pPr>
      <a:lvl5pPr marL="557213" indent="1271588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Char char="»"/>
        <a:defRPr sz="1200">
          <a:solidFill>
            <a:schemeClr val="tx2"/>
          </a:solidFill>
          <a:latin typeface="+mn-lt"/>
          <a:ea typeface="ＭＳ Ｐゴシック" pitchFamily="23" charset="-128"/>
          <a:cs typeface="+mn-cs"/>
        </a:defRPr>
      </a:lvl5pPr>
      <a:lvl6pPr marL="10144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6pPr>
      <a:lvl7pPr marL="14716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7pPr>
      <a:lvl8pPr marL="19288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8pPr>
      <a:lvl9pPr marL="2386013" algn="l" rtl="0" fontAlgn="base">
        <a:lnSpc>
          <a:spcPct val="1250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1.png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1.png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1.png"/><Relationship Id="rId4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8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8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8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8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2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2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46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image" Target="../media/image46.pn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2" Type="http://schemas.openxmlformats.org/officeDocument/2006/relationships/video" Target="file:///C:\Users\Yann\Documents\Presentations\2014-06-CafesScientifiques-ConsulatFrance\movies\1UN6-white.avi" TargetMode="External"/><Relationship Id="rId1" Type="http://schemas.microsoft.com/office/2007/relationships/media" Target="file:///C:\Users\Yann\Documents\Presentations\2014-06-CafesScientifiques-ConsulatFrance\movies\1UN6-white.avi" TargetMode="External"/><Relationship Id="rId5" Type="http://schemas.openxmlformats.org/officeDocument/2006/relationships/image" Target="../media/image51.png"/><Relationship Id="rId4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64.png"/><Relationship Id="rId4" Type="http://schemas.openxmlformats.org/officeDocument/2006/relationships/image" Target="../media/image59.png"/><Relationship Id="rId9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0.png"/><Relationship Id="rId3" Type="http://schemas.openxmlformats.org/officeDocument/2006/relationships/image" Target="../media/image46.png"/><Relationship Id="rId7" Type="http://schemas.openxmlformats.org/officeDocument/2006/relationships/image" Target="../media/image67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49.png"/><Relationship Id="rId11" Type="http://schemas.openxmlformats.org/officeDocument/2006/relationships/image" Target="../media/image71.png"/><Relationship Id="rId5" Type="http://schemas.openxmlformats.org/officeDocument/2006/relationships/image" Target="../media/image48.png"/><Relationship Id="rId10" Type="http://schemas.openxmlformats.org/officeDocument/2006/relationships/image" Target="../media/image70.png"/><Relationship Id="rId4" Type="http://schemas.openxmlformats.org/officeDocument/2006/relationships/image" Target="../media/image47.png"/><Relationship Id="rId9" Type="http://schemas.openxmlformats.org/officeDocument/2006/relationships/image" Target="../media/image6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74.png"/><Relationship Id="rId5" Type="http://schemas.openxmlformats.org/officeDocument/2006/relationships/image" Target="../media/image57.png"/><Relationship Id="rId4" Type="http://schemas.openxmlformats.org/officeDocument/2006/relationships/image" Target="../media/image7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openxmlformats.org/officeDocument/2006/relationships/image" Target="../media/image46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notesSlide" Target="../notesSlides/notesSlide44.xml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49.png"/><Relationship Id="rId11" Type="http://schemas.openxmlformats.org/officeDocument/2006/relationships/image" Target="../media/image79.png"/><Relationship Id="rId5" Type="http://schemas.openxmlformats.org/officeDocument/2006/relationships/image" Target="../media/image48.png"/><Relationship Id="rId15" Type="http://schemas.openxmlformats.org/officeDocument/2006/relationships/image" Target="../media/image83.png"/><Relationship Id="rId10" Type="http://schemas.openxmlformats.org/officeDocument/2006/relationships/image" Target="../media/image78.png"/><Relationship Id="rId4" Type="http://schemas.openxmlformats.org/officeDocument/2006/relationships/image" Target="../media/image47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74.xml"/><Relationship Id="rId1" Type="http://schemas.openxmlformats.org/officeDocument/2006/relationships/tags" Target="../tags/tag1.xml"/><Relationship Id="rId4" Type="http://schemas.openxmlformats.org/officeDocument/2006/relationships/image" Target="../media/image8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74.xml"/><Relationship Id="rId1" Type="http://schemas.openxmlformats.org/officeDocument/2006/relationships/tags" Target="../tags/tag2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93.jpg"/><Relationship Id="rId4" Type="http://schemas.openxmlformats.org/officeDocument/2006/relationships/image" Target="../media/image92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4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7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22349" y="2900362"/>
            <a:ext cx="7985125" cy="1976438"/>
          </a:xfrm>
        </p:spPr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en-CA" sz="4000" dirty="0" err="1"/>
              <a:t>Danse</a:t>
            </a:r>
            <a:r>
              <a:rPr lang="en-CA" sz="4000" dirty="0"/>
              <a:t> </a:t>
            </a:r>
            <a:r>
              <a:rPr lang="en-CA" sz="4000" dirty="0" err="1"/>
              <a:t>algorithmique</a:t>
            </a:r>
            <a:r>
              <a:rPr lang="en-CA" sz="4000" dirty="0"/>
              <a:t> des ARN</a:t>
            </a:r>
            <a:r>
              <a:rPr lang="fr-FR" sz="4000" dirty="0" smtClean="0"/>
              <a:t/>
            </a:r>
            <a:br>
              <a:rPr lang="fr-FR" sz="40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endParaRPr lang="fr-FR" sz="3600" b="0" i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06475" y="4343400"/>
            <a:ext cx="7626350" cy="844550"/>
          </a:xfrm>
        </p:spPr>
        <p:txBody>
          <a:bodyPr/>
          <a:lstStyle/>
          <a:p>
            <a:pPr>
              <a:buNone/>
            </a:pPr>
            <a:r>
              <a:rPr lang="fr-FR" sz="3200" dirty="0" smtClean="0"/>
              <a:t>Yann PONTY</a:t>
            </a:r>
            <a:endParaRPr lang="fr-FR" sz="3200" b="0" dirty="0" smtClean="0"/>
          </a:p>
          <a:p>
            <a:pPr>
              <a:buNone/>
            </a:pPr>
            <a:r>
              <a:rPr lang="fr-FR" sz="2800" b="0" dirty="0" smtClean="0"/>
              <a:t>CNRS/LIX Polytechnique</a:t>
            </a:r>
          </a:p>
          <a:p>
            <a:pPr>
              <a:buNone/>
            </a:pPr>
            <a:r>
              <a:rPr lang="fr-FR" sz="2800" b="0" dirty="0" smtClean="0"/>
              <a:t>PIMS SFU</a:t>
            </a:r>
          </a:p>
          <a:p>
            <a:endParaRPr lang="fr-FR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white">
          <a:xfrm>
            <a:off x="1239839" y="5940426"/>
            <a:ext cx="2708275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r>
              <a:rPr lang="fr-FR" sz="1400" dirty="0">
                <a:solidFill>
                  <a:schemeClr val="bg2"/>
                </a:solidFill>
              </a:rPr>
              <a:t>EQUIPE PROJET</a:t>
            </a:r>
            <a:endParaRPr lang="fr-FR" sz="1400" b="1" dirty="0">
              <a:solidFill>
                <a:schemeClr val="bg2"/>
              </a:solidFill>
            </a:endParaRPr>
          </a:p>
          <a:p>
            <a:r>
              <a:rPr lang="fr-FR" sz="1400" b="1" dirty="0" smtClean="0">
                <a:solidFill>
                  <a:schemeClr val="bg2"/>
                </a:solidFill>
              </a:rPr>
              <a:t>AMIB</a:t>
            </a:r>
          </a:p>
          <a:p>
            <a:pPr>
              <a:lnSpc>
                <a:spcPct val="130000"/>
              </a:lnSpc>
            </a:pPr>
            <a:r>
              <a:rPr lang="fr-FR" sz="1100" b="1" dirty="0" smtClean="0">
                <a:solidFill>
                  <a:schemeClr val="bg2"/>
                </a:solidFill>
              </a:rPr>
              <a:t>INRIA Saclay</a:t>
            </a:r>
            <a:endParaRPr lang="fr-FR" sz="1100" b="1" dirty="0">
              <a:solidFill>
                <a:schemeClr val="bg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535607"/>
            <a:ext cx="2057162" cy="20571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274" y="256638"/>
            <a:ext cx="1311273" cy="20364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56638"/>
            <a:ext cx="2420216" cy="1238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 rot="5400000">
            <a:off x="7058359" y="657562"/>
            <a:ext cx="540455" cy="256402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 rot="16200000">
            <a:off x="2987999" y="-343533"/>
            <a:ext cx="540457" cy="4566212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9" name="Flowchart: Delay 178"/>
          <p:cNvSpPr/>
          <p:nvPr/>
        </p:nvSpPr>
        <p:spPr>
          <a:xfrm rot="5400000">
            <a:off x="2864143" y="4452937"/>
            <a:ext cx="1291296" cy="1933551"/>
          </a:xfrm>
          <a:prstGeom prst="flowChartDelay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032" name="Straight Connector 1031"/>
          <p:cNvCxnSpPr/>
          <p:nvPr/>
        </p:nvCxnSpPr>
        <p:spPr>
          <a:xfrm>
            <a:off x="3255303" y="4572000"/>
            <a:ext cx="507357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26" name="Flowchart: Delay 1025"/>
          <p:cNvSpPr/>
          <p:nvPr/>
        </p:nvSpPr>
        <p:spPr>
          <a:xfrm rot="16200000">
            <a:off x="2476500" y="2247900"/>
            <a:ext cx="1981200" cy="2362200"/>
          </a:xfrm>
          <a:prstGeom prst="flowChartDelay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35" name="Curved Connector 34"/>
          <p:cNvCxnSpPr/>
          <p:nvPr/>
        </p:nvCxnSpPr>
        <p:spPr>
          <a:xfrm rot="5400000" flipH="1" flipV="1">
            <a:off x="3256113" y="-814665"/>
            <a:ext cx="12700" cy="5073570"/>
          </a:xfrm>
          <a:prstGeom prst="curvedConnector3">
            <a:avLst>
              <a:gd name="adj1" fmla="val 6000000"/>
            </a:avLst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22" name="Picture 9" descr="C:\Users\ponty\Documents\Presentations\2012-04-UnitheCafe\che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5" y="5105400"/>
            <a:ext cx="859221" cy="124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Oval 113"/>
          <p:cNvSpPr/>
          <p:nvPr/>
        </p:nvSpPr>
        <p:spPr>
          <a:xfrm>
            <a:off x="6601872" y="172212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7616586" y="172212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8123943" y="1722120"/>
            <a:ext cx="411480" cy="411480"/>
          </a:xfrm>
          <a:prstGeom prst="ellipse">
            <a:avLst/>
          </a:prstGeom>
          <a:solidFill>
            <a:srgbClr val="AB74D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7109229" y="172212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6094515" y="172212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5587158" y="172212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5079801" y="172212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4572444" y="1722120"/>
            <a:ext cx="411480" cy="411480"/>
          </a:xfrm>
          <a:prstGeom prst="ellipse">
            <a:avLst/>
          </a:prstGeom>
          <a:solidFill>
            <a:srgbClr val="AB74D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2543016" y="1722120"/>
            <a:ext cx="411480" cy="411480"/>
          </a:xfrm>
          <a:prstGeom prst="ellipse">
            <a:avLst/>
          </a:prstGeom>
          <a:solidFill>
            <a:srgbClr val="AB74D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2035659" y="1722120"/>
            <a:ext cx="411480" cy="411480"/>
          </a:xfrm>
          <a:prstGeom prst="ellipse">
            <a:avLst/>
          </a:prstGeom>
          <a:solidFill>
            <a:srgbClr val="AB74D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3050373" y="172212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557730" y="172212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4065087" y="172212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1020945" y="172212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1528302" y="172212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513588" y="172212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6601872" y="24384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7616586" y="24384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8123943" y="2438400"/>
            <a:ext cx="411480" cy="411480"/>
          </a:xfrm>
          <a:prstGeom prst="ellipse">
            <a:avLst/>
          </a:prstGeom>
          <a:solidFill>
            <a:srgbClr val="AB74D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7109229" y="24384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6094515" y="24384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5587158" y="24384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5079801" y="24384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4572444" y="2438400"/>
            <a:ext cx="411480" cy="411480"/>
          </a:xfrm>
          <a:prstGeom prst="ellipse">
            <a:avLst/>
          </a:prstGeom>
          <a:solidFill>
            <a:srgbClr val="AB74D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2543016" y="2438400"/>
            <a:ext cx="411480" cy="411480"/>
          </a:xfrm>
          <a:prstGeom prst="ellipse">
            <a:avLst/>
          </a:prstGeom>
          <a:solidFill>
            <a:srgbClr val="AB74D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2035659" y="2438400"/>
            <a:ext cx="411480" cy="411480"/>
          </a:xfrm>
          <a:prstGeom prst="ellipse">
            <a:avLst/>
          </a:prstGeom>
          <a:solidFill>
            <a:srgbClr val="AB74D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3050373" y="24384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3557730" y="24384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4065087" y="24384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1020945" y="24384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1528302" y="24384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513588" y="24384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0" name="Arc 1039"/>
          <p:cNvSpPr/>
          <p:nvPr/>
        </p:nvSpPr>
        <p:spPr>
          <a:xfrm rot="251729">
            <a:off x="4050869" y="3560927"/>
            <a:ext cx="1124741" cy="1700367"/>
          </a:xfrm>
          <a:prstGeom prst="arc">
            <a:avLst>
              <a:gd name="adj1" fmla="val 16200000"/>
              <a:gd name="adj2" fmla="val 5720026"/>
            </a:avLst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Cross 176"/>
          <p:cNvSpPr/>
          <p:nvPr/>
        </p:nvSpPr>
        <p:spPr>
          <a:xfrm rot="18820391">
            <a:off x="4718335" y="3917279"/>
            <a:ext cx="889304" cy="892750"/>
          </a:xfrm>
          <a:prstGeom prst="plus">
            <a:avLst>
              <a:gd name="adj" fmla="val 47033"/>
            </a:avLst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41" name="Curved Connector 40"/>
          <p:cNvCxnSpPr>
            <a:stCxn id="124" idx="0"/>
            <a:endCxn id="116" idx="0"/>
          </p:cNvCxnSpPr>
          <p:nvPr/>
        </p:nvCxnSpPr>
        <p:spPr>
          <a:xfrm rot="5400000" flipH="1" flipV="1">
            <a:off x="5792898" y="-814665"/>
            <a:ext cx="12700" cy="5073570"/>
          </a:xfrm>
          <a:prstGeom prst="curvedConnector3">
            <a:avLst>
              <a:gd name="adj1" fmla="val 6112496"/>
            </a:avLst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7" name="Cross 46"/>
          <p:cNvSpPr/>
          <p:nvPr/>
        </p:nvSpPr>
        <p:spPr>
          <a:xfrm rot="18820391">
            <a:off x="5855602" y="564479"/>
            <a:ext cx="889304" cy="892750"/>
          </a:xfrm>
          <a:prstGeom prst="plus">
            <a:avLst>
              <a:gd name="adj" fmla="val 47033"/>
            </a:avLst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903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3333E-6 L -0.30277 0.4256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39" y="21273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33333E-6 L -0.54705 0.4145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61" y="20718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60886 0.3423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51" y="1710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-0.43316 0.4590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67" y="2294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-0.23056 0.3479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8" y="17384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98982E-6 L -0.21684 0.2811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1" y="14044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98982E-6 L -0.11962 0.23669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1182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98982E-6 L -0.0474 0.1700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8" y="8491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98982E-6 L 0.02448 0.0478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" y="2383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98982E-6 L 0.04653 0.1034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6" y="516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65618E-6 L 0.01892 0.0256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1273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98982E-6 L 0.02187 0.04789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2383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98982E-6 L -0.00034 0.10342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516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33333E-6 L 0.1743 0.2368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15" y="11829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98982E-6 L 0.09375 0.1811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88" y="9047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98982E-6 L 0.27135 0.28112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59" y="14044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6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3" grpId="0" animBg="1"/>
      <p:bldP spid="179" grpId="0" animBg="1"/>
      <p:bldP spid="1026" grpId="0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  <p:bldP spid="154" grpId="0" animBg="1"/>
      <p:bldP spid="154" grpId="1" animBg="1"/>
      <p:bldP spid="155" grpId="0" animBg="1"/>
      <p:bldP spid="155" grpId="1" animBg="1"/>
      <p:bldP spid="156" grpId="0" animBg="1"/>
      <p:bldP spid="156" grpId="1" animBg="1"/>
      <p:bldP spid="157" grpId="0" animBg="1"/>
      <p:bldP spid="157" grpId="1" animBg="1"/>
      <p:bldP spid="158" grpId="0" animBg="1"/>
      <p:bldP spid="158" grpId="1" animBg="1"/>
      <p:bldP spid="159" grpId="0" animBg="1"/>
      <p:bldP spid="159" grpId="1" animBg="1"/>
      <p:bldP spid="160" grpId="0" animBg="1"/>
      <p:bldP spid="160" grpId="1" animBg="1"/>
      <p:bldP spid="161" grpId="0" animBg="1"/>
      <p:bldP spid="161" grpId="1" animBg="1"/>
      <p:bldP spid="1040" grpId="0" animBg="1"/>
      <p:bldP spid="177" grpId="0" animBg="1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Callout 1 3"/>
          <p:cNvSpPr/>
          <p:nvPr/>
        </p:nvSpPr>
        <p:spPr>
          <a:xfrm>
            <a:off x="990600" y="4267200"/>
            <a:ext cx="4596558" cy="914400"/>
          </a:xfrm>
          <a:prstGeom prst="borderCallout1">
            <a:avLst>
              <a:gd name="adj1" fmla="val 41667"/>
              <a:gd name="adj2" fmla="val 76"/>
              <a:gd name="adj3" fmla="val 117709"/>
              <a:gd name="adj4" fmla="val -6969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270081" y="4545330"/>
            <a:ext cx="3858173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2" name="Picture 9" descr="C:\Users\ponty\Documents\Presentations\2012-04-UnitheCafe\che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5" y="5105400"/>
            <a:ext cx="859221" cy="124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Oval 113"/>
          <p:cNvSpPr/>
          <p:nvPr/>
        </p:nvSpPr>
        <p:spPr>
          <a:xfrm>
            <a:off x="6601872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7616586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8123943" y="457200"/>
            <a:ext cx="411480" cy="411480"/>
          </a:xfrm>
          <a:prstGeom prst="ellipse">
            <a:avLst/>
          </a:prstGeom>
          <a:solidFill>
            <a:srgbClr val="AB74D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7109229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6094515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5587158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5079801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4572444" y="457200"/>
            <a:ext cx="411480" cy="411480"/>
          </a:xfrm>
          <a:prstGeom prst="ellipse">
            <a:avLst/>
          </a:prstGeom>
          <a:solidFill>
            <a:srgbClr val="AB74D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2543016" y="457200"/>
            <a:ext cx="411480" cy="411480"/>
          </a:xfrm>
          <a:prstGeom prst="ellipse">
            <a:avLst/>
          </a:prstGeom>
          <a:solidFill>
            <a:srgbClr val="AB74D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2035659" y="457200"/>
            <a:ext cx="411480" cy="41148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3050373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557730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4065087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1020945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1528302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513588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4074558" y="4621530"/>
            <a:ext cx="203281" cy="20574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4575851" y="4621530"/>
            <a:ext cx="203281" cy="20574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4826498" y="4621530"/>
            <a:ext cx="203281" cy="205740"/>
          </a:xfrm>
          <a:prstGeom prst="ellipse">
            <a:avLst/>
          </a:prstGeom>
          <a:solidFill>
            <a:srgbClr val="AB74D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4325205" y="4621530"/>
            <a:ext cx="203281" cy="20574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3823912" y="4621530"/>
            <a:ext cx="203281" cy="20574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3573265" y="4621530"/>
            <a:ext cx="203281" cy="20574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3322619" y="4621530"/>
            <a:ext cx="203281" cy="20574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3071972" y="4621530"/>
            <a:ext cx="203281" cy="205740"/>
          </a:xfrm>
          <a:prstGeom prst="ellipse">
            <a:avLst/>
          </a:prstGeom>
          <a:solidFill>
            <a:srgbClr val="AB74D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2069386" y="4621530"/>
            <a:ext cx="203281" cy="205740"/>
          </a:xfrm>
          <a:prstGeom prst="ellipse">
            <a:avLst/>
          </a:prstGeom>
          <a:solidFill>
            <a:srgbClr val="AB74D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1818740" y="4621530"/>
            <a:ext cx="203281" cy="205740"/>
          </a:xfrm>
          <a:prstGeom prst="ellipse">
            <a:avLst/>
          </a:prstGeom>
          <a:solidFill>
            <a:srgbClr val="AB74D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2320033" y="4621530"/>
            <a:ext cx="203281" cy="20574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2570679" y="4621530"/>
            <a:ext cx="203281" cy="20574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2821326" y="4621530"/>
            <a:ext cx="203281" cy="20574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1317447" y="4621530"/>
            <a:ext cx="203281" cy="20574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1568093" y="4621530"/>
            <a:ext cx="203281" cy="20574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1066800" y="4621530"/>
            <a:ext cx="203281" cy="20574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 rot="16200000">
            <a:off x="461318" y="1172410"/>
            <a:ext cx="516021" cy="304800"/>
          </a:xfrm>
          <a:prstGeom prst="rightArrow">
            <a:avLst/>
          </a:prstGeom>
          <a:solidFill>
            <a:srgbClr val="AB74D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58838" y="4432012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1577806" y="5257800"/>
            <a:ext cx="34513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/>
              <a:t>Quel</a:t>
            </a:r>
            <a:r>
              <a:rPr lang="en-US" sz="3200" dirty="0" smtClean="0"/>
              <a:t> </a:t>
            </a:r>
            <a:r>
              <a:rPr lang="en-US" sz="3200" dirty="0" err="1" smtClean="0"/>
              <a:t>cas</a:t>
            </a:r>
            <a:r>
              <a:rPr lang="en-US" sz="3200" dirty="0" smtClean="0"/>
              <a:t> </a:t>
            </a:r>
            <a:r>
              <a:rPr lang="en-US" sz="3200" dirty="0" err="1" smtClean="0"/>
              <a:t>choisir</a:t>
            </a:r>
            <a:r>
              <a:rPr lang="en-US" sz="3200" dirty="0" smtClean="0"/>
              <a:t> ???</a:t>
            </a:r>
            <a:endParaRPr lang="en-US" sz="3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7013352" y="5181600"/>
            <a:ext cx="1978248" cy="1066800"/>
            <a:chOff x="7013352" y="5181600"/>
            <a:chExt cx="1978248" cy="1066800"/>
          </a:xfrm>
        </p:grpSpPr>
        <p:sp>
          <p:nvSpPr>
            <p:cNvPr id="8" name="Rectangle 7"/>
            <p:cNvSpPr/>
            <p:nvPr/>
          </p:nvSpPr>
          <p:spPr>
            <a:xfrm>
              <a:off x="7013352" y="5181600"/>
              <a:ext cx="1978248" cy="1066800"/>
            </a:xfrm>
            <a:prstGeom prst="rect">
              <a:avLst/>
            </a:prstGeom>
            <a:solidFill>
              <a:schemeClr val="accent3"/>
            </a:solidFill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7109229" y="5243513"/>
              <a:ext cx="1796270" cy="928538"/>
              <a:chOff x="6248024" y="5243512"/>
              <a:chExt cx="2657475" cy="1469615"/>
            </a:xfrm>
          </p:grpSpPr>
          <p:sp>
            <p:nvSpPr>
              <p:cNvPr id="89" name="Oval 88"/>
              <p:cNvSpPr/>
              <p:nvPr/>
            </p:nvSpPr>
            <p:spPr>
              <a:xfrm>
                <a:off x="7764523" y="5244429"/>
                <a:ext cx="274178" cy="27670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7760485" y="6028667"/>
                <a:ext cx="274178" cy="27670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8631321" y="6436427"/>
                <a:ext cx="274178" cy="27670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8614446" y="5243512"/>
                <a:ext cx="274178" cy="276700"/>
              </a:xfrm>
              <a:prstGeom prst="ellipse">
                <a:avLst/>
              </a:prstGeom>
              <a:solidFill>
                <a:srgbClr val="AB74D5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8331925" y="5243512"/>
                <a:ext cx="274178" cy="2767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7478052" y="5244429"/>
                <a:ext cx="274178" cy="2767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7752142" y="5674427"/>
                <a:ext cx="274178" cy="2767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7465671" y="5674427"/>
                <a:ext cx="274178" cy="2767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8327975" y="5674427"/>
                <a:ext cx="274178" cy="2767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8614446" y="5674427"/>
                <a:ext cx="274178" cy="2767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8348800" y="6436427"/>
                <a:ext cx="274178" cy="2767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7477964" y="6436427"/>
                <a:ext cx="274178" cy="2767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7474014" y="6028667"/>
                <a:ext cx="274178" cy="276700"/>
              </a:xfrm>
              <a:prstGeom prst="ellipse">
                <a:avLst/>
              </a:prstGeom>
              <a:solidFill>
                <a:srgbClr val="AB74D5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8331925" y="6028667"/>
                <a:ext cx="274178" cy="276700"/>
              </a:xfrm>
              <a:prstGeom prst="ellipse">
                <a:avLst/>
              </a:prstGeom>
              <a:solidFill>
                <a:srgbClr val="AB74D5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8622790" y="6028667"/>
                <a:ext cx="274178" cy="276700"/>
              </a:xfrm>
              <a:prstGeom prst="ellipse">
                <a:avLst/>
              </a:prstGeom>
              <a:solidFill>
                <a:srgbClr val="AB74D5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7760485" y="6436427"/>
                <a:ext cx="274178" cy="276700"/>
              </a:xfrm>
              <a:prstGeom prst="ellipse">
                <a:avLst/>
              </a:prstGeom>
              <a:solidFill>
                <a:srgbClr val="AB74D5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Heart 107"/>
              <p:cNvSpPr/>
              <p:nvPr/>
            </p:nvSpPr>
            <p:spPr>
              <a:xfrm>
                <a:off x="6579802" y="5896267"/>
                <a:ext cx="277822" cy="275783"/>
              </a:xfrm>
              <a:prstGeom prst="heart">
                <a:avLst/>
              </a:prstGeom>
              <a:solidFill>
                <a:srgbClr val="FB4747"/>
              </a:solidFill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9" name="Heart 108"/>
              <p:cNvSpPr/>
              <p:nvPr/>
            </p:nvSpPr>
            <p:spPr>
              <a:xfrm>
                <a:off x="6908125" y="5896267"/>
                <a:ext cx="277822" cy="275783"/>
              </a:xfrm>
              <a:prstGeom prst="heart">
                <a:avLst/>
              </a:prstGeom>
              <a:solidFill>
                <a:srgbClr val="FB4747"/>
              </a:solidFill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0" name="Heart 109"/>
              <p:cNvSpPr/>
              <p:nvPr/>
            </p:nvSpPr>
            <p:spPr>
              <a:xfrm>
                <a:off x="6912628" y="6436427"/>
                <a:ext cx="277822" cy="275783"/>
              </a:xfrm>
              <a:prstGeom prst="heart">
                <a:avLst/>
              </a:prstGeom>
              <a:solidFill>
                <a:srgbClr val="FB4747"/>
              </a:solidFill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1" name="Heart 110"/>
              <p:cNvSpPr/>
              <p:nvPr/>
            </p:nvSpPr>
            <p:spPr>
              <a:xfrm>
                <a:off x="6248024" y="5246244"/>
                <a:ext cx="277822" cy="275783"/>
              </a:xfrm>
              <a:prstGeom prst="heart">
                <a:avLst/>
              </a:prstGeom>
              <a:solidFill>
                <a:srgbClr val="FB4747"/>
              </a:solidFill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2" name="Heart 111"/>
              <p:cNvSpPr/>
              <p:nvPr/>
            </p:nvSpPr>
            <p:spPr>
              <a:xfrm>
                <a:off x="6579802" y="5246244"/>
                <a:ext cx="277822" cy="275783"/>
              </a:xfrm>
              <a:prstGeom prst="heart">
                <a:avLst/>
              </a:prstGeom>
              <a:solidFill>
                <a:srgbClr val="FB4747"/>
              </a:solidFill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13" name="Heart 112"/>
              <p:cNvSpPr/>
              <p:nvPr/>
            </p:nvSpPr>
            <p:spPr>
              <a:xfrm>
                <a:off x="6908125" y="5246244"/>
                <a:ext cx="277822" cy="275783"/>
              </a:xfrm>
              <a:prstGeom prst="heart">
                <a:avLst/>
              </a:prstGeom>
              <a:solidFill>
                <a:srgbClr val="FB4747"/>
              </a:solidFill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" name="Straight Connector 9"/>
            <p:cNvCxnSpPr/>
            <p:nvPr/>
          </p:nvCxnSpPr>
          <p:spPr>
            <a:xfrm>
              <a:off x="7013352" y="5477608"/>
              <a:ext cx="1978248" cy="0"/>
            </a:xfrm>
            <a:prstGeom prst="line">
              <a:avLst/>
            </a:prstGeom>
            <a:ln w="190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7013352" y="5969976"/>
              <a:ext cx="1978248" cy="0"/>
            </a:xfrm>
            <a:prstGeom prst="line">
              <a:avLst/>
            </a:prstGeom>
            <a:ln w="190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763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Line Callout 1 179"/>
          <p:cNvSpPr/>
          <p:nvPr/>
        </p:nvSpPr>
        <p:spPr>
          <a:xfrm>
            <a:off x="513588" y="1676400"/>
            <a:ext cx="7226261" cy="3352800"/>
          </a:xfrm>
          <a:prstGeom prst="borderCallout1">
            <a:avLst>
              <a:gd name="adj1" fmla="val 100190"/>
              <a:gd name="adj2" fmla="val 13506"/>
              <a:gd name="adj3" fmla="val 117709"/>
              <a:gd name="adj4" fmla="val 675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2" name="Picture 9" descr="C:\Users\ponty\Documents\Presentations\2012-04-UnitheCafe\che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5" y="5105400"/>
            <a:ext cx="859221" cy="124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Oval 113"/>
          <p:cNvSpPr/>
          <p:nvPr/>
        </p:nvSpPr>
        <p:spPr>
          <a:xfrm>
            <a:off x="6601872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7616586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8123943" y="457200"/>
            <a:ext cx="411480" cy="411480"/>
          </a:xfrm>
          <a:prstGeom prst="ellipse">
            <a:avLst/>
          </a:prstGeom>
          <a:solidFill>
            <a:srgbClr val="AB74D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7109229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6094515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5587158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5079801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4572444" y="457200"/>
            <a:ext cx="411480" cy="411480"/>
          </a:xfrm>
          <a:prstGeom prst="ellipse">
            <a:avLst/>
          </a:prstGeom>
          <a:solidFill>
            <a:srgbClr val="AB74D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2543016" y="457200"/>
            <a:ext cx="411480" cy="411480"/>
          </a:xfrm>
          <a:prstGeom prst="ellipse">
            <a:avLst/>
          </a:prstGeom>
          <a:solidFill>
            <a:srgbClr val="AB74D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2035659" y="457200"/>
            <a:ext cx="411480" cy="411480"/>
          </a:xfrm>
          <a:prstGeom prst="ellipse">
            <a:avLst/>
          </a:prstGeom>
          <a:solidFill>
            <a:srgbClr val="AB74D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3050373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557730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4065087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1020945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1528302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513588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586747" y="4572000"/>
            <a:ext cx="2030727" cy="190500"/>
            <a:chOff x="586746" y="4572000"/>
            <a:chExt cx="4061454" cy="381000"/>
          </a:xfrm>
        </p:grpSpPr>
        <p:sp>
          <p:nvSpPr>
            <p:cNvPr id="32" name="Rectangle 31"/>
            <p:cNvSpPr/>
            <p:nvPr/>
          </p:nvSpPr>
          <p:spPr>
            <a:xfrm>
              <a:off x="790027" y="4572000"/>
              <a:ext cx="3858173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3594504" y="4648200"/>
              <a:ext cx="203281" cy="2057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4095797" y="4648200"/>
              <a:ext cx="203281" cy="20574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4346444" y="4648200"/>
              <a:ext cx="203281" cy="205740"/>
            </a:xfrm>
            <a:prstGeom prst="ellipse">
              <a:avLst/>
            </a:prstGeom>
            <a:solidFill>
              <a:srgbClr val="AB74D5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3845151" y="4648200"/>
              <a:ext cx="203281" cy="2057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3343858" y="4648200"/>
              <a:ext cx="203281" cy="20574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3093211" y="4648200"/>
              <a:ext cx="203281" cy="20574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2842565" y="4648200"/>
              <a:ext cx="203281" cy="20574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2591918" y="4648200"/>
              <a:ext cx="203281" cy="205740"/>
            </a:xfrm>
            <a:prstGeom prst="ellipse">
              <a:avLst/>
            </a:prstGeom>
            <a:solidFill>
              <a:srgbClr val="AB74D5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1589332" y="4648200"/>
              <a:ext cx="203281" cy="205740"/>
            </a:xfrm>
            <a:prstGeom prst="ellipse">
              <a:avLst/>
            </a:prstGeom>
            <a:solidFill>
              <a:srgbClr val="AB74D5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1338686" y="4648200"/>
              <a:ext cx="203281" cy="205740"/>
            </a:xfrm>
            <a:prstGeom prst="ellipse">
              <a:avLst/>
            </a:prstGeom>
            <a:solidFill>
              <a:srgbClr val="AB74D5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1839979" y="4648200"/>
              <a:ext cx="203281" cy="20574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2090625" y="4648200"/>
              <a:ext cx="203281" cy="20574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2341272" y="4648200"/>
              <a:ext cx="203281" cy="2057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837393" y="4648200"/>
              <a:ext cx="203281" cy="20574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/>
          </p:nvSpPr>
          <p:spPr>
            <a:xfrm>
              <a:off x="1088039" y="4648200"/>
              <a:ext cx="203281" cy="2057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>
            <a:xfrm>
              <a:off x="586746" y="4648200"/>
              <a:ext cx="203281" cy="20574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23734" y="4038600"/>
            <a:ext cx="4061454" cy="381000"/>
            <a:chOff x="1323734" y="4038600"/>
            <a:chExt cx="4061454" cy="381000"/>
          </a:xfrm>
        </p:grpSpPr>
        <p:sp>
          <p:nvSpPr>
            <p:cNvPr id="60" name="Rectangle 59"/>
            <p:cNvSpPr/>
            <p:nvPr/>
          </p:nvSpPr>
          <p:spPr>
            <a:xfrm>
              <a:off x="1816298" y="4038600"/>
              <a:ext cx="3568890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4331492" y="4114800"/>
              <a:ext cx="203281" cy="2057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4832785" y="4114800"/>
              <a:ext cx="203281" cy="20574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5083432" y="4114800"/>
              <a:ext cx="203281" cy="205740"/>
            </a:xfrm>
            <a:prstGeom prst="ellipse">
              <a:avLst/>
            </a:prstGeom>
            <a:solidFill>
              <a:srgbClr val="AB74D5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4582139" y="4114800"/>
              <a:ext cx="203281" cy="2057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4080846" y="4114800"/>
              <a:ext cx="203281" cy="20574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3830199" y="4114800"/>
              <a:ext cx="203281" cy="20574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3579553" y="4114800"/>
              <a:ext cx="203281" cy="20574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3328906" y="4114800"/>
              <a:ext cx="203281" cy="205740"/>
            </a:xfrm>
            <a:prstGeom prst="ellipse">
              <a:avLst/>
            </a:prstGeom>
            <a:solidFill>
              <a:srgbClr val="AB74D5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2326320" y="4114800"/>
              <a:ext cx="203281" cy="205740"/>
            </a:xfrm>
            <a:prstGeom prst="ellipse">
              <a:avLst/>
            </a:prstGeom>
            <a:solidFill>
              <a:srgbClr val="AB74D5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2075674" y="4114800"/>
              <a:ext cx="203281" cy="205740"/>
            </a:xfrm>
            <a:prstGeom prst="ellipse">
              <a:avLst/>
            </a:prstGeom>
            <a:solidFill>
              <a:srgbClr val="AB74D5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2576967" y="4114800"/>
              <a:ext cx="203281" cy="20574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2827613" y="4114800"/>
              <a:ext cx="203281" cy="20574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3078260" y="4114800"/>
              <a:ext cx="203281" cy="2057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1574381" y="4114800"/>
              <a:ext cx="203281" cy="20574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1825027" y="4114800"/>
              <a:ext cx="203281" cy="2057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1323734" y="4114800"/>
              <a:ext cx="203281" cy="20574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Curved Connector 76"/>
            <p:cNvCxnSpPr>
              <a:stCxn id="76" idx="0"/>
              <a:endCxn id="74" idx="0"/>
            </p:cNvCxnSpPr>
            <p:nvPr/>
          </p:nvCxnSpPr>
          <p:spPr>
            <a:xfrm rot="5400000" flipH="1" flipV="1">
              <a:off x="1550698" y="3989477"/>
              <a:ext cx="12700" cy="250647"/>
            </a:xfrm>
            <a:prstGeom prst="curvedConnector3">
              <a:avLst>
                <a:gd name="adj1" fmla="val 180000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1265855" y="3741420"/>
            <a:ext cx="592490" cy="199389"/>
            <a:chOff x="1265855" y="3741420"/>
            <a:chExt cx="592490" cy="199389"/>
          </a:xfrm>
        </p:grpSpPr>
        <p:sp>
          <p:nvSpPr>
            <p:cNvPr id="172" name="Heart 171"/>
            <p:cNvSpPr/>
            <p:nvPr/>
          </p:nvSpPr>
          <p:spPr>
            <a:xfrm>
              <a:off x="1265855" y="3741420"/>
              <a:ext cx="181945" cy="199389"/>
            </a:xfrm>
            <a:prstGeom prst="heart">
              <a:avLst/>
            </a:prstGeom>
            <a:solidFill>
              <a:srgbClr val="FB4747"/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3" name="Heart 172"/>
            <p:cNvSpPr/>
            <p:nvPr/>
          </p:nvSpPr>
          <p:spPr>
            <a:xfrm>
              <a:off x="1463062" y="3741420"/>
              <a:ext cx="181945" cy="199389"/>
            </a:xfrm>
            <a:prstGeom prst="heart">
              <a:avLst/>
            </a:prstGeom>
            <a:solidFill>
              <a:srgbClr val="FB4747"/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4" name="Heart 173"/>
            <p:cNvSpPr/>
            <p:nvPr/>
          </p:nvSpPr>
          <p:spPr>
            <a:xfrm>
              <a:off x="1676400" y="3741420"/>
              <a:ext cx="181945" cy="199389"/>
            </a:xfrm>
            <a:prstGeom prst="heart">
              <a:avLst/>
            </a:prstGeom>
            <a:solidFill>
              <a:srgbClr val="FB4747"/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79" name="Rectangle 178"/>
          <p:cNvSpPr/>
          <p:nvPr/>
        </p:nvSpPr>
        <p:spPr>
          <a:xfrm>
            <a:off x="4433132" y="1295399"/>
            <a:ext cx="82266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smtClean="0"/>
              <a:t>…</a:t>
            </a:r>
            <a:endParaRPr lang="en-US" sz="7200" dirty="0"/>
          </a:p>
        </p:txBody>
      </p:sp>
      <p:sp>
        <p:nvSpPr>
          <p:cNvPr id="181" name="TextBox 180"/>
          <p:cNvSpPr txBox="1"/>
          <p:nvPr/>
        </p:nvSpPr>
        <p:spPr>
          <a:xfrm>
            <a:off x="5453985" y="3925282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?</a:t>
            </a:r>
            <a:endParaRPr lang="en-US" sz="3200" dirty="0"/>
          </a:p>
        </p:txBody>
      </p:sp>
      <p:grpSp>
        <p:nvGrpSpPr>
          <p:cNvPr id="3" name="Group 2"/>
          <p:cNvGrpSpPr/>
          <p:nvPr/>
        </p:nvGrpSpPr>
        <p:grpSpPr>
          <a:xfrm>
            <a:off x="2075673" y="3239482"/>
            <a:ext cx="4516476" cy="584775"/>
            <a:chOff x="2075673" y="3239482"/>
            <a:chExt cx="4516476" cy="584775"/>
          </a:xfrm>
        </p:grpSpPr>
        <p:grpSp>
          <p:nvGrpSpPr>
            <p:cNvPr id="11" name="Group 10"/>
            <p:cNvGrpSpPr/>
            <p:nvPr/>
          </p:nvGrpSpPr>
          <p:grpSpPr>
            <a:xfrm>
              <a:off x="2075673" y="3341370"/>
              <a:ext cx="4061454" cy="392430"/>
              <a:chOff x="2075673" y="3341370"/>
              <a:chExt cx="4061454" cy="392430"/>
            </a:xfrm>
          </p:grpSpPr>
          <p:sp>
            <p:nvSpPr>
              <p:cNvPr id="152" name="Rectangle 151"/>
              <p:cNvSpPr/>
              <p:nvPr/>
            </p:nvSpPr>
            <p:spPr>
              <a:xfrm>
                <a:off x="2291265" y="3341370"/>
                <a:ext cx="267447" cy="381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2827613" y="3352800"/>
                <a:ext cx="3309514" cy="381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5083431" y="34290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5584724" y="34290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5835371" y="3429000"/>
                <a:ext cx="203281" cy="205740"/>
              </a:xfrm>
              <a:prstGeom prst="ellipse">
                <a:avLst/>
              </a:prstGeom>
              <a:solidFill>
                <a:srgbClr val="AB74D5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5334078" y="34290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4832785" y="34290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4582138" y="34290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4331492" y="34290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4080845" y="3429000"/>
                <a:ext cx="203281" cy="205740"/>
              </a:xfrm>
              <a:prstGeom prst="ellipse">
                <a:avLst/>
              </a:prstGeom>
              <a:solidFill>
                <a:srgbClr val="AB74D5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3078259" y="3429000"/>
                <a:ext cx="203281" cy="205740"/>
              </a:xfrm>
              <a:prstGeom prst="ellipse">
                <a:avLst/>
              </a:prstGeom>
              <a:solidFill>
                <a:srgbClr val="AB74D5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2827613" y="3429000"/>
                <a:ext cx="203281" cy="205740"/>
              </a:xfrm>
              <a:prstGeom prst="ellipse">
                <a:avLst/>
              </a:prstGeom>
              <a:solidFill>
                <a:srgbClr val="AB74D5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3328906" y="34290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3579552" y="34290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3830199" y="34290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2326320" y="34290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2576966" y="34290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2075673" y="34290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1" name="Curved Connector 150"/>
              <p:cNvCxnSpPr>
                <a:stCxn id="150" idx="0"/>
                <a:endCxn id="149" idx="0"/>
              </p:cNvCxnSpPr>
              <p:nvPr/>
            </p:nvCxnSpPr>
            <p:spPr>
              <a:xfrm rot="5400000" flipH="1" flipV="1">
                <a:off x="2427960" y="3178354"/>
                <a:ext cx="12700" cy="501293"/>
              </a:xfrm>
              <a:prstGeom prst="curvedConnector3">
                <a:avLst>
                  <a:gd name="adj1" fmla="val 1800000"/>
                </a:avLst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182" name="TextBox 181"/>
            <p:cNvSpPr txBox="1"/>
            <p:nvPr/>
          </p:nvSpPr>
          <p:spPr>
            <a:xfrm>
              <a:off x="6216725" y="3239482"/>
              <a:ext cx="3754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?</a:t>
              </a:r>
              <a:endParaRPr lang="en-US" sz="32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812236" y="2567017"/>
            <a:ext cx="4508418" cy="584775"/>
            <a:chOff x="2812236" y="2567017"/>
            <a:chExt cx="4508418" cy="584775"/>
          </a:xfrm>
        </p:grpSpPr>
        <p:grpSp>
          <p:nvGrpSpPr>
            <p:cNvPr id="12" name="Group 11"/>
            <p:cNvGrpSpPr/>
            <p:nvPr/>
          </p:nvGrpSpPr>
          <p:grpSpPr>
            <a:xfrm>
              <a:off x="2812236" y="2657475"/>
              <a:ext cx="4061454" cy="392430"/>
              <a:chOff x="2812236" y="2657475"/>
              <a:chExt cx="4061454" cy="392430"/>
            </a:xfrm>
          </p:grpSpPr>
          <p:sp>
            <p:nvSpPr>
              <p:cNvPr id="153" name="Rectangle 152"/>
              <p:cNvSpPr/>
              <p:nvPr/>
            </p:nvSpPr>
            <p:spPr>
              <a:xfrm>
                <a:off x="3027828" y="2657475"/>
                <a:ext cx="504359" cy="381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3814822" y="2668905"/>
                <a:ext cx="3058868" cy="381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5819994" y="2745105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6321287" y="2745105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6571934" y="2745105"/>
                <a:ext cx="203281" cy="205740"/>
              </a:xfrm>
              <a:prstGeom prst="ellipse">
                <a:avLst/>
              </a:prstGeom>
              <a:solidFill>
                <a:srgbClr val="AB74D5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6070641" y="2745105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5569348" y="2745105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5318701" y="2745105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5068055" y="2745105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4817408" y="2745105"/>
                <a:ext cx="203281" cy="205740"/>
              </a:xfrm>
              <a:prstGeom prst="ellipse">
                <a:avLst/>
              </a:prstGeom>
              <a:solidFill>
                <a:srgbClr val="AB74D5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3814822" y="2745105"/>
                <a:ext cx="203281" cy="205740"/>
              </a:xfrm>
              <a:prstGeom prst="ellipse">
                <a:avLst/>
              </a:prstGeom>
              <a:solidFill>
                <a:srgbClr val="AB74D5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3564176" y="2745105"/>
                <a:ext cx="203281" cy="205740"/>
              </a:xfrm>
              <a:prstGeom prst="ellipse">
                <a:avLst/>
              </a:prstGeom>
              <a:solidFill>
                <a:srgbClr val="AB74D5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4065469" y="2745105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4316115" y="2745105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4566762" y="2745105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3062883" y="2745105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3313529" y="2745105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2812236" y="2745105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1" name="Curved Connector 170"/>
              <p:cNvCxnSpPr>
                <a:stCxn id="170" idx="0"/>
                <a:endCxn id="164" idx="0"/>
              </p:cNvCxnSpPr>
              <p:nvPr/>
            </p:nvCxnSpPr>
            <p:spPr>
              <a:xfrm rot="5400000" flipH="1" flipV="1">
                <a:off x="3289847" y="2369135"/>
                <a:ext cx="12700" cy="751940"/>
              </a:xfrm>
              <a:prstGeom prst="curvedConnector3">
                <a:avLst>
                  <a:gd name="adj1" fmla="val 1800000"/>
                </a:avLst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183" name="TextBox 182"/>
            <p:cNvSpPr txBox="1"/>
            <p:nvPr/>
          </p:nvSpPr>
          <p:spPr>
            <a:xfrm>
              <a:off x="6945230" y="2567017"/>
              <a:ext cx="37542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?</a:t>
              </a:r>
              <a:endParaRPr lang="en-US" sz="3200" dirty="0"/>
            </a:p>
          </p:txBody>
        </p:sp>
      </p:grpSp>
      <p:sp>
        <p:nvSpPr>
          <p:cNvPr id="184" name="Right Arrow 183"/>
          <p:cNvSpPr/>
          <p:nvPr/>
        </p:nvSpPr>
        <p:spPr>
          <a:xfrm rot="16200000">
            <a:off x="461318" y="1172410"/>
            <a:ext cx="516021" cy="304800"/>
          </a:xfrm>
          <a:prstGeom prst="rightArrow">
            <a:avLst/>
          </a:prstGeom>
          <a:solidFill>
            <a:srgbClr val="AB74D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7" name="Rectangle 186"/>
          <p:cNvSpPr/>
          <p:nvPr/>
        </p:nvSpPr>
        <p:spPr>
          <a:xfrm>
            <a:off x="1577806" y="5257800"/>
            <a:ext cx="34513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/>
              <a:t>Quel</a:t>
            </a:r>
            <a:r>
              <a:rPr lang="en-US" sz="3200" dirty="0" smtClean="0"/>
              <a:t> </a:t>
            </a:r>
            <a:r>
              <a:rPr lang="en-US" sz="3200" dirty="0" err="1" smtClean="0"/>
              <a:t>cas</a:t>
            </a:r>
            <a:r>
              <a:rPr lang="en-US" sz="3200" dirty="0" smtClean="0"/>
              <a:t> </a:t>
            </a:r>
            <a:r>
              <a:rPr lang="en-US" sz="3200" dirty="0" err="1" smtClean="0"/>
              <a:t>choisir</a:t>
            </a:r>
            <a:r>
              <a:rPr lang="en-US" sz="3200" dirty="0" smtClean="0"/>
              <a:t> ???</a:t>
            </a:r>
            <a:endParaRPr lang="en-US" sz="3200" dirty="0"/>
          </a:p>
        </p:txBody>
      </p:sp>
      <p:sp>
        <p:nvSpPr>
          <p:cNvPr id="175" name="Heart 174"/>
          <p:cNvSpPr/>
          <p:nvPr/>
        </p:nvSpPr>
        <p:spPr>
          <a:xfrm>
            <a:off x="2348850" y="3049905"/>
            <a:ext cx="181945" cy="199389"/>
          </a:xfrm>
          <a:prstGeom prst="heart">
            <a:avLst/>
          </a:prstGeom>
          <a:solidFill>
            <a:srgbClr val="FB4747"/>
          </a:solidFill>
          <a:ln w="127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076783" y="2396033"/>
            <a:ext cx="434068" cy="199389"/>
            <a:chOff x="3076783" y="2396033"/>
            <a:chExt cx="434068" cy="199389"/>
          </a:xfrm>
        </p:grpSpPr>
        <p:sp>
          <p:nvSpPr>
            <p:cNvPr id="177" name="Heart 176"/>
            <p:cNvSpPr/>
            <p:nvPr/>
          </p:nvSpPr>
          <p:spPr>
            <a:xfrm>
              <a:off x="3076783" y="2396033"/>
              <a:ext cx="181945" cy="199389"/>
            </a:xfrm>
            <a:prstGeom prst="heart">
              <a:avLst/>
            </a:prstGeom>
            <a:solidFill>
              <a:srgbClr val="FB4747"/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8" name="Heart 177"/>
            <p:cNvSpPr/>
            <p:nvPr/>
          </p:nvSpPr>
          <p:spPr>
            <a:xfrm>
              <a:off x="3328906" y="2396033"/>
              <a:ext cx="181945" cy="199389"/>
            </a:xfrm>
            <a:prstGeom prst="heart">
              <a:avLst/>
            </a:prstGeom>
            <a:solidFill>
              <a:srgbClr val="FB4747"/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76" name="Group 175"/>
          <p:cNvGrpSpPr/>
          <p:nvPr/>
        </p:nvGrpSpPr>
        <p:grpSpPr>
          <a:xfrm>
            <a:off x="7013352" y="5181600"/>
            <a:ext cx="1978248" cy="1066800"/>
            <a:chOff x="7013352" y="5181600"/>
            <a:chExt cx="1978248" cy="1066800"/>
          </a:xfrm>
        </p:grpSpPr>
        <p:sp>
          <p:nvSpPr>
            <p:cNvPr id="185" name="Rectangle 184"/>
            <p:cNvSpPr/>
            <p:nvPr/>
          </p:nvSpPr>
          <p:spPr>
            <a:xfrm>
              <a:off x="7013352" y="5181600"/>
              <a:ext cx="1978248" cy="1066800"/>
            </a:xfrm>
            <a:prstGeom prst="rect">
              <a:avLst/>
            </a:prstGeom>
            <a:solidFill>
              <a:schemeClr val="accent3"/>
            </a:solidFill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86" name="Group 185"/>
            <p:cNvGrpSpPr/>
            <p:nvPr/>
          </p:nvGrpSpPr>
          <p:grpSpPr>
            <a:xfrm>
              <a:off x="7109229" y="5243513"/>
              <a:ext cx="1796270" cy="928538"/>
              <a:chOff x="6248024" y="5243512"/>
              <a:chExt cx="2657475" cy="1469615"/>
            </a:xfrm>
          </p:grpSpPr>
          <p:sp>
            <p:nvSpPr>
              <p:cNvPr id="190" name="Oval 189"/>
              <p:cNvSpPr/>
              <p:nvPr/>
            </p:nvSpPr>
            <p:spPr>
              <a:xfrm>
                <a:off x="7764523" y="5244429"/>
                <a:ext cx="274178" cy="27670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7760485" y="6028667"/>
                <a:ext cx="274178" cy="27670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Oval 191"/>
              <p:cNvSpPr/>
              <p:nvPr/>
            </p:nvSpPr>
            <p:spPr>
              <a:xfrm>
                <a:off x="8631321" y="6436427"/>
                <a:ext cx="274178" cy="27670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Oval 192"/>
              <p:cNvSpPr/>
              <p:nvPr/>
            </p:nvSpPr>
            <p:spPr>
              <a:xfrm>
                <a:off x="8614446" y="5243512"/>
                <a:ext cx="274178" cy="276700"/>
              </a:xfrm>
              <a:prstGeom prst="ellipse">
                <a:avLst/>
              </a:prstGeom>
              <a:solidFill>
                <a:srgbClr val="AB74D5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8331925" y="5243512"/>
                <a:ext cx="274178" cy="2767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Oval 194"/>
              <p:cNvSpPr/>
              <p:nvPr/>
            </p:nvSpPr>
            <p:spPr>
              <a:xfrm>
                <a:off x="7478052" y="5244429"/>
                <a:ext cx="274178" cy="2767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Oval 195"/>
              <p:cNvSpPr/>
              <p:nvPr/>
            </p:nvSpPr>
            <p:spPr>
              <a:xfrm>
                <a:off x="7752142" y="5674427"/>
                <a:ext cx="274178" cy="2767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Oval 196"/>
              <p:cNvSpPr/>
              <p:nvPr/>
            </p:nvSpPr>
            <p:spPr>
              <a:xfrm>
                <a:off x="7465671" y="5674427"/>
                <a:ext cx="274178" cy="2767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Oval 197"/>
              <p:cNvSpPr/>
              <p:nvPr/>
            </p:nvSpPr>
            <p:spPr>
              <a:xfrm>
                <a:off x="8327975" y="5674427"/>
                <a:ext cx="274178" cy="2767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Oval 198"/>
              <p:cNvSpPr/>
              <p:nvPr/>
            </p:nvSpPr>
            <p:spPr>
              <a:xfrm>
                <a:off x="8614446" y="5674427"/>
                <a:ext cx="274178" cy="2767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Oval 199"/>
              <p:cNvSpPr/>
              <p:nvPr/>
            </p:nvSpPr>
            <p:spPr>
              <a:xfrm>
                <a:off x="8348800" y="6436427"/>
                <a:ext cx="274178" cy="2767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7477964" y="6436427"/>
                <a:ext cx="274178" cy="2767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Oval 201"/>
              <p:cNvSpPr/>
              <p:nvPr/>
            </p:nvSpPr>
            <p:spPr>
              <a:xfrm>
                <a:off x="7474014" y="6028667"/>
                <a:ext cx="274178" cy="276700"/>
              </a:xfrm>
              <a:prstGeom prst="ellipse">
                <a:avLst/>
              </a:prstGeom>
              <a:solidFill>
                <a:srgbClr val="AB74D5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Oval 202"/>
              <p:cNvSpPr/>
              <p:nvPr/>
            </p:nvSpPr>
            <p:spPr>
              <a:xfrm>
                <a:off x="8331925" y="6028667"/>
                <a:ext cx="274178" cy="276700"/>
              </a:xfrm>
              <a:prstGeom prst="ellipse">
                <a:avLst/>
              </a:prstGeom>
              <a:solidFill>
                <a:srgbClr val="AB74D5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8622790" y="6028667"/>
                <a:ext cx="274178" cy="276700"/>
              </a:xfrm>
              <a:prstGeom prst="ellipse">
                <a:avLst/>
              </a:prstGeom>
              <a:solidFill>
                <a:srgbClr val="AB74D5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Oval 204"/>
              <p:cNvSpPr/>
              <p:nvPr/>
            </p:nvSpPr>
            <p:spPr>
              <a:xfrm>
                <a:off x="7760485" y="6436427"/>
                <a:ext cx="274178" cy="276700"/>
              </a:xfrm>
              <a:prstGeom prst="ellipse">
                <a:avLst/>
              </a:prstGeom>
              <a:solidFill>
                <a:srgbClr val="AB74D5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Heart 205"/>
              <p:cNvSpPr/>
              <p:nvPr/>
            </p:nvSpPr>
            <p:spPr>
              <a:xfrm>
                <a:off x="6579802" y="5896267"/>
                <a:ext cx="277822" cy="275783"/>
              </a:xfrm>
              <a:prstGeom prst="heart">
                <a:avLst/>
              </a:prstGeom>
              <a:solidFill>
                <a:srgbClr val="FB4747"/>
              </a:solidFill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7" name="Heart 206"/>
              <p:cNvSpPr/>
              <p:nvPr/>
            </p:nvSpPr>
            <p:spPr>
              <a:xfrm>
                <a:off x="6908125" y="5896267"/>
                <a:ext cx="277822" cy="275783"/>
              </a:xfrm>
              <a:prstGeom prst="heart">
                <a:avLst/>
              </a:prstGeom>
              <a:solidFill>
                <a:srgbClr val="FB4747"/>
              </a:solidFill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8" name="Heart 207"/>
              <p:cNvSpPr/>
              <p:nvPr/>
            </p:nvSpPr>
            <p:spPr>
              <a:xfrm>
                <a:off x="6912628" y="6436427"/>
                <a:ext cx="277822" cy="275783"/>
              </a:xfrm>
              <a:prstGeom prst="heart">
                <a:avLst/>
              </a:prstGeom>
              <a:solidFill>
                <a:srgbClr val="FB4747"/>
              </a:solidFill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9" name="Heart 208"/>
              <p:cNvSpPr/>
              <p:nvPr/>
            </p:nvSpPr>
            <p:spPr>
              <a:xfrm>
                <a:off x="6248024" y="5246244"/>
                <a:ext cx="277822" cy="275783"/>
              </a:xfrm>
              <a:prstGeom prst="heart">
                <a:avLst/>
              </a:prstGeom>
              <a:solidFill>
                <a:srgbClr val="FB4747"/>
              </a:solidFill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10" name="Heart 209"/>
              <p:cNvSpPr/>
              <p:nvPr/>
            </p:nvSpPr>
            <p:spPr>
              <a:xfrm>
                <a:off x="6579802" y="5246244"/>
                <a:ext cx="277822" cy="275783"/>
              </a:xfrm>
              <a:prstGeom prst="heart">
                <a:avLst/>
              </a:prstGeom>
              <a:solidFill>
                <a:srgbClr val="FB4747"/>
              </a:solidFill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11" name="Heart 210"/>
              <p:cNvSpPr/>
              <p:nvPr/>
            </p:nvSpPr>
            <p:spPr>
              <a:xfrm>
                <a:off x="6908125" y="5246244"/>
                <a:ext cx="277822" cy="275783"/>
              </a:xfrm>
              <a:prstGeom prst="heart">
                <a:avLst/>
              </a:prstGeom>
              <a:solidFill>
                <a:srgbClr val="FB4747"/>
              </a:solidFill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88" name="Straight Connector 187"/>
            <p:cNvCxnSpPr/>
            <p:nvPr/>
          </p:nvCxnSpPr>
          <p:spPr>
            <a:xfrm>
              <a:off x="7013352" y="5477608"/>
              <a:ext cx="1978248" cy="0"/>
            </a:xfrm>
            <a:prstGeom prst="line">
              <a:avLst/>
            </a:prstGeom>
            <a:ln w="190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>
              <a:off x="7013352" y="5969976"/>
              <a:ext cx="1978248" cy="0"/>
            </a:xfrm>
            <a:prstGeom prst="line">
              <a:avLst/>
            </a:prstGeom>
            <a:ln w="190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7079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  <p:bldP spid="17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5804779" y="3733800"/>
            <a:ext cx="2030727" cy="326936"/>
            <a:chOff x="2812236" y="2396033"/>
            <a:chExt cx="4061454" cy="653872"/>
          </a:xfrm>
        </p:grpSpPr>
        <p:grpSp>
          <p:nvGrpSpPr>
            <p:cNvPr id="12" name="Group 11"/>
            <p:cNvGrpSpPr/>
            <p:nvPr/>
          </p:nvGrpSpPr>
          <p:grpSpPr>
            <a:xfrm>
              <a:off x="2812236" y="2657475"/>
              <a:ext cx="4061454" cy="392430"/>
              <a:chOff x="2812236" y="2657475"/>
              <a:chExt cx="4061454" cy="392430"/>
            </a:xfrm>
          </p:grpSpPr>
          <p:sp>
            <p:nvSpPr>
              <p:cNvPr id="153" name="Rectangle 152"/>
              <p:cNvSpPr/>
              <p:nvPr/>
            </p:nvSpPr>
            <p:spPr>
              <a:xfrm>
                <a:off x="3027828" y="2657475"/>
                <a:ext cx="504359" cy="381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3814822" y="2668905"/>
                <a:ext cx="3058868" cy="381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5819994" y="2745105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6321287" y="2745105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6571934" y="2745105"/>
                <a:ext cx="203281" cy="205740"/>
              </a:xfrm>
              <a:prstGeom prst="ellipse">
                <a:avLst/>
              </a:prstGeom>
              <a:solidFill>
                <a:srgbClr val="AB74D5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6070641" y="2745105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5569348" y="2745105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5318701" y="2745105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5068055" y="2745105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4817408" y="2745105"/>
                <a:ext cx="203281" cy="205740"/>
              </a:xfrm>
              <a:prstGeom prst="ellipse">
                <a:avLst/>
              </a:prstGeom>
              <a:solidFill>
                <a:srgbClr val="AB74D5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3814822" y="2745105"/>
                <a:ext cx="203281" cy="205740"/>
              </a:xfrm>
              <a:prstGeom prst="ellipse">
                <a:avLst/>
              </a:prstGeom>
              <a:solidFill>
                <a:srgbClr val="AB74D5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3564176" y="2745105"/>
                <a:ext cx="203281" cy="205740"/>
              </a:xfrm>
              <a:prstGeom prst="ellipse">
                <a:avLst/>
              </a:prstGeom>
              <a:solidFill>
                <a:srgbClr val="AB74D5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4065469" y="2745105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4316115" y="2745105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4566762" y="2745105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3062883" y="2745105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3313529" y="2745105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2812236" y="2745105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1" name="Curved Connector 170"/>
              <p:cNvCxnSpPr>
                <a:stCxn id="170" idx="0"/>
                <a:endCxn id="164" idx="0"/>
              </p:cNvCxnSpPr>
              <p:nvPr/>
            </p:nvCxnSpPr>
            <p:spPr>
              <a:xfrm rot="5400000" flipH="1" flipV="1">
                <a:off x="3289847" y="2369135"/>
                <a:ext cx="12700" cy="751940"/>
              </a:xfrm>
              <a:prstGeom prst="curvedConnector3">
                <a:avLst>
                  <a:gd name="adj1" fmla="val 1800000"/>
                </a:avLst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3076783" y="2396033"/>
              <a:ext cx="434068" cy="199389"/>
              <a:chOff x="3076783" y="2396033"/>
              <a:chExt cx="434068" cy="199389"/>
            </a:xfrm>
          </p:grpSpPr>
          <p:sp>
            <p:nvSpPr>
              <p:cNvPr id="177" name="Heart 176"/>
              <p:cNvSpPr/>
              <p:nvPr/>
            </p:nvSpPr>
            <p:spPr>
              <a:xfrm>
                <a:off x="3076783" y="2396033"/>
                <a:ext cx="181945" cy="199389"/>
              </a:xfrm>
              <a:prstGeom prst="heart">
                <a:avLst/>
              </a:prstGeom>
              <a:solidFill>
                <a:srgbClr val="FB4747"/>
              </a:solidFill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8" name="Heart 177"/>
              <p:cNvSpPr/>
              <p:nvPr/>
            </p:nvSpPr>
            <p:spPr>
              <a:xfrm>
                <a:off x="3328906" y="2396033"/>
                <a:ext cx="181945" cy="199389"/>
              </a:xfrm>
              <a:prstGeom prst="heart">
                <a:avLst/>
              </a:prstGeom>
              <a:solidFill>
                <a:srgbClr val="FB4747"/>
              </a:solidFill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9" name="Rectangle 178"/>
          <p:cNvSpPr/>
          <p:nvPr/>
        </p:nvSpPr>
        <p:spPr>
          <a:xfrm>
            <a:off x="8123943" y="3364593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p:sp>
        <p:nvSpPr>
          <p:cNvPr id="735" name="TextBox 734"/>
          <p:cNvSpPr txBox="1"/>
          <p:nvPr/>
        </p:nvSpPr>
        <p:spPr>
          <a:xfrm>
            <a:off x="8143826" y="3276600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B80000"/>
                </a:solidFill>
              </a:rPr>
              <a:t>&lt;22</a:t>
            </a:r>
            <a:endParaRPr lang="fr-FR" b="1" dirty="0">
              <a:solidFill>
                <a:srgbClr val="B80000"/>
              </a:solidFill>
            </a:endParaRPr>
          </a:p>
        </p:txBody>
      </p:sp>
      <p:cxnSp>
        <p:nvCxnSpPr>
          <p:cNvPr id="47" name="Curved Connector 46"/>
          <p:cNvCxnSpPr>
            <a:stCxn id="22" idx="0"/>
            <a:endCxn id="32" idx="2"/>
          </p:cNvCxnSpPr>
          <p:nvPr/>
        </p:nvCxnSpPr>
        <p:spPr>
          <a:xfrm rot="5400000" flipH="1" flipV="1">
            <a:off x="971949" y="4508269"/>
            <a:ext cx="227159" cy="967104"/>
          </a:xfrm>
          <a:prstGeom prst="curvedConnector3">
            <a:avLst>
              <a:gd name="adj1" fmla="val 30646"/>
            </a:avLst>
          </a:prstGeom>
          <a:ln w="1270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1" name="Curved Connector 50"/>
          <p:cNvCxnSpPr>
            <a:stCxn id="22" idx="0"/>
            <a:endCxn id="80" idx="2"/>
          </p:cNvCxnSpPr>
          <p:nvPr/>
        </p:nvCxnSpPr>
        <p:spPr>
          <a:xfrm rot="5400000" flipH="1" flipV="1">
            <a:off x="2535751" y="2389261"/>
            <a:ext cx="782364" cy="4649914"/>
          </a:xfrm>
          <a:prstGeom prst="curvedConnector3">
            <a:avLst>
              <a:gd name="adj1" fmla="val -8438"/>
            </a:avLst>
          </a:prstGeom>
          <a:ln w="1270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3" name="Curved Connector 52"/>
          <p:cNvCxnSpPr>
            <a:stCxn id="22" idx="0"/>
            <a:endCxn id="154" idx="2"/>
          </p:cNvCxnSpPr>
          <p:nvPr/>
        </p:nvCxnSpPr>
        <p:spPr>
          <a:xfrm rot="5400000" flipH="1" flipV="1">
            <a:off x="3314050" y="1348662"/>
            <a:ext cx="1044664" cy="6468813"/>
          </a:xfrm>
          <a:prstGeom prst="curvedConnector3">
            <a:avLst>
              <a:gd name="adj1" fmla="val -13123"/>
            </a:avLst>
          </a:prstGeom>
          <a:ln w="1270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2" name="Curved Connector 201"/>
          <p:cNvCxnSpPr>
            <a:stCxn id="22" idx="0"/>
            <a:endCxn id="179" idx="2"/>
          </p:cNvCxnSpPr>
          <p:nvPr/>
        </p:nvCxnSpPr>
        <p:spPr>
          <a:xfrm rot="5400000" flipH="1" flipV="1">
            <a:off x="4020825" y="715185"/>
            <a:ext cx="971366" cy="7809065"/>
          </a:xfrm>
          <a:prstGeom prst="curvedConnector3">
            <a:avLst>
              <a:gd name="adj1" fmla="val -25128"/>
            </a:avLst>
          </a:prstGeom>
          <a:ln w="1270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715" name="Group 714"/>
          <p:cNvGrpSpPr/>
          <p:nvPr/>
        </p:nvGrpSpPr>
        <p:grpSpPr>
          <a:xfrm>
            <a:off x="609600" y="4215638"/>
            <a:ext cx="1485504" cy="369332"/>
            <a:chOff x="581043" y="4215638"/>
            <a:chExt cx="1485504" cy="369332"/>
          </a:xfrm>
        </p:grpSpPr>
        <p:sp>
          <p:nvSpPr>
            <p:cNvPr id="617" name="Heart 616"/>
            <p:cNvSpPr/>
            <p:nvPr/>
          </p:nvSpPr>
          <p:spPr>
            <a:xfrm>
              <a:off x="978616" y="4215638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8" name="Heart 617"/>
            <p:cNvSpPr/>
            <p:nvPr/>
          </p:nvSpPr>
          <p:spPr>
            <a:xfrm>
              <a:off x="1089033" y="4215638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9" name="Heart 618"/>
            <p:cNvSpPr/>
            <p:nvPr/>
          </p:nvSpPr>
          <p:spPr>
            <a:xfrm>
              <a:off x="1199450" y="4215638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0" name="Heart 619"/>
            <p:cNvSpPr/>
            <p:nvPr/>
          </p:nvSpPr>
          <p:spPr>
            <a:xfrm>
              <a:off x="1309867" y="4215638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1" name="Heart 620"/>
            <p:cNvSpPr/>
            <p:nvPr/>
          </p:nvSpPr>
          <p:spPr>
            <a:xfrm>
              <a:off x="1530701" y="4215638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2" name="Heart 621"/>
            <p:cNvSpPr/>
            <p:nvPr/>
          </p:nvSpPr>
          <p:spPr>
            <a:xfrm>
              <a:off x="1420284" y="4215638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3" name="Heart 622"/>
            <p:cNvSpPr/>
            <p:nvPr/>
          </p:nvSpPr>
          <p:spPr>
            <a:xfrm>
              <a:off x="1641118" y="4215638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4" name="Heart 623"/>
            <p:cNvSpPr/>
            <p:nvPr/>
          </p:nvSpPr>
          <p:spPr>
            <a:xfrm>
              <a:off x="1751535" y="4215638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5" name="Heart 624"/>
            <p:cNvSpPr/>
            <p:nvPr/>
          </p:nvSpPr>
          <p:spPr>
            <a:xfrm>
              <a:off x="1861952" y="4215638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6" name="Heart 625"/>
            <p:cNvSpPr/>
            <p:nvPr/>
          </p:nvSpPr>
          <p:spPr>
            <a:xfrm>
              <a:off x="1972371" y="4215638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7" name="Heart 626"/>
            <p:cNvSpPr/>
            <p:nvPr/>
          </p:nvSpPr>
          <p:spPr>
            <a:xfrm>
              <a:off x="981819" y="4368038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8" name="Heart 627"/>
            <p:cNvSpPr/>
            <p:nvPr/>
          </p:nvSpPr>
          <p:spPr>
            <a:xfrm>
              <a:off x="1092236" y="4368038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9" name="Heart 628"/>
            <p:cNvSpPr/>
            <p:nvPr/>
          </p:nvSpPr>
          <p:spPr>
            <a:xfrm>
              <a:off x="1202653" y="4368038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0" name="Heart 629"/>
            <p:cNvSpPr/>
            <p:nvPr/>
          </p:nvSpPr>
          <p:spPr>
            <a:xfrm>
              <a:off x="1313070" y="4368038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1" name="Heart 630"/>
            <p:cNvSpPr/>
            <p:nvPr/>
          </p:nvSpPr>
          <p:spPr>
            <a:xfrm>
              <a:off x="1533904" y="4368038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2" name="Heart 631"/>
            <p:cNvSpPr/>
            <p:nvPr/>
          </p:nvSpPr>
          <p:spPr>
            <a:xfrm>
              <a:off x="1423487" y="4368038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3" name="Heart 632"/>
            <p:cNvSpPr/>
            <p:nvPr/>
          </p:nvSpPr>
          <p:spPr>
            <a:xfrm>
              <a:off x="1644321" y="4368038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4" name="Heart 633"/>
            <p:cNvSpPr/>
            <p:nvPr/>
          </p:nvSpPr>
          <p:spPr>
            <a:xfrm>
              <a:off x="1754738" y="4368038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5" name="Heart 634"/>
            <p:cNvSpPr/>
            <p:nvPr/>
          </p:nvSpPr>
          <p:spPr>
            <a:xfrm>
              <a:off x="1865155" y="4368038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6" name="Heart 635"/>
            <p:cNvSpPr/>
            <p:nvPr/>
          </p:nvSpPr>
          <p:spPr>
            <a:xfrm>
              <a:off x="1975574" y="4368038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7" name="TextBox 636"/>
            <p:cNvSpPr txBox="1"/>
            <p:nvPr/>
          </p:nvSpPr>
          <p:spPr>
            <a:xfrm>
              <a:off x="581043" y="421563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B80000"/>
                  </a:solidFill>
                </a:rPr>
                <a:t>20</a:t>
              </a:r>
              <a:endParaRPr lang="fr-FR" b="1" dirty="0">
                <a:solidFill>
                  <a:srgbClr val="B80000"/>
                </a:solidFill>
              </a:endParaRPr>
            </a:p>
          </p:txBody>
        </p:sp>
      </p:grpSp>
      <p:grpSp>
        <p:nvGrpSpPr>
          <p:cNvPr id="732" name="Group 731"/>
          <p:cNvGrpSpPr/>
          <p:nvPr/>
        </p:nvGrpSpPr>
        <p:grpSpPr>
          <a:xfrm>
            <a:off x="4267200" y="3593068"/>
            <a:ext cx="1586146" cy="369332"/>
            <a:chOff x="4072241" y="3539735"/>
            <a:chExt cx="1586146" cy="369332"/>
          </a:xfrm>
        </p:grpSpPr>
        <p:sp>
          <p:nvSpPr>
            <p:cNvPr id="671" name="Heart 670"/>
            <p:cNvSpPr/>
            <p:nvPr/>
          </p:nvSpPr>
          <p:spPr>
            <a:xfrm>
              <a:off x="4573659" y="35397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2" name="Heart 671"/>
            <p:cNvSpPr/>
            <p:nvPr/>
          </p:nvSpPr>
          <p:spPr>
            <a:xfrm>
              <a:off x="4684076" y="35397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3" name="Heart 672"/>
            <p:cNvSpPr/>
            <p:nvPr/>
          </p:nvSpPr>
          <p:spPr>
            <a:xfrm>
              <a:off x="4794493" y="35397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4" name="Heart 673"/>
            <p:cNvSpPr/>
            <p:nvPr/>
          </p:nvSpPr>
          <p:spPr>
            <a:xfrm>
              <a:off x="4904910" y="35397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5" name="Heart 674"/>
            <p:cNvSpPr/>
            <p:nvPr/>
          </p:nvSpPr>
          <p:spPr>
            <a:xfrm>
              <a:off x="5125744" y="35397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6" name="Heart 675"/>
            <p:cNvSpPr/>
            <p:nvPr/>
          </p:nvSpPr>
          <p:spPr>
            <a:xfrm>
              <a:off x="5015327" y="35397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7" name="Heart 676"/>
            <p:cNvSpPr/>
            <p:nvPr/>
          </p:nvSpPr>
          <p:spPr>
            <a:xfrm>
              <a:off x="5236161" y="35397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8" name="Heart 677"/>
            <p:cNvSpPr/>
            <p:nvPr/>
          </p:nvSpPr>
          <p:spPr>
            <a:xfrm>
              <a:off x="5346578" y="35397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9" name="Heart 678"/>
            <p:cNvSpPr/>
            <p:nvPr/>
          </p:nvSpPr>
          <p:spPr>
            <a:xfrm>
              <a:off x="5456995" y="35397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80" name="Heart 679"/>
            <p:cNvSpPr/>
            <p:nvPr/>
          </p:nvSpPr>
          <p:spPr>
            <a:xfrm>
              <a:off x="5567414" y="35397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81" name="Heart 680"/>
            <p:cNvSpPr/>
            <p:nvPr/>
          </p:nvSpPr>
          <p:spPr>
            <a:xfrm>
              <a:off x="4576862" y="3692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82" name="Heart 681"/>
            <p:cNvSpPr/>
            <p:nvPr/>
          </p:nvSpPr>
          <p:spPr>
            <a:xfrm>
              <a:off x="4687279" y="3692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83" name="Heart 682"/>
            <p:cNvSpPr/>
            <p:nvPr/>
          </p:nvSpPr>
          <p:spPr>
            <a:xfrm>
              <a:off x="4797696" y="3692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84" name="Heart 683"/>
            <p:cNvSpPr/>
            <p:nvPr/>
          </p:nvSpPr>
          <p:spPr>
            <a:xfrm>
              <a:off x="4908113" y="3692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85" name="Heart 684"/>
            <p:cNvSpPr/>
            <p:nvPr/>
          </p:nvSpPr>
          <p:spPr>
            <a:xfrm>
              <a:off x="5128947" y="3692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86" name="Heart 685"/>
            <p:cNvSpPr/>
            <p:nvPr/>
          </p:nvSpPr>
          <p:spPr>
            <a:xfrm>
              <a:off x="5018530" y="3692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87" name="Heart 686"/>
            <p:cNvSpPr/>
            <p:nvPr/>
          </p:nvSpPr>
          <p:spPr>
            <a:xfrm>
              <a:off x="5239364" y="3692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88" name="Heart 687"/>
            <p:cNvSpPr/>
            <p:nvPr/>
          </p:nvSpPr>
          <p:spPr>
            <a:xfrm>
              <a:off x="5349781" y="3692135"/>
              <a:ext cx="90973" cy="99695"/>
            </a:xfrm>
            <a:prstGeom prst="heart">
              <a:avLst/>
            </a:prstGeom>
            <a:solidFill>
              <a:srgbClr val="FB4747"/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91" name="TextBox 690"/>
            <p:cNvSpPr txBox="1"/>
            <p:nvPr/>
          </p:nvSpPr>
          <p:spPr>
            <a:xfrm>
              <a:off x="4072241" y="353973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B80000"/>
                  </a:solidFill>
                </a:rPr>
                <a:t>18</a:t>
              </a:r>
              <a:endParaRPr lang="fr-FR" b="1" dirty="0">
                <a:solidFill>
                  <a:srgbClr val="B80000"/>
                </a:solidFill>
              </a:endParaRPr>
            </a:p>
          </p:txBody>
        </p:sp>
      </p:grpSp>
      <p:grpSp>
        <p:nvGrpSpPr>
          <p:cNvPr id="718" name="Group 717"/>
          <p:cNvGrpSpPr/>
          <p:nvPr/>
        </p:nvGrpSpPr>
        <p:grpSpPr>
          <a:xfrm>
            <a:off x="6093716" y="3364468"/>
            <a:ext cx="1602484" cy="369332"/>
            <a:chOff x="6150330" y="3214401"/>
            <a:chExt cx="1602484" cy="369332"/>
          </a:xfrm>
        </p:grpSpPr>
        <p:sp>
          <p:nvSpPr>
            <p:cNvPr id="694" name="Heart 693"/>
            <p:cNvSpPr/>
            <p:nvPr/>
          </p:nvSpPr>
          <p:spPr>
            <a:xfrm>
              <a:off x="6651748" y="321440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95" name="Heart 694"/>
            <p:cNvSpPr/>
            <p:nvPr/>
          </p:nvSpPr>
          <p:spPr>
            <a:xfrm>
              <a:off x="6762165" y="321440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96" name="Heart 695"/>
            <p:cNvSpPr/>
            <p:nvPr/>
          </p:nvSpPr>
          <p:spPr>
            <a:xfrm>
              <a:off x="6872582" y="321440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97" name="Heart 696"/>
            <p:cNvSpPr/>
            <p:nvPr/>
          </p:nvSpPr>
          <p:spPr>
            <a:xfrm>
              <a:off x="6982999" y="321440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98" name="Heart 697"/>
            <p:cNvSpPr/>
            <p:nvPr/>
          </p:nvSpPr>
          <p:spPr>
            <a:xfrm>
              <a:off x="7203833" y="321440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99" name="Heart 698"/>
            <p:cNvSpPr/>
            <p:nvPr/>
          </p:nvSpPr>
          <p:spPr>
            <a:xfrm>
              <a:off x="7093416" y="321440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0" name="Heart 699"/>
            <p:cNvSpPr/>
            <p:nvPr/>
          </p:nvSpPr>
          <p:spPr>
            <a:xfrm>
              <a:off x="7314250" y="321440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1" name="Heart 700"/>
            <p:cNvSpPr/>
            <p:nvPr/>
          </p:nvSpPr>
          <p:spPr>
            <a:xfrm>
              <a:off x="7424667" y="321440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2" name="Heart 701"/>
            <p:cNvSpPr/>
            <p:nvPr/>
          </p:nvSpPr>
          <p:spPr>
            <a:xfrm>
              <a:off x="7535084" y="321440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3" name="Heart 702"/>
            <p:cNvSpPr/>
            <p:nvPr/>
          </p:nvSpPr>
          <p:spPr>
            <a:xfrm>
              <a:off x="7645503" y="321440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4" name="Heart 703"/>
            <p:cNvSpPr/>
            <p:nvPr/>
          </p:nvSpPr>
          <p:spPr>
            <a:xfrm>
              <a:off x="6654951" y="336680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5" name="Heart 704"/>
            <p:cNvSpPr/>
            <p:nvPr/>
          </p:nvSpPr>
          <p:spPr>
            <a:xfrm>
              <a:off x="6765368" y="336680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6" name="Heart 705"/>
            <p:cNvSpPr/>
            <p:nvPr/>
          </p:nvSpPr>
          <p:spPr>
            <a:xfrm>
              <a:off x="6875785" y="336680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7" name="Heart 706"/>
            <p:cNvSpPr/>
            <p:nvPr/>
          </p:nvSpPr>
          <p:spPr>
            <a:xfrm>
              <a:off x="6986202" y="336680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8" name="Heart 707"/>
            <p:cNvSpPr/>
            <p:nvPr/>
          </p:nvSpPr>
          <p:spPr>
            <a:xfrm>
              <a:off x="7207036" y="336680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9" name="Heart 708"/>
            <p:cNvSpPr/>
            <p:nvPr/>
          </p:nvSpPr>
          <p:spPr>
            <a:xfrm>
              <a:off x="7096619" y="336680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10" name="Heart 709"/>
            <p:cNvSpPr/>
            <p:nvPr/>
          </p:nvSpPr>
          <p:spPr>
            <a:xfrm>
              <a:off x="7317453" y="3366801"/>
              <a:ext cx="90973" cy="99695"/>
            </a:xfrm>
            <a:prstGeom prst="heart">
              <a:avLst/>
            </a:prstGeom>
            <a:solidFill>
              <a:srgbClr val="00B050"/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11" name="Heart 710"/>
            <p:cNvSpPr/>
            <p:nvPr/>
          </p:nvSpPr>
          <p:spPr>
            <a:xfrm>
              <a:off x="7427870" y="3366801"/>
              <a:ext cx="90973" cy="99695"/>
            </a:xfrm>
            <a:prstGeom prst="heart">
              <a:avLst/>
            </a:prstGeom>
            <a:solidFill>
              <a:srgbClr val="00B050"/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12" name="TextBox 711"/>
            <p:cNvSpPr txBox="1"/>
            <p:nvPr/>
          </p:nvSpPr>
          <p:spPr>
            <a:xfrm>
              <a:off x="6150330" y="321440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B80000"/>
                  </a:solidFill>
                </a:rPr>
                <a:t>20</a:t>
              </a:r>
              <a:endParaRPr lang="fr-FR" b="1" dirty="0">
                <a:solidFill>
                  <a:srgbClr val="B80000"/>
                </a:solidFill>
              </a:endParaRPr>
            </a:p>
          </p:txBody>
        </p:sp>
        <p:sp>
          <p:nvSpPr>
            <p:cNvPr id="713" name="Heart 712"/>
            <p:cNvSpPr/>
            <p:nvPr/>
          </p:nvSpPr>
          <p:spPr>
            <a:xfrm>
              <a:off x="7661841" y="3368607"/>
              <a:ext cx="90973" cy="99695"/>
            </a:xfrm>
            <a:prstGeom prst="heart">
              <a:avLst/>
            </a:prstGeom>
            <a:solidFill>
              <a:srgbClr val="FB4747"/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14" name="Heart 713"/>
            <p:cNvSpPr/>
            <p:nvPr/>
          </p:nvSpPr>
          <p:spPr>
            <a:xfrm>
              <a:off x="7542238" y="3368607"/>
              <a:ext cx="90973" cy="99695"/>
            </a:xfrm>
            <a:prstGeom prst="heart">
              <a:avLst/>
            </a:prstGeom>
            <a:solidFill>
              <a:srgbClr val="FB4747"/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4048541" y="3981088"/>
            <a:ext cx="2030727" cy="341948"/>
            <a:chOff x="2075673" y="3049905"/>
            <a:chExt cx="4061454" cy="683895"/>
          </a:xfrm>
        </p:grpSpPr>
        <p:grpSp>
          <p:nvGrpSpPr>
            <p:cNvPr id="11" name="Group 10"/>
            <p:cNvGrpSpPr/>
            <p:nvPr/>
          </p:nvGrpSpPr>
          <p:grpSpPr>
            <a:xfrm>
              <a:off x="2075673" y="3341370"/>
              <a:ext cx="4061454" cy="392430"/>
              <a:chOff x="2075673" y="3341370"/>
              <a:chExt cx="4061454" cy="392430"/>
            </a:xfrm>
          </p:grpSpPr>
          <p:sp>
            <p:nvSpPr>
              <p:cNvPr id="152" name="Rectangle 151"/>
              <p:cNvSpPr/>
              <p:nvPr/>
            </p:nvSpPr>
            <p:spPr>
              <a:xfrm>
                <a:off x="2291265" y="3341370"/>
                <a:ext cx="267447" cy="381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2827613" y="3352800"/>
                <a:ext cx="3309514" cy="381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5083431" y="34290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5584724" y="34290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5835371" y="3429000"/>
                <a:ext cx="203281" cy="205740"/>
              </a:xfrm>
              <a:prstGeom prst="ellipse">
                <a:avLst/>
              </a:prstGeom>
              <a:solidFill>
                <a:srgbClr val="AB74D5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5334078" y="34290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4832785" y="34290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4582138" y="34290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4331492" y="34290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4080845" y="3429000"/>
                <a:ext cx="203281" cy="205740"/>
              </a:xfrm>
              <a:prstGeom prst="ellipse">
                <a:avLst/>
              </a:prstGeom>
              <a:solidFill>
                <a:srgbClr val="AB74D5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3078259" y="3429000"/>
                <a:ext cx="203281" cy="205740"/>
              </a:xfrm>
              <a:prstGeom prst="ellipse">
                <a:avLst/>
              </a:prstGeom>
              <a:solidFill>
                <a:srgbClr val="AB74D5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2827613" y="3429000"/>
                <a:ext cx="203281" cy="205740"/>
              </a:xfrm>
              <a:prstGeom prst="ellipse">
                <a:avLst/>
              </a:prstGeom>
              <a:solidFill>
                <a:srgbClr val="AB74D5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3328906" y="34290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3579552" y="34290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3830199" y="34290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2326320" y="34290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2576966" y="34290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2075673" y="34290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1" name="Curved Connector 150"/>
              <p:cNvCxnSpPr>
                <a:stCxn id="150" idx="0"/>
                <a:endCxn id="149" idx="0"/>
              </p:cNvCxnSpPr>
              <p:nvPr/>
            </p:nvCxnSpPr>
            <p:spPr>
              <a:xfrm rot="5400000" flipH="1" flipV="1">
                <a:off x="2427960" y="3178354"/>
                <a:ext cx="12700" cy="501293"/>
              </a:xfrm>
              <a:prstGeom prst="curvedConnector3">
                <a:avLst>
                  <a:gd name="adj1" fmla="val 1800000"/>
                </a:avLst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175" name="Heart 174"/>
            <p:cNvSpPr/>
            <p:nvPr/>
          </p:nvSpPr>
          <p:spPr>
            <a:xfrm>
              <a:off x="2348850" y="3049905"/>
              <a:ext cx="181945" cy="199389"/>
            </a:xfrm>
            <a:prstGeom prst="heart">
              <a:avLst/>
            </a:prstGeom>
            <a:solidFill>
              <a:srgbClr val="FB4747"/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502895" y="4687741"/>
            <a:ext cx="2030727" cy="190500"/>
            <a:chOff x="586746" y="4572000"/>
            <a:chExt cx="4061454" cy="381000"/>
          </a:xfrm>
        </p:grpSpPr>
        <p:sp>
          <p:nvSpPr>
            <p:cNvPr id="32" name="Rectangle 31"/>
            <p:cNvSpPr/>
            <p:nvPr/>
          </p:nvSpPr>
          <p:spPr>
            <a:xfrm>
              <a:off x="790027" y="4572000"/>
              <a:ext cx="3858173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3594504" y="4648200"/>
              <a:ext cx="203281" cy="2057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4095797" y="4648200"/>
              <a:ext cx="203281" cy="20574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4346444" y="4648200"/>
              <a:ext cx="203281" cy="205740"/>
            </a:xfrm>
            <a:prstGeom prst="ellipse">
              <a:avLst/>
            </a:prstGeom>
            <a:solidFill>
              <a:srgbClr val="AB74D5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3845151" y="4648200"/>
              <a:ext cx="203281" cy="2057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3343858" y="4648200"/>
              <a:ext cx="203281" cy="20574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3093211" y="4648200"/>
              <a:ext cx="203281" cy="20574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2842565" y="4648200"/>
              <a:ext cx="203281" cy="20574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2591918" y="4648200"/>
              <a:ext cx="203281" cy="205740"/>
            </a:xfrm>
            <a:prstGeom prst="ellipse">
              <a:avLst/>
            </a:prstGeom>
            <a:solidFill>
              <a:srgbClr val="AB74D5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1589332" y="4648200"/>
              <a:ext cx="203281" cy="205740"/>
            </a:xfrm>
            <a:prstGeom prst="ellipse">
              <a:avLst/>
            </a:prstGeom>
            <a:solidFill>
              <a:srgbClr val="AB74D5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1338686" y="4648200"/>
              <a:ext cx="203281" cy="205740"/>
            </a:xfrm>
            <a:prstGeom prst="ellipse">
              <a:avLst/>
            </a:prstGeom>
            <a:solidFill>
              <a:srgbClr val="AB74D5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1839979" y="4648200"/>
              <a:ext cx="203281" cy="20574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2090625" y="4648200"/>
              <a:ext cx="203281" cy="20574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2341272" y="4648200"/>
              <a:ext cx="203281" cy="2057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837393" y="4648200"/>
              <a:ext cx="203281" cy="20574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/>
          </p:nvSpPr>
          <p:spPr>
            <a:xfrm>
              <a:off x="1088039" y="4648200"/>
              <a:ext cx="203281" cy="2057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>
            <a:xfrm>
              <a:off x="586746" y="4648200"/>
              <a:ext cx="203281" cy="20574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6" name="Rectangle 735"/>
          <p:cNvSpPr/>
          <p:nvPr/>
        </p:nvSpPr>
        <p:spPr>
          <a:xfrm>
            <a:off x="332118" y="3304599"/>
            <a:ext cx="8446734" cy="2107535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30" name="Straight Connector 729"/>
          <p:cNvCxnSpPr>
            <a:stCxn id="60" idx="1"/>
          </p:cNvCxnSpPr>
          <p:nvPr/>
        </p:nvCxnSpPr>
        <p:spPr>
          <a:xfrm flipH="1" flipV="1">
            <a:off x="2482932" y="2304929"/>
            <a:ext cx="36863" cy="2190625"/>
          </a:xfrm>
          <a:prstGeom prst="line">
            <a:avLst/>
          </a:prstGeom>
          <a:ln>
            <a:prstDash val="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29" name="Straight Connector 728"/>
          <p:cNvCxnSpPr/>
          <p:nvPr/>
        </p:nvCxnSpPr>
        <p:spPr>
          <a:xfrm flipV="1">
            <a:off x="604536" y="2287783"/>
            <a:ext cx="71586" cy="2303021"/>
          </a:xfrm>
          <a:prstGeom prst="line">
            <a:avLst/>
          </a:prstGeom>
          <a:ln>
            <a:prstDash val="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22" name="Picture 9" descr="C:\Users\ponty\Documents\Presentations\2012-04-UnitheCafe\che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5" y="5105400"/>
            <a:ext cx="859221" cy="124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Oval 113"/>
          <p:cNvSpPr/>
          <p:nvPr/>
        </p:nvSpPr>
        <p:spPr>
          <a:xfrm>
            <a:off x="6601872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7616586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8123943" y="457200"/>
            <a:ext cx="411480" cy="411480"/>
          </a:xfrm>
          <a:prstGeom prst="ellipse">
            <a:avLst/>
          </a:prstGeom>
          <a:solidFill>
            <a:srgbClr val="AB74D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7109229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6094515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5587158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5079801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4572444" y="457200"/>
            <a:ext cx="411480" cy="411480"/>
          </a:xfrm>
          <a:prstGeom prst="ellipse">
            <a:avLst/>
          </a:prstGeom>
          <a:solidFill>
            <a:srgbClr val="AB74D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2543016" y="457200"/>
            <a:ext cx="411480" cy="411480"/>
          </a:xfrm>
          <a:prstGeom prst="ellipse">
            <a:avLst/>
          </a:prstGeom>
          <a:solidFill>
            <a:srgbClr val="AB74D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2035659" y="457200"/>
            <a:ext cx="411480" cy="411480"/>
          </a:xfrm>
          <a:prstGeom prst="ellipse">
            <a:avLst/>
          </a:prstGeom>
          <a:solidFill>
            <a:srgbClr val="AB74D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3050373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557730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4065087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1020945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1528302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513588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2244573" y="4251714"/>
            <a:ext cx="2059667" cy="339090"/>
            <a:chOff x="1265855" y="3741420"/>
            <a:chExt cx="4119333" cy="678180"/>
          </a:xfrm>
        </p:grpSpPr>
        <p:grpSp>
          <p:nvGrpSpPr>
            <p:cNvPr id="9" name="Group 8"/>
            <p:cNvGrpSpPr/>
            <p:nvPr/>
          </p:nvGrpSpPr>
          <p:grpSpPr>
            <a:xfrm>
              <a:off x="1323734" y="4038600"/>
              <a:ext cx="4061454" cy="381000"/>
              <a:chOff x="1323734" y="4038600"/>
              <a:chExt cx="4061454" cy="3810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1816298" y="4038600"/>
                <a:ext cx="3568890" cy="381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331492" y="41148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4832785" y="41148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5083432" y="4114800"/>
                <a:ext cx="203281" cy="205740"/>
              </a:xfrm>
              <a:prstGeom prst="ellipse">
                <a:avLst/>
              </a:prstGeom>
              <a:solidFill>
                <a:srgbClr val="AB74D5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4582139" y="41148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4080846" y="41148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3830199" y="41148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3579553" y="41148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3328906" y="4114800"/>
                <a:ext cx="203281" cy="205740"/>
              </a:xfrm>
              <a:prstGeom prst="ellipse">
                <a:avLst/>
              </a:prstGeom>
              <a:solidFill>
                <a:srgbClr val="AB74D5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2326320" y="4114800"/>
                <a:ext cx="203281" cy="205740"/>
              </a:xfrm>
              <a:prstGeom prst="ellipse">
                <a:avLst/>
              </a:prstGeom>
              <a:solidFill>
                <a:srgbClr val="AB74D5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2075674" y="4114800"/>
                <a:ext cx="203281" cy="205740"/>
              </a:xfrm>
              <a:prstGeom prst="ellipse">
                <a:avLst/>
              </a:prstGeom>
              <a:solidFill>
                <a:srgbClr val="AB74D5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2576967" y="41148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2827613" y="41148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3078260" y="41148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1574381" y="41148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1825027" y="41148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1323734" y="41148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7" name="Curved Connector 76"/>
              <p:cNvCxnSpPr>
                <a:stCxn id="76" idx="0"/>
                <a:endCxn id="74" idx="0"/>
              </p:cNvCxnSpPr>
              <p:nvPr/>
            </p:nvCxnSpPr>
            <p:spPr>
              <a:xfrm rot="5400000" flipH="1" flipV="1">
                <a:off x="1550698" y="3989477"/>
                <a:ext cx="12700" cy="250647"/>
              </a:xfrm>
              <a:prstGeom prst="curvedConnector3">
                <a:avLst>
                  <a:gd name="adj1" fmla="val 1800000"/>
                </a:avLst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/>
            <p:cNvGrpSpPr/>
            <p:nvPr/>
          </p:nvGrpSpPr>
          <p:grpSpPr>
            <a:xfrm>
              <a:off x="1265855" y="3741420"/>
              <a:ext cx="592490" cy="199389"/>
              <a:chOff x="1265855" y="3741420"/>
              <a:chExt cx="592490" cy="199389"/>
            </a:xfrm>
          </p:grpSpPr>
          <p:sp>
            <p:nvSpPr>
              <p:cNvPr id="172" name="Heart 171"/>
              <p:cNvSpPr/>
              <p:nvPr/>
            </p:nvSpPr>
            <p:spPr>
              <a:xfrm>
                <a:off x="1265855" y="3741420"/>
                <a:ext cx="181945" cy="199389"/>
              </a:xfrm>
              <a:prstGeom prst="heart">
                <a:avLst/>
              </a:prstGeom>
              <a:solidFill>
                <a:srgbClr val="FB4747"/>
              </a:solidFill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3" name="Heart 172"/>
              <p:cNvSpPr/>
              <p:nvPr/>
            </p:nvSpPr>
            <p:spPr>
              <a:xfrm>
                <a:off x="1463062" y="3741420"/>
                <a:ext cx="181945" cy="199389"/>
              </a:xfrm>
              <a:prstGeom prst="heart">
                <a:avLst/>
              </a:prstGeom>
              <a:solidFill>
                <a:srgbClr val="FB4747"/>
              </a:solidFill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4" name="Heart 173"/>
              <p:cNvSpPr/>
              <p:nvPr/>
            </p:nvSpPr>
            <p:spPr>
              <a:xfrm>
                <a:off x="1676400" y="3741420"/>
                <a:ext cx="181945" cy="199389"/>
              </a:xfrm>
              <a:prstGeom prst="heart">
                <a:avLst/>
              </a:prstGeom>
              <a:solidFill>
                <a:srgbClr val="FB4747"/>
              </a:solidFill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49" name="Curved Connector 48"/>
          <p:cNvCxnSpPr>
            <a:stCxn id="22" idx="0"/>
            <a:endCxn id="60" idx="2"/>
          </p:cNvCxnSpPr>
          <p:nvPr/>
        </p:nvCxnSpPr>
        <p:spPr>
          <a:xfrm rot="5400000" flipH="1" flipV="1">
            <a:off x="1749699" y="3443081"/>
            <a:ext cx="514596" cy="2810042"/>
          </a:xfrm>
          <a:prstGeom prst="curvedConnector3">
            <a:avLst>
              <a:gd name="adj1" fmla="val 2160"/>
            </a:avLst>
          </a:prstGeom>
          <a:ln w="1270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72" name="Rectangle 271"/>
          <p:cNvSpPr/>
          <p:nvPr/>
        </p:nvSpPr>
        <p:spPr>
          <a:xfrm>
            <a:off x="1577806" y="5257800"/>
            <a:ext cx="345139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/>
              <a:t>Quel</a:t>
            </a:r>
            <a:r>
              <a:rPr lang="en-US" sz="3200" dirty="0" smtClean="0"/>
              <a:t> </a:t>
            </a:r>
            <a:r>
              <a:rPr lang="en-US" sz="3200" dirty="0" err="1" smtClean="0"/>
              <a:t>cas</a:t>
            </a:r>
            <a:r>
              <a:rPr lang="en-US" sz="3200" dirty="0" smtClean="0"/>
              <a:t> </a:t>
            </a:r>
            <a:r>
              <a:rPr lang="en-US" sz="3200" dirty="0" err="1" smtClean="0"/>
              <a:t>choisir</a:t>
            </a:r>
            <a:r>
              <a:rPr lang="en-US" sz="3200" dirty="0" smtClean="0"/>
              <a:t> ???</a:t>
            </a:r>
            <a:br>
              <a:rPr lang="en-US" sz="3200" dirty="0" smtClean="0"/>
            </a:br>
            <a:endParaRPr lang="en-US" sz="3200" dirty="0"/>
          </a:p>
        </p:txBody>
      </p:sp>
      <p:grpSp>
        <p:nvGrpSpPr>
          <p:cNvPr id="719" name="Group 718"/>
          <p:cNvGrpSpPr/>
          <p:nvPr/>
        </p:nvGrpSpPr>
        <p:grpSpPr>
          <a:xfrm>
            <a:off x="676122" y="1070876"/>
            <a:ext cx="1800130" cy="1143000"/>
            <a:chOff x="399942" y="1066800"/>
            <a:chExt cx="1800130" cy="1143000"/>
          </a:xfrm>
        </p:grpSpPr>
        <p:sp>
          <p:nvSpPr>
            <p:cNvPr id="352" name="Rectangle 351"/>
            <p:cNvSpPr/>
            <p:nvPr/>
          </p:nvSpPr>
          <p:spPr>
            <a:xfrm>
              <a:off x="399942" y="1066800"/>
              <a:ext cx="1800130" cy="1143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289" name="Curved Connector 288"/>
            <p:cNvCxnSpPr>
              <a:stCxn id="265" idx="0"/>
              <a:endCxn id="260" idx="0"/>
            </p:cNvCxnSpPr>
            <p:nvPr/>
          </p:nvCxnSpPr>
          <p:spPr>
            <a:xfrm rot="5400000" flipH="1" flipV="1">
              <a:off x="675545" y="1984279"/>
              <a:ext cx="11906" cy="115286"/>
            </a:xfrm>
            <a:prstGeom prst="curvedConnector3">
              <a:avLst>
                <a:gd name="adj1" fmla="val 1299984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0" name="Curved Connector 309"/>
            <p:cNvCxnSpPr>
              <a:stCxn id="261" idx="0"/>
              <a:endCxn id="262" idx="0"/>
            </p:cNvCxnSpPr>
            <p:nvPr/>
          </p:nvCxnSpPr>
          <p:spPr>
            <a:xfrm rot="5400000" flipH="1" flipV="1">
              <a:off x="1021404" y="1984279"/>
              <a:ext cx="11906" cy="115286"/>
            </a:xfrm>
            <a:prstGeom prst="curvedConnector3">
              <a:avLst>
                <a:gd name="adj1" fmla="val 1449984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1" name="Curved Connector 310"/>
            <p:cNvCxnSpPr>
              <a:stCxn id="263" idx="0"/>
              <a:endCxn id="256" idx="0"/>
            </p:cNvCxnSpPr>
            <p:nvPr/>
          </p:nvCxnSpPr>
          <p:spPr>
            <a:xfrm rot="5400000" flipH="1" flipV="1">
              <a:off x="1251975" y="1984279"/>
              <a:ext cx="11906" cy="115286"/>
            </a:xfrm>
            <a:prstGeom prst="curvedConnector3">
              <a:avLst>
                <a:gd name="adj1" fmla="val 1349984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2" name="Curved Connector 311"/>
            <p:cNvCxnSpPr>
              <a:stCxn id="264" idx="0"/>
              <a:endCxn id="254" idx="0"/>
            </p:cNvCxnSpPr>
            <p:nvPr/>
          </p:nvCxnSpPr>
          <p:spPr>
            <a:xfrm rot="5400000" flipH="1" flipV="1">
              <a:off x="963761" y="1580778"/>
              <a:ext cx="11906" cy="922288"/>
            </a:xfrm>
            <a:prstGeom prst="curvedConnector3">
              <a:avLst>
                <a:gd name="adj1" fmla="val 285000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3" name="Curved Connector 312"/>
            <p:cNvCxnSpPr>
              <a:stCxn id="232" idx="0"/>
              <a:endCxn id="231" idx="0"/>
            </p:cNvCxnSpPr>
            <p:nvPr/>
          </p:nvCxnSpPr>
          <p:spPr>
            <a:xfrm rot="5400000" flipH="1" flipV="1">
              <a:off x="1597834" y="1984279"/>
              <a:ext cx="11906" cy="115286"/>
            </a:xfrm>
            <a:prstGeom prst="curvedConnector3">
              <a:avLst>
                <a:gd name="adj1" fmla="val 1249984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4" name="Curved Connector 313"/>
            <p:cNvCxnSpPr>
              <a:stCxn id="210" idx="0"/>
              <a:endCxn id="207" idx="0"/>
            </p:cNvCxnSpPr>
            <p:nvPr/>
          </p:nvCxnSpPr>
          <p:spPr>
            <a:xfrm rot="5400000" flipH="1" flipV="1">
              <a:off x="1943692" y="1984279"/>
              <a:ext cx="11906" cy="115286"/>
            </a:xfrm>
            <a:prstGeom prst="curvedConnector3">
              <a:avLst>
                <a:gd name="adj1" fmla="val 1199984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5" name="Curved Connector 314"/>
            <p:cNvCxnSpPr>
              <a:stCxn id="205" idx="0"/>
              <a:endCxn id="209" idx="0"/>
            </p:cNvCxnSpPr>
            <p:nvPr/>
          </p:nvCxnSpPr>
          <p:spPr>
            <a:xfrm rot="5400000" flipH="1" flipV="1">
              <a:off x="1943692" y="1868993"/>
              <a:ext cx="11906" cy="345858"/>
            </a:xfrm>
            <a:prstGeom prst="curvedConnector3">
              <a:avLst>
                <a:gd name="adj1" fmla="val 180000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321" name="Heart 320"/>
            <p:cNvSpPr/>
            <p:nvPr/>
          </p:nvSpPr>
          <p:spPr>
            <a:xfrm>
              <a:off x="988259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2" name="Heart 321"/>
            <p:cNvSpPr/>
            <p:nvPr/>
          </p:nvSpPr>
          <p:spPr>
            <a:xfrm>
              <a:off x="1098676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3" name="Heart 322"/>
            <p:cNvSpPr/>
            <p:nvPr/>
          </p:nvSpPr>
          <p:spPr>
            <a:xfrm>
              <a:off x="1209093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4" name="Heart 323"/>
            <p:cNvSpPr/>
            <p:nvPr/>
          </p:nvSpPr>
          <p:spPr>
            <a:xfrm>
              <a:off x="1319510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5" name="Heart 324"/>
            <p:cNvSpPr/>
            <p:nvPr/>
          </p:nvSpPr>
          <p:spPr>
            <a:xfrm>
              <a:off x="1540344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6" name="Heart 325"/>
            <p:cNvSpPr/>
            <p:nvPr/>
          </p:nvSpPr>
          <p:spPr>
            <a:xfrm>
              <a:off x="1429927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7" name="Heart 326"/>
            <p:cNvSpPr/>
            <p:nvPr/>
          </p:nvSpPr>
          <p:spPr>
            <a:xfrm>
              <a:off x="1650761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8" name="Heart 327"/>
            <p:cNvSpPr/>
            <p:nvPr/>
          </p:nvSpPr>
          <p:spPr>
            <a:xfrm>
              <a:off x="1761178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9" name="Heart 328"/>
            <p:cNvSpPr/>
            <p:nvPr/>
          </p:nvSpPr>
          <p:spPr>
            <a:xfrm>
              <a:off x="1871595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0" name="Heart 329"/>
            <p:cNvSpPr/>
            <p:nvPr/>
          </p:nvSpPr>
          <p:spPr>
            <a:xfrm>
              <a:off x="1982014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1" name="Heart 330"/>
            <p:cNvSpPr/>
            <p:nvPr/>
          </p:nvSpPr>
          <p:spPr>
            <a:xfrm>
              <a:off x="991462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2" name="Heart 331"/>
            <p:cNvSpPr/>
            <p:nvPr/>
          </p:nvSpPr>
          <p:spPr>
            <a:xfrm>
              <a:off x="1101879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3" name="Heart 332"/>
            <p:cNvSpPr/>
            <p:nvPr/>
          </p:nvSpPr>
          <p:spPr>
            <a:xfrm>
              <a:off x="1212296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4" name="Heart 333"/>
            <p:cNvSpPr/>
            <p:nvPr/>
          </p:nvSpPr>
          <p:spPr>
            <a:xfrm>
              <a:off x="1322713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5" name="Heart 334"/>
            <p:cNvSpPr/>
            <p:nvPr/>
          </p:nvSpPr>
          <p:spPr>
            <a:xfrm>
              <a:off x="1543547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6" name="Heart 335"/>
            <p:cNvSpPr/>
            <p:nvPr/>
          </p:nvSpPr>
          <p:spPr>
            <a:xfrm>
              <a:off x="1433130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7" name="Heart 336"/>
            <p:cNvSpPr/>
            <p:nvPr/>
          </p:nvSpPr>
          <p:spPr>
            <a:xfrm>
              <a:off x="1653964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8" name="Heart 337"/>
            <p:cNvSpPr/>
            <p:nvPr/>
          </p:nvSpPr>
          <p:spPr>
            <a:xfrm>
              <a:off x="1764381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9" name="Heart 338"/>
            <p:cNvSpPr/>
            <p:nvPr/>
          </p:nvSpPr>
          <p:spPr>
            <a:xfrm>
              <a:off x="1874798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0" name="Heart 339"/>
            <p:cNvSpPr/>
            <p:nvPr/>
          </p:nvSpPr>
          <p:spPr>
            <a:xfrm>
              <a:off x="1985217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86841" y="120713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B80000"/>
                  </a:solidFill>
                </a:rPr>
                <a:t>20</a:t>
              </a:r>
              <a:endParaRPr lang="fr-FR" b="1" dirty="0">
                <a:solidFill>
                  <a:srgbClr val="B80000"/>
                </a:solidFill>
              </a:endParaRPr>
            </a:p>
          </p:txBody>
        </p:sp>
        <p:sp>
          <p:nvSpPr>
            <p:cNvPr id="205" name="Oval 204"/>
            <p:cNvSpPr/>
            <p:nvPr/>
          </p:nvSpPr>
          <p:spPr>
            <a:xfrm>
              <a:off x="1724124" y="2041922"/>
              <a:ext cx="93501" cy="96441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/>
            <p:cNvSpPr/>
            <p:nvPr/>
          </p:nvSpPr>
          <p:spPr>
            <a:xfrm>
              <a:off x="1954696" y="2041922"/>
              <a:ext cx="93501" cy="9644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/>
            <p:cNvSpPr/>
            <p:nvPr/>
          </p:nvSpPr>
          <p:spPr>
            <a:xfrm>
              <a:off x="2069982" y="2041922"/>
              <a:ext cx="93501" cy="96441"/>
            </a:xfrm>
            <a:prstGeom prst="ellipse">
              <a:avLst/>
            </a:prstGeom>
            <a:solidFill>
              <a:srgbClr val="AB74D5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/>
            <p:cNvSpPr/>
            <p:nvPr/>
          </p:nvSpPr>
          <p:spPr>
            <a:xfrm>
              <a:off x="1839410" y="2041922"/>
              <a:ext cx="93501" cy="96441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/>
            <p:nvPr/>
          </p:nvSpPr>
          <p:spPr>
            <a:xfrm>
              <a:off x="1608838" y="2041922"/>
              <a:ext cx="93501" cy="96441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/>
            <p:nvPr/>
          </p:nvSpPr>
          <p:spPr>
            <a:xfrm>
              <a:off x="1493552" y="2041922"/>
              <a:ext cx="93501" cy="9644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Oval 253"/>
            <p:cNvSpPr/>
            <p:nvPr/>
          </p:nvSpPr>
          <p:spPr>
            <a:xfrm>
              <a:off x="1378266" y="2041922"/>
              <a:ext cx="93501" cy="96441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Oval 255"/>
            <p:cNvSpPr/>
            <p:nvPr/>
          </p:nvSpPr>
          <p:spPr>
            <a:xfrm>
              <a:off x="1262980" y="2041922"/>
              <a:ext cx="93501" cy="96441"/>
            </a:xfrm>
            <a:prstGeom prst="ellipse">
              <a:avLst/>
            </a:prstGeom>
            <a:solidFill>
              <a:srgbClr val="AB74D5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Oval 257"/>
            <p:cNvSpPr/>
            <p:nvPr/>
          </p:nvSpPr>
          <p:spPr>
            <a:xfrm>
              <a:off x="801835" y="2041922"/>
              <a:ext cx="93501" cy="96441"/>
            </a:xfrm>
            <a:prstGeom prst="ellipse">
              <a:avLst/>
            </a:prstGeom>
            <a:solidFill>
              <a:srgbClr val="AB74D5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/>
            <p:cNvSpPr/>
            <p:nvPr/>
          </p:nvSpPr>
          <p:spPr>
            <a:xfrm>
              <a:off x="686550" y="2041922"/>
              <a:ext cx="93501" cy="96441"/>
            </a:xfrm>
            <a:prstGeom prst="ellipse">
              <a:avLst/>
            </a:prstGeom>
            <a:solidFill>
              <a:srgbClr val="AB74D5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Oval 260"/>
            <p:cNvSpPr/>
            <p:nvPr/>
          </p:nvSpPr>
          <p:spPr>
            <a:xfrm>
              <a:off x="917122" y="2041922"/>
              <a:ext cx="93501" cy="9644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Oval 261"/>
            <p:cNvSpPr/>
            <p:nvPr/>
          </p:nvSpPr>
          <p:spPr>
            <a:xfrm>
              <a:off x="1032408" y="2041922"/>
              <a:ext cx="93501" cy="96441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/>
            <p:cNvSpPr/>
            <p:nvPr/>
          </p:nvSpPr>
          <p:spPr>
            <a:xfrm>
              <a:off x="1147694" y="2041922"/>
              <a:ext cx="93501" cy="96441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/>
            <p:cNvSpPr/>
            <p:nvPr/>
          </p:nvSpPr>
          <p:spPr>
            <a:xfrm>
              <a:off x="455978" y="2041922"/>
              <a:ext cx="93501" cy="9644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Oval 264"/>
            <p:cNvSpPr/>
            <p:nvPr/>
          </p:nvSpPr>
          <p:spPr>
            <a:xfrm>
              <a:off x="571264" y="2041922"/>
              <a:ext cx="93501" cy="96441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1" name="Group 720"/>
          <p:cNvGrpSpPr/>
          <p:nvPr/>
        </p:nvGrpSpPr>
        <p:grpSpPr>
          <a:xfrm>
            <a:off x="4346133" y="1066800"/>
            <a:ext cx="1713231" cy="1143000"/>
            <a:chOff x="4346133" y="1066800"/>
            <a:chExt cx="1713231" cy="1143000"/>
          </a:xfrm>
        </p:grpSpPr>
        <p:sp>
          <p:nvSpPr>
            <p:cNvPr id="416" name="Rectangle 415"/>
            <p:cNvSpPr/>
            <p:nvPr/>
          </p:nvSpPr>
          <p:spPr>
            <a:xfrm>
              <a:off x="4380184" y="1066800"/>
              <a:ext cx="1679180" cy="1143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417" name="Curved Connector 416"/>
            <p:cNvCxnSpPr>
              <a:stCxn id="447" idx="0"/>
              <a:endCxn id="456" idx="0"/>
            </p:cNvCxnSpPr>
            <p:nvPr/>
          </p:nvCxnSpPr>
          <p:spPr>
            <a:xfrm rot="16200000" flipV="1">
              <a:off x="5111380" y="1523135"/>
              <a:ext cx="12700" cy="1037574"/>
            </a:xfrm>
            <a:prstGeom prst="curvedConnector3">
              <a:avLst>
                <a:gd name="adj1" fmla="val 285000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18" name="Curved Connector 417"/>
            <p:cNvCxnSpPr>
              <a:stCxn id="457" idx="0"/>
              <a:endCxn id="458" idx="0"/>
            </p:cNvCxnSpPr>
            <p:nvPr/>
          </p:nvCxnSpPr>
          <p:spPr>
            <a:xfrm rot="5400000" flipH="1" flipV="1">
              <a:off x="4880696" y="1984279"/>
              <a:ext cx="11906" cy="115286"/>
            </a:xfrm>
            <a:prstGeom prst="curvedConnector3">
              <a:avLst>
                <a:gd name="adj1" fmla="val 128998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19" name="Curved Connector 418"/>
            <p:cNvCxnSpPr>
              <a:stCxn id="453" idx="0"/>
              <a:endCxn id="454" idx="0"/>
            </p:cNvCxnSpPr>
            <p:nvPr/>
          </p:nvCxnSpPr>
          <p:spPr>
            <a:xfrm rot="16200000" flipV="1">
              <a:off x="5226666" y="1984279"/>
              <a:ext cx="12700" cy="115286"/>
            </a:xfrm>
            <a:prstGeom prst="curvedConnector3">
              <a:avLst>
                <a:gd name="adj1" fmla="val 180000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20" name="Curved Connector 419"/>
            <p:cNvCxnSpPr>
              <a:stCxn id="455" idx="0"/>
              <a:endCxn id="459" idx="0"/>
            </p:cNvCxnSpPr>
            <p:nvPr/>
          </p:nvCxnSpPr>
          <p:spPr>
            <a:xfrm rot="5400000" flipH="1" flipV="1">
              <a:off x="4880807" y="1868993"/>
              <a:ext cx="12700" cy="345859"/>
            </a:xfrm>
            <a:prstGeom prst="curvedConnector3">
              <a:avLst>
                <a:gd name="adj1" fmla="val 180000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21" name="Curved Connector 420"/>
            <p:cNvCxnSpPr>
              <a:stCxn id="452" idx="0"/>
              <a:endCxn id="451" idx="0"/>
            </p:cNvCxnSpPr>
            <p:nvPr/>
          </p:nvCxnSpPr>
          <p:spPr>
            <a:xfrm rot="5400000" flipH="1" flipV="1">
              <a:off x="5457126" y="1984279"/>
              <a:ext cx="11906" cy="115286"/>
            </a:xfrm>
            <a:prstGeom prst="curvedConnector3">
              <a:avLst>
                <a:gd name="adj1" fmla="val 1249984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23" name="Curved Connector 422"/>
            <p:cNvCxnSpPr>
              <a:stCxn id="450" idx="0"/>
              <a:endCxn id="449" idx="0"/>
            </p:cNvCxnSpPr>
            <p:nvPr/>
          </p:nvCxnSpPr>
          <p:spPr>
            <a:xfrm rot="5400000" flipH="1" flipV="1">
              <a:off x="5860739" y="1926636"/>
              <a:ext cx="12700" cy="230572"/>
            </a:xfrm>
            <a:prstGeom prst="curvedConnector3">
              <a:avLst>
                <a:gd name="adj1" fmla="val 180000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424" name="Heart 423"/>
            <p:cNvSpPr/>
            <p:nvPr/>
          </p:nvSpPr>
          <p:spPr>
            <a:xfrm>
              <a:off x="4847551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5" name="Heart 424"/>
            <p:cNvSpPr/>
            <p:nvPr/>
          </p:nvSpPr>
          <p:spPr>
            <a:xfrm>
              <a:off x="4957968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6" name="Heart 425"/>
            <p:cNvSpPr/>
            <p:nvPr/>
          </p:nvSpPr>
          <p:spPr>
            <a:xfrm>
              <a:off x="5068385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7" name="Heart 426"/>
            <p:cNvSpPr/>
            <p:nvPr/>
          </p:nvSpPr>
          <p:spPr>
            <a:xfrm>
              <a:off x="5178802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8" name="Heart 427"/>
            <p:cNvSpPr/>
            <p:nvPr/>
          </p:nvSpPr>
          <p:spPr>
            <a:xfrm>
              <a:off x="5399636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9" name="Heart 428"/>
            <p:cNvSpPr/>
            <p:nvPr/>
          </p:nvSpPr>
          <p:spPr>
            <a:xfrm>
              <a:off x="5289219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0" name="Heart 429"/>
            <p:cNvSpPr/>
            <p:nvPr/>
          </p:nvSpPr>
          <p:spPr>
            <a:xfrm>
              <a:off x="5510053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1" name="Heart 430"/>
            <p:cNvSpPr/>
            <p:nvPr/>
          </p:nvSpPr>
          <p:spPr>
            <a:xfrm>
              <a:off x="5620470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2" name="Heart 431"/>
            <p:cNvSpPr/>
            <p:nvPr/>
          </p:nvSpPr>
          <p:spPr>
            <a:xfrm>
              <a:off x="5730887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3" name="Heart 432"/>
            <p:cNvSpPr/>
            <p:nvPr/>
          </p:nvSpPr>
          <p:spPr>
            <a:xfrm>
              <a:off x="5841306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4" name="Heart 433"/>
            <p:cNvSpPr/>
            <p:nvPr/>
          </p:nvSpPr>
          <p:spPr>
            <a:xfrm>
              <a:off x="4850754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5" name="Heart 434"/>
            <p:cNvSpPr/>
            <p:nvPr/>
          </p:nvSpPr>
          <p:spPr>
            <a:xfrm>
              <a:off x="4961171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6" name="Heart 435"/>
            <p:cNvSpPr/>
            <p:nvPr/>
          </p:nvSpPr>
          <p:spPr>
            <a:xfrm>
              <a:off x="5071588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7" name="Heart 436"/>
            <p:cNvSpPr/>
            <p:nvPr/>
          </p:nvSpPr>
          <p:spPr>
            <a:xfrm>
              <a:off x="5182005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8" name="Heart 437"/>
            <p:cNvSpPr/>
            <p:nvPr/>
          </p:nvSpPr>
          <p:spPr>
            <a:xfrm>
              <a:off x="5402839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9" name="Heart 438"/>
            <p:cNvSpPr/>
            <p:nvPr/>
          </p:nvSpPr>
          <p:spPr>
            <a:xfrm>
              <a:off x="5292422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0" name="Heart 439"/>
            <p:cNvSpPr/>
            <p:nvPr/>
          </p:nvSpPr>
          <p:spPr>
            <a:xfrm>
              <a:off x="5513256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6" name="TextBox 445"/>
            <p:cNvSpPr txBox="1"/>
            <p:nvPr/>
          </p:nvSpPr>
          <p:spPr>
            <a:xfrm>
              <a:off x="4346133" y="120713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B80000"/>
                  </a:solidFill>
                </a:rPr>
                <a:t>17</a:t>
              </a:r>
              <a:endParaRPr lang="fr-FR" b="1" dirty="0">
                <a:solidFill>
                  <a:srgbClr val="B80000"/>
                </a:solidFill>
              </a:endParaRPr>
            </a:p>
          </p:txBody>
        </p:sp>
        <p:sp>
          <p:nvSpPr>
            <p:cNvPr id="447" name="Oval 446"/>
            <p:cNvSpPr/>
            <p:nvPr/>
          </p:nvSpPr>
          <p:spPr>
            <a:xfrm>
              <a:off x="5583416" y="2041922"/>
              <a:ext cx="93501" cy="96441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Oval 447"/>
            <p:cNvSpPr/>
            <p:nvPr/>
          </p:nvSpPr>
          <p:spPr>
            <a:xfrm>
              <a:off x="5813988" y="2041922"/>
              <a:ext cx="93501" cy="9644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Oval 448"/>
            <p:cNvSpPr/>
            <p:nvPr/>
          </p:nvSpPr>
          <p:spPr>
            <a:xfrm>
              <a:off x="5929274" y="2041922"/>
              <a:ext cx="93501" cy="96441"/>
            </a:xfrm>
            <a:prstGeom prst="ellipse">
              <a:avLst/>
            </a:prstGeom>
            <a:solidFill>
              <a:srgbClr val="AB74D5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Oval 449"/>
            <p:cNvSpPr/>
            <p:nvPr/>
          </p:nvSpPr>
          <p:spPr>
            <a:xfrm>
              <a:off x="5698702" y="2041922"/>
              <a:ext cx="93501" cy="96441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Oval 450"/>
            <p:cNvSpPr/>
            <p:nvPr/>
          </p:nvSpPr>
          <p:spPr>
            <a:xfrm>
              <a:off x="5468130" y="2041922"/>
              <a:ext cx="93501" cy="96441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Oval 451"/>
            <p:cNvSpPr/>
            <p:nvPr/>
          </p:nvSpPr>
          <p:spPr>
            <a:xfrm>
              <a:off x="5352844" y="2041922"/>
              <a:ext cx="93501" cy="9644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Oval 452"/>
            <p:cNvSpPr/>
            <p:nvPr/>
          </p:nvSpPr>
          <p:spPr>
            <a:xfrm>
              <a:off x="5237558" y="2041922"/>
              <a:ext cx="93501" cy="96441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Oval 453"/>
            <p:cNvSpPr/>
            <p:nvPr/>
          </p:nvSpPr>
          <p:spPr>
            <a:xfrm>
              <a:off x="5122272" y="2041922"/>
              <a:ext cx="93501" cy="96441"/>
            </a:xfrm>
            <a:prstGeom prst="ellipse">
              <a:avLst/>
            </a:prstGeom>
            <a:solidFill>
              <a:srgbClr val="AB74D5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Oval 454"/>
            <p:cNvSpPr/>
            <p:nvPr/>
          </p:nvSpPr>
          <p:spPr>
            <a:xfrm>
              <a:off x="4661127" y="2041922"/>
              <a:ext cx="93501" cy="96441"/>
            </a:xfrm>
            <a:prstGeom prst="ellipse">
              <a:avLst/>
            </a:prstGeom>
            <a:solidFill>
              <a:srgbClr val="AB74D5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Oval 455"/>
            <p:cNvSpPr/>
            <p:nvPr/>
          </p:nvSpPr>
          <p:spPr>
            <a:xfrm>
              <a:off x="4545842" y="2041922"/>
              <a:ext cx="93501" cy="96441"/>
            </a:xfrm>
            <a:prstGeom prst="ellipse">
              <a:avLst/>
            </a:prstGeom>
            <a:solidFill>
              <a:srgbClr val="AB74D5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Oval 456"/>
            <p:cNvSpPr/>
            <p:nvPr/>
          </p:nvSpPr>
          <p:spPr>
            <a:xfrm>
              <a:off x="4776414" y="2041922"/>
              <a:ext cx="93501" cy="9644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Oval 457"/>
            <p:cNvSpPr/>
            <p:nvPr/>
          </p:nvSpPr>
          <p:spPr>
            <a:xfrm>
              <a:off x="4891700" y="2041922"/>
              <a:ext cx="93501" cy="96441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Oval 458"/>
            <p:cNvSpPr/>
            <p:nvPr/>
          </p:nvSpPr>
          <p:spPr>
            <a:xfrm>
              <a:off x="5006986" y="2041922"/>
              <a:ext cx="93501" cy="96441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0" name="Group 719"/>
          <p:cNvGrpSpPr/>
          <p:nvPr/>
        </p:nvGrpSpPr>
        <p:grpSpPr>
          <a:xfrm>
            <a:off x="2407157" y="1066800"/>
            <a:ext cx="1731891" cy="1143000"/>
            <a:chOff x="2407157" y="1066800"/>
            <a:chExt cx="1731891" cy="1143000"/>
          </a:xfrm>
        </p:grpSpPr>
        <p:sp>
          <p:nvSpPr>
            <p:cNvPr id="369" name="Rectangle 368"/>
            <p:cNvSpPr/>
            <p:nvPr/>
          </p:nvSpPr>
          <p:spPr>
            <a:xfrm>
              <a:off x="2407157" y="1066800"/>
              <a:ext cx="1731891" cy="1143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370" name="Curved Connector 369"/>
            <p:cNvCxnSpPr>
              <a:stCxn id="414" idx="0"/>
              <a:endCxn id="409" idx="0"/>
            </p:cNvCxnSpPr>
            <p:nvPr/>
          </p:nvCxnSpPr>
          <p:spPr>
            <a:xfrm rot="5400000" flipH="1" flipV="1">
              <a:off x="2614521" y="1984279"/>
              <a:ext cx="11906" cy="115286"/>
            </a:xfrm>
            <a:prstGeom prst="curvedConnector3">
              <a:avLst>
                <a:gd name="adj1" fmla="val 1299984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1" name="Curved Connector 370"/>
            <p:cNvCxnSpPr>
              <a:stCxn id="410" idx="0"/>
              <a:endCxn id="411" idx="0"/>
            </p:cNvCxnSpPr>
            <p:nvPr/>
          </p:nvCxnSpPr>
          <p:spPr>
            <a:xfrm rot="5400000" flipH="1" flipV="1">
              <a:off x="2960380" y="1984279"/>
              <a:ext cx="11906" cy="115286"/>
            </a:xfrm>
            <a:prstGeom prst="curvedConnector3">
              <a:avLst>
                <a:gd name="adj1" fmla="val 1449984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2" name="Curved Connector 371"/>
            <p:cNvCxnSpPr>
              <a:stCxn id="412" idx="0"/>
              <a:endCxn id="408" idx="0"/>
            </p:cNvCxnSpPr>
            <p:nvPr/>
          </p:nvCxnSpPr>
          <p:spPr>
            <a:xfrm rot="16200000" flipV="1">
              <a:off x="2960492" y="1868992"/>
              <a:ext cx="12700" cy="345859"/>
            </a:xfrm>
            <a:prstGeom prst="curvedConnector3">
              <a:avLst>
                <a:gd name="adj1" fmla="val 180000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4" name="Curved Connector 373"/>
            <p:cNvCxnSpPr>
              <a:stCxn id="405" idx="0"/>
              <a:endCxn id="404" idx="0"/>
            </p:cNvCxnSpPr>
            <p:nvPr/>
          </p:nvCxnSpPr>
          <p:spPr>
            <a:xfrm rot="5400000" flipH="1" flipV="1">
              <a:off x="3536810" y="1984279"/>
              <a:ext cx="11906" cy="115286"/>
            </a:xfrm>
            <a:prstGeom prst="curvedConnector3">
              <a:avLst>
                <a:gd name="adj1" fmla="val 1249984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5" name="Curved Connector 374"/>
            <p:cNvCxnSpPr>
              <a:stCxn id="403" idx="0"/>
              <a:endCxn id="401" idx="0"/>
            </p:cNvCxnSpPr>
            <p:nvPr/>
          </p:nvCxnSpPr>
          <p:spPr>
            <a:xfrm rot="5400000" flipH="1" flipV="1">
              <a:off x="3882668" y="1984279"/>
              <a:ext cx="11906" cy="115286"/>
            </a:xfrm>
            <a:prstGeom prst="curvedConnector3">
              <a:avLst>
                <a:gd name="adj1" fmla="val 1199984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6" name="Curved Connector 375"/>
            <p:cNvCxnSpPr>
              <a:stCxn id="400" idx="0"/>
              <a:endCxn id="402" idx="0"/>
            </p:cNvCxnSpPr>
            <p:nvPr/>
          </p:nvCxnSpPr>
          <p:spPr>
            <a:xfrm rot="5400000" flipH="1" flipV="1">
              <a:off x="3882668" y="1868993"/>
              <a:ext cx="11906" cy="345858"/>
            </a:xfrm>
            <a:prstGeom prst="curvedConnector3">
              <a:avLst>
                <a:gd name="adj1" fmla="val 180000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377" name="Heart 376"/>
            <p:cNvSpPr/>
            <p:nvPr/>
          </p:nvSpPr>
          <p:spPr>
            <a:xfrm>
              <a:off x="2927235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8" name="Heart 377"/>
            <p:cNvSpPr/>
            <p:nvPr/>
          </p:nvSpPr>
          <p:spPr>
            <a:xfrm>
              <a:off x="3037652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9" name="Heart 378"/>
            <p:cNvSpPr/>
            <p:nvPr/>
          </p:nvSpPr>
          <p:spPr>
            <a:xfrm>
              <a:off x="3148069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0" name="Heart 379"/>
            <p:cNvSpPr/>
            <p:nvPr/>
          </p:nvSpPr>
          <p:spPr>
            <a:xfrm>
              <a:off x="3258486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1" name="Heart 380"/>
            <p:cNvSpPr/>
            <p:nvPr/>
          </p:nvSpPr>
          <p:spPr>
            <a:xfrm>
              <a:off x="3479320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2" name="Heart 381"/>
            <p:cNvSpPr/>
            <p:nvPr/>
          </p:nvSpPr>
          <p:spPr>
            <a:xfrm>
              <a:off x="3368903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3" name="Heart 382"/>
            <p:cNvSpPr/>
            <p:nvPr/>
          </p:nvSpPr>
          <p:spPr>
            <a:xfrm>
              <a:off x="3589737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4" name="Heart 383"/>
            <p:cNvSpPr/>
            <p:nvPr/>
          </p:nvSpPr>
          <p:spPr>
            <a:xfrm>
              <a:off x="3700154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5" name="Heart 384"/>
            <p:cNvSpPr/>
            <p:nvPr/>
          </p:nvSpPr>
          <p:spPr>
            <a:xfrm>
              <a:off x="3810571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6" name="Heart 385"/>
            <p:cNvSpPr/>
            <p:nvPr/>
          </p:nvSpPr>
          <p:spPr>
            <a:xfrm>
              <a:off x="3920990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7" name="Heart 386"/>
            <p:cNvSpPr/>
            <p:nvPr/>
          </p:nvSpPr>
          <p:spPr>
            <a:xfrm>
              <a:off x="2930438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8" name="Heart 387"/>
            <p:cNvSpPr/>
            <p:nvPr/>
          </p:nvSpPr>
          <p:spPr>
            <a:xfrm>
              <a:off x="3040855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9" name="Heart 388"/>
            <p:cNvSpPr/>
            <p:nvPr/>
          </p:nvSpPr>
          <p:spPr>
            <a:xfrm>
              <a:off x="3151272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0" name="Heart 389"/>
            <p:cNvSpPr/>
            <p:nvPr/>
          </p:nvSpPr>
          <p:spPr>
            <a:xfrm>
              <a:off x="3261689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1" name="Heart 390"/>
            <p:cNvSpPr/>
            <p:nvPr/>
          </p:nvSpPr>
          <p:spPr>
            <a:xfrm>
              <a:off x="3482523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2" name="Heart 391"/>
            <p:cNvSpPr/>
            <p:nvPr/>
          </p:nvSpPr>
          <p:spPr>
            <a:xfrm>
              <a:off x="3372106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3" name="Heart 392"/>
            <p:cNvSpPr/>
            <p:nvPr/>
          </p:nvSpPr>
          <p:spPr>
            <a:xfrm>
              <a:off x="3592940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4" name="Heart 393"/>
            <p:cNvSpPr/>
            <p:nvPr/>
          </p:nvSpPr>
          <p:spPr>
            <a:xfrm>
              <a:off x="3703357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5" name="Heart 394"/>
            <p:cNvSpPr/>
            <p:nvPr/>
          </p:nvSpPr>
          <p:spPr>
            <a:xfrm>
              <a:off x="3813774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9" name="TextBox 398"/>
            <p:cNvSpPr txBox="1"/>
            <p:nvPr/>
          </p:nvSpPr>
          <p:spPr>
            <a:xfrm>
              <a:off x="2425817" y="120713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B80000"/>
                  </a:solidFill>
                </a:rPr>
                <a:t>19</a:t>
              </a:r>
              <a:endParaRPr lang="fr-FR" b="1" dirty="0">
                <a:solidFill>
                  <a:srgbClr val="B80000"/>
                </a:solidFill>
              </a:endParaRPr>
            </a:p>
          </p:txBody>
        </p:sp>
        <p:sp>
          <p:nvSpPr>
            <p:cNvPr id="400" name="Oval 399"/>
            <p:cNvSpPr/>
            <p:nvPr/>
          </p:nvSpPr>
          <p:spPr>
            <a:xfrm>
              <a:off x="3663100" y="2041922"/>
              <a:ext cx="93501" cy="96441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Oval 400"/>
            <p:cNvSpPr/>
            <p:nvPr/>
          </p:nvSpPr>
          <p:spPr>
            <a:xfrm>
              <a:off x="3893672" y="2041922"/>
              <a:ext cx="93501" cy="9644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Oval 401"/>
            <p:cNvSpPr/>
            <p:nvPr/>
          </p:nvSpPr>
          <p:spPr>
            <a:xfrm>
              <a:off x="4008958" y="2041922"/>
              <a:ext cx="93501" cy="96441"/>
            </a:xfrm>
            <a:prstGeom prst="ellipse">
              <a:avLst/>
            </a:prstGeom>
            <a:solidFill>
              <a:srgbClr val="AB74D5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Oval 402"/>
            <p:cNvSpPr/>
            <p:nvPr/>
          </p:nvSpPr>
          <p:spPr>
            <a:xfrm>
              <a:off x="3778386" y="2041922"/>
              <a:ext cx="93501" cy="96441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Oval 403"/>
            <p:cNvSpPr/>
            <p:nvPr/>
          </p:nvSpPr>
          <p:spPr>
            <a:xfrm>
              <a:off x="3547814" y="2041922"/>
              <a:ext cx="93501" cy="96441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Oval 404"/>
            <p:cNvSpPr/>
            <p:nvPr/>
          </p:nvSpPr>
          <p:spPr>
            <a:xfrm>
              <a:off x="3432528" y="2041922"/>
              <a:ext cx="93501" cy="9644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Oval 405"/>
            <p:cNvSpPr/>
            <p:nvPr/>
          </p:nvSpPr>
          <p:spPr>
            <a:xfrm>
              <a:off x="3317242" y="2041922"/>
              <a:ext cx="93501" cy="96441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Oval 406"/>
            <p:cNvSpPr/>
            <p:nvPr/>
          </p:nvSpPr>
          <p:spPr>
            <a:xfrm>
              <a:off x="3201956" y="2041922"/>
              <a:ext cx="93501" cy="96441"/>
            </a:xfrm>
            <a:prstGeom prst="ellipse">
              <a:avLst/>
            </a:prstGeom>
            <a:solidFill>
              <a:srgbClr val="AB74D5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Oval 407"/>
            <p:cNvSpPr/>
            <p:nvPr/>
          </p:nvSpPr>
          <p:spPr>
            <a:xfrm>
              <a:off x="2740811" y="2041922"/>
              <a:ext cx="93501" cy="96441"/>
            </a:xfrm>
            <a:prstGeom prst="ellipse">
              <a:avLst/>
            </a:prstGeom>
            <a:solidFill>
              <a:srgbClr val="AB74D5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Oval 408"/>
            <p:cNvSpPr/>
            <p:nvPr/>
          </p:nvSpPr>
          <p:spPr>
            <a:xfrm>
              <a:off x="2625526" y="2041922"/>
              <a:ext cx="93501" cy="96441"/>
            </a:xfrm>
            <a:prstGeom prst="ellipse">
              <a:avLst/>
            </a:prstGeom>
            <a:solidFill>
              <a:srgbClr val="AB74D5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Oval 409"/>
            <p:cNvSpPr/>
            <p:nvPr/>
          </p:nvSpPr>
          <p:spPr>
            <a:xfrm>
              <a:off x="2856098" y="2041922"/>
              <a:ext cx="93501" cy="9644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Oval 410"/>
            <p:cNvSpPr/>
            <p:nvPr/>
          </p:nvSpPr>
          <p:spPr>
            <a:xfrm>
              <a:off x="2971384" y="2041922"/>
              <a:ext cx="93501" cy="96441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Oval 411"/>
            <p:cNvSpPr/>
            <p:nvPr/>
          </p:nvSpPr>
          <p:spPr>
            <a:xfrm>
              <a:off x="3086670" y="2041922"/>
              <a:ext cx="93501" cy="96441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Oval 413"/>
            <p:cNvSpPr/>
            <p:nvPr/>
          </p:nvSpPr>
          <p:spPr>
            <a:xfrm>
              <a:off x="2510240" y="2041922"/>
              <a:ext cx="93501" cy="96441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0" name="Curved Connector 509"/>
            <p:cNvCxnSpPr>
              <a:stCxn id="407" idx="0"/>
              <a:endCxn id="406" idx="0"/>
            </p:cNvCxnSpPr>
            <p:nvPr/>
          </p:nvCxnSpPr>
          <p:spPr>
            <a:xfrm rot="5400000" flipH="1" flipV="1">
              <a:off x="3306350" y="1984279"/>
              <a:ext cx="12700" cy="115286"/>
            </a:xfrm>
            <a:prstGeom prst="curvedConnector3">
              <a:avLst>
                <a:gd name="adj1" fmla="val 180000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723" name="Group 722"/>
          <p:cNvGrpSpPr/>
          <p:nvPr/>
        </p:nvGrpSpPr>
        <p:grpSpPr>
          <a:xfrm>
            <a:off x="6618302" y="1066800"/>
            <a:ext cx="1713231" cy="1143000"/>
            <a:chOff x="7049769" y="1066800"/>
            <a:chExt cx="1713231" cy="1143000"/>
          </a:xfrm>
        </p:grpSpPr>
        <p:sp>
          <p:nvSpPr>
            <p:cNvPr id="463" name="Rectangle 462"/>
            <p:cNvSpPr/>
            <p:nvPr/>
          </p:nvSpPr>
          <p:spPr>
            <a:xfrm>
              <a:off x="7093669" y="1066800"/>
              <a:ext cx="1669331" cy="1143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1" name="Heart 470"/>
            <p:cNvSpPr/>
            <p:nvPr/>
          </p:nvSpPr>
          <p:spPr>
            <a:xfrm>
              <a:off x="7551187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2" name="Heart 471"/>
            <p:cNvSpPr/>
            <p:nvPr/>
          </p:nvSpPr>
          <p:spPr>
            <a:xfrm>
              <a:off x="7661604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3" name="Heart 472"/>
            <p:cNvSpPr/>
            <p:nvPr/>
          </p:nvSpPr>
          <p:spPr>
            <a:xfrm>
              <a:off x="7772021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4" name="Heart 473"/>
            <p:cNvSpPr/>
            <p:nvPr/>
          </p:nvSpPr>
          <p:spPr>
            <a:xfrm>
              <a:off x="7882438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5" name="Heart 474"/>
            <p:cNvSpPr/>
            <p:nvPr/>
          </p:nvSpPr>
          <p:spPr>
            <a:xfrm>
              <a:off x="8103272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6" name="Heart 475"/>
            <p:cNvSpPr/>
            <p:nvPr/>
          </p:nvSpPr>
          <p:spPr>
            <a:xfrm>
              <a:off x="7992855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7" name="Heart 476"/>
            <p:cNvSpPr/>
            <p:nvPr/>
          </p:nvSpPr>
          <p:spPr>
            <a:xfrm>
              <a:off x="8213689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8" name="Heart 477"/>
            <p:cNvSpPr/>
            <p:nvPr/>
          </p:nvSpPr>
          <p:spPr>
            <a:xfrm>
              <a:off x="8324106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9" name="Heart 478"/>
            <p:cNvSpPr/>
            <p:nvPr/>
          </p:nvSpPr>
          <p:spPr>
            <a:xfrm>
              <a:off x="8434523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0" name="Heart 479"/>
            <p:cNvSpPr/>
            <p:nvPr/>
          </p:nvSpPr>
          <p:spPr>
            <a:xfrm>
              <a:off x="8544942" y="12071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1" name="Heart 480"/>
            <p:cNvSpPr/>
            <p:nvPr/>
          </p:nvSpPr>
          <p:spPr>
            <a:xfrm>
              <a:off x="7554390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2" name="Heart 481"/>
            <p:cNvSpPr/>
            <p:nvPr/>
          </p:nvSpPr>
          <p:spPr>
            <a:xfrm>
              <a:off x="7664807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3" name="Heart 482"/>
            <p:cNvSpPr/>
            <p:nvPr/>
          </p:nvSpPr>
          <p:spPr>
            <a:xfrm>
              <a:off x="7775224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4" name="Heart 483"/>
            <p:cNvSpPr/>
            <p:nvPr/>
          </p:nvSpPr>
          <p:spPr>
            <a:xfrm>
              <a:off x="7885641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5" name="Heart 484"/>
            <p:cNvSpPr/>
            <p:nvPr/>
          </p:nvSpPr>
          <p:spPr>
            <a:xfrm>
              <a:off x="8106475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6" name="Heart 485"/>
            <p:cNvSpPr/>
            <p:nvPr/>
          </p:nvSpPr>
          <p:spPr>
            <a:xfrm>
              <a:off x="7996058" y="1359535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3" name="TextBox 492"/>
            <p:cNvSpPr txBox="1"/>
            <p:nvPr/>
          </p:nvSpPr>
          <p:spPr>
            <a:xfrm>
              <a:off x="7049769" y="1207135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B80000"/>
                  </a:solidFill>
                </a:rPr>
                <a:t>16</a:t>
              </a:r>
              <a:endParaRPr lang="fr-FR" b="1" dirty="0">
                <a:solidFill>
                  <a:srgbClr val="B80000"/>
                </a:solidFill>
              </a:endParaRPr>
            </a:p>
          </p:txBody>
        </p:sp>
        <p:cxnSp>
          <p:nvCxnSpPr>
            <p:cNvPr id="530" name="Curved Connector 529"/>
            <p:cNvCxnSpPr>
              <a:stCxn id="536" idx="0"/>
              <a:endCxn id="538" idx="0"/>
            </p:cNvCxnSpPr>
            <p:nvPr/>
          </p:nvCxnSpPr>
          <p:spPr>
            <a:xfrm rot="5400000" flipH="1" flipV="1">
              <a:off x="8401137" y="1856492"/>
              <a:ext cx="12700" cy="345858"/>
            </a:xfrm>
            <a:prstGeom prst="curvedConnector3">
              <a:avLst>
                <a:gd name="adj1" fmla="val 180000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31" name="Curved Connector 530"/>
            <p:cNvCxnSpPr>
              <a:stCxn id="546" idx="0"/>
              <a:endCxn id="547" idx="0"/>
            </p:cNvCxnSpPr>
            <p:nvPr/>
          </p:nvCxnSpPr>
          <p:spPr>
            <a:xfrm rot="5400000" flipH="1" flipV="1">
              <a:off x="7478737" y="1971778"/>
              <a:ext cx="11906" cy="115286"/>
            </a:xfrm>
            <a:prstGeom prst="curvedConnector3">
              <a:avLst>
                <a:gd name="adj1" fmla="val 128998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32" name="Curved Connector 531"/>
            <p:cNvCxnSpPr>
              <a:stCxn id="542" idx="0"/>
              <a:endCxn id="543" idx="0"/>
            </p:cNvCxnSpPr>
            <p:nvPr/>
          </p:nvCxnSpPr>
          <p:spPr>
            <a:xfrm rot="16200000" flipV="1">
              <a:off x="7824707" y="1971778"/>
              <a:ext cx="12700" cy="115286"/>
            </a:xfrm>
            <a:prstGeom prst="curvedConnector3">
              <a:avLst>
                <a:gd name="adj1" fmla="val 180000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33" name="Curved Connector 532"/>
            <p:cNvCxnSpPr>
              <a:stCxn id="544" idx="0"/>
              <a:endCxn id="548" idx="0"/>
            </p:cNvCxnSpPr>
            <p:nvPr/>
          </p:nvCxnSpPr>
          <p:spPr>
            <a:xfrm rot="5400000" flipH="1" flipV="1">
              <a:off x="7478848" y="1856492"/>
              <a:ext cx="12700" cy="345859"/>
            </a:xfrm>
            <a:prstGeom prst="curvedConnector3">
              <a:avLst>
                <a:gd name="adj1" fmla="val 180000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34" name="Curved Connector 533"/>
            <p:cNvCxnSpPr>
              <a:stCxn id="541" idx="0"/>
              <a:endCxn id="540" idx="0"/>
            </p:cNvCxnSpPr>
            <p:nvPr/>
          </p:nvCxnSpPr>
          <p:spPr>
            <a:xfrm rot="5400000" flipH="1" flipV="1">
              <a:off x="8055167" y="1971778"/>
              <a:ext cx="11906" cy="115286"/>
            </a:xfrm>
            <a:prstGeom prst="curvedConnector3">
              <a:avLst>
                <a:gd name="adj1" fmla="val 1249984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35" name="Curved Connector 534"/>
            <p:cNvCxnSpPr>
              <a:stCxn id="539" idx="0"/>
              <a:endCxn id="537" idx="0"/>
            </p:cNvCxnSpPr>
            <p:nvPr/>
          </p:nvCxnSpPr>
          <p:spPr>
            <a:xfrm rot="5400000" flipH="1" flipV="1">
              <a:off x="8401137" y="1971778"/>
              <a:ext cx="12700" cy="115286"/>
            </a:xfrm>
            <a:prstGeom prst="curvedConnector3">
              <a:avLst>
                <a:gd name="adj1" fmla="val 135000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536" name="Oval 535"/>
            <p:cNvSpPr/>
            <p:nvPr/>
          </p:nvSpPr>
          <p:spPr>
            <a:xfrm>
              <a:off x="8181457" y="2029421"/>
              <a:ext cx="93501" cy="96441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Oval 536"/>
            <p:cNvSpPr/>
            <p:nvPr/>
          </p:nvSpPr>
          <p:spPr>
            <a:xfrm>
              <a:off x="8412029" y="2029421"/>
              <a:ext cx="93501" cy="9644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Oval 537"/>
            <p:cNvSpPr/>
            <p:nvPr/>
          </p:nvSpPr>
          <p:spPr>
            <a:xfrm>
              <a:off x="8527315" y="2029421"/>
              <a:ext cx="93501" cy="96441"/>
            </a:xfrm>
            <a:prstGeom prst="ellipse">
              <a:avLst/>
            </a:prstGeom>
            <a:solidFill>
              <a:srgbClr val="AB74D5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Oval 538"/>
            <p:cNvSpPr/>
            <p:nvPr/>
          </p:nvSpPr>
          <p:spPr>
            <a:xfrm>
              <a:off x="8296743" y="2029421"/>
              <a:ext cx="93501" cy="96441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Oval 539"/>
            <p:cNvSpPr/>
            <p:nvPr/>
          </p:nvSpPr>
          <p:spPr>
            <a:xfrm>
              <a:off x="8066171" y="2029421"/>
              <a:ext cx="93501" cy="96441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Oval 540"/>
            <p:cNvSpPr/>
            <p:nvPr/>
          </p:nvSpPr>
          <p:spPr>
            <a:xfrm>
              <a:off x="7950885" y="2029421"/>
              <a:ext cx="93501" cy="9644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Oval 541"/>
            <p:cNvSpPr/>
            <p:nvPr/>
          </p:nvSpPr>
          <p:spPr>
            <a:xfrm>
              <a:off x="7835599" y="2029421"/>
              <a:ext cx="93501" cy="96441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Oval 542"/>
            <p:cNvSpPr/>
            <p:nvPr/>
          </p:nvSpPr>
          <p:spPr>
            <a:xfrm>
              <a:off x="7720313" y="2029421"/>
              <a:ext cx="93501" cy="96441"/>
            </a:xfrm>
            <a:prstGeom prst="ellipse">
              <a:avLst/>
            </a:prstGeom>
            <a:solidFill>
              <a:srgbClr val="AB74D5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Oval 543"/>
            <p:cNvSpPr/>
            <p:nvPr/>
          </p:nvSpPr>
          <p:spPr>
            <a:xfrm>
              <a:off x="7259168" y="2029421"/>
              <a:ext cx="93501" cy="96441"/>
            </a:xfrm>
            <a:prstGeom prst="ellipse">
              <a:avLst/>
            </a:prstGeom>
            <a:solidFill>
              <a:srgbClr val="AB74D5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Oval 545"/>
            <p:cNvSpPr/>
            <p:nvPr/>
          </p:nvSpPr>
          <p:spPr>
            <a:xfrm>
              <a:off x="7374455" y="2029421"/>
              <a:ext cx="93501" cy="9644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Oval 546"/>
            <p:cNvSpPr/>
            <p:nvPr/>
          </p:nvSpPr>
          <p:spPr>
            <a:xfrm>
              <a:off x="7489741" y="2029421"/>
              <a:ext cx="93501" cy="96441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Oval 547"/>
            <p:cNvSpPr/>
            <p:nvPr/>
          </p:nvSpPr>
          <p:spPr>
            <a:xfrm>
              <a:off x="7605027" y="2029421"/>
              <a:ext cx="93501" cy="96441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2" name="Group 721"/>
          <p:cNvGrpSpPr/>
          <p:nvPr/>
        </p:nvGrpSpPr>
        <p:grpSpPr>
          <a:xfrm>
            <a:off x="5495217" y="1085436"/>
            <a:ext cx="576235" cy="1143000"/>
            <a:chOff x="6266449" y="1066800"/>
            <a:chExt cx="576235" cy="1143000"/>
          </a:xfrm>
        </p:grpSpPr>
        <p:sp>
          <p:nvSpPr>
            <p:cNvPr id="549" name="Rectangle 548"/>
            <p:cNvSpPr/>
            <p:nvPr/>
          </p:nvSpPr>
          <p:spPr>
            <a:xfrm>
              <a:off x="6282988" y="1066800"/>
              <a:ext cx="559696" cy="1143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550" name="Curved Connector 549"/>
            <p:cNvCxnSpPr>
              <a:stCxn id="592" idx="0"/>
              <a:endCxn id="591" idx="0"/>
            </p:cNvCxnSpPr>
            <p:nvPr/>
          </p:nvCxnSpPr>
          <p:spPr>
            <a:xfrm rot="16200000" flipV="1">
              <a:off x="6523243" y="1977928"/>
              <a:ext cx="12700" cy="115286"/>
            </a:xfrm>
            <a:prstGeom prst="curvedConnector3">
              <a:avLst>
                <a:gd name="adj1" fmla="val 180000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557" name="Heart 556"/>
            <p:cNvSpPr/>
            <p:nvPr/>
          </p:nvSpPr>
          <p:spPr>
            <a:xfrm>
              <a:off x="6577607" y="1338580"/>
              <a:ext cx="90973" cy="99695"/>
            </a:xfrm>
            <a:prstGeom prst="heart">
              <a:avLst/>
            </a:prstGeom>
            <a:solidFill>
              <a:srgbClr val="00B050"/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58" name="Heart 557"/>
            <p:cNvSpPr/>
            <p:nvPr/>
          </p:nvSpPr>
          <p:spPr>
            <a:xfrm>
              <a:off x="6688024" y="1338580"/>
              <a:ext cx="90973" cy="99695"/>
            </a:xfrm>
            <a:prstGeom prst="heart">
              <a:avLst/>
            </a:prstGeom>
            <a:solidFill>
              <a:srgbClr val="00B050"/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77" name="TextBox 576"/>
            <p:cNvSpPr txBox="1"/>
            <p:nvPr/>
          </p:nvSpPr>
          <p:spPr>
            <a:xfrm>
              <a:off x="6266449" y="120713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B80000"/>
                  </a:solidFill>
                </a:rPr>
                <a:t>2</a:t>
              </a:r>
              <a:endParaRPr lang="fr-FR" b="1" dirty="0">
                <a:solidFill>
                  <a:srgbClr val="B80000"/>
                </a:solidFill>
              </a:endParaRPr>
            </a:p>
          </p:txBody>
        </p:sp>
        <p:sp>
          <p:nvSpPr>
            <p:cNvPr id="591" name="Oval 590"/>
            <p:cNvSpPr/>
            <p:nvPr/>
          </p:nvSpPr>
          <p:spPr>
            <a:xfrm>
              <a:off x="6418849" y="2035571"/>
              <a:ext cx="93501" cy="9644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Oval 591"/>
            <p:cNvSpPr/>
            <p:nvPr/>
          </p:nvSpPr>
          <p:spPr>
            <a:xfrm>
              <a:off x="6534135" y="2035571"/>
              <a:ext cx="93501" cy="96441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94" name="Straight Arrow Connector 593"/>
          <p:cNvCxnSpPr/>
          <p:nvPr/>
        </p:nvCxnSpPr>
        <p:spPr>
          <a:xfrm flipH="1" flipV="1">
            <a:off x="1541597" y="2362200"/>
            <a:ext cx="14705" cy="2179074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95" name="Straight Arrow Connector 594"/>
          <p:cNvCxnSpPr/>
          <p:nvPr/>
        </p:nvCxnSpPr>
        <p:spPr>
          <a:xfrm flipH="1" flipV="1">
            <a:off x="3307560" y="2304927"/>
            <a:ext cx="110032" cy="1968579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97" name="Straight Arrow Connector 596"/>
          <p:cNvCxnSpPr/>
          <p:nvPr/>
        </p:nvCxnSpPr>
        <p:spPr>
          <a:xfrm flipV="1">
            <a:off x="5251889" y="2287783"/>
            <a:ext cx="49885" cy="1743152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99" name="Straight Arrow Connector 598"/>
          <p:cNvCxnSpPr/>
          <p:nvPr/>
        </p:nvCxnSpPr>
        <p:spPr>
          <a:xfrm flipV="1">
            <a:off x="7108832" y="2287783"/>
            <a:ext cx="356839" cy="146153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01" name="Straight Arrow Connector 600"/>
          <p:cNvCxnSpPr/>
          <p:nvPr/>
        </p:nvCxnSpPr>
        <p:spPr>
          <a:xfrm flipH="1" flipV="1">
            <a:off x="5816004" y="2304929"/>
            <a:ext cx="263264" cy="1428871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724" name="Group 723"/>
          <p:cNvGrpSpPr/>
          <p:nvPr/>
        </p:nvGrpSpPr>
        <p:grpSpPr>
          <a:xfrm>
            <a:off x="3663503" y="1207135"/>
            <a:ext cx="559696" cy="797159"/>
            <a:chOff x="3912648" y="2654578"/>
            <a:chExt cx="559696" cy="797159"/>
          </a:xfrm>
        </p:grpSpPr>
        <p:sp>
          <p:nvSpPr>
            <p:cNvPr id="605" name="Rectangle 604"/>
            <p:cNvSpPr/>
            <p:nvPr/>
          </p:nvSpPr>
          <p:spPr>
            <a:xfrm>
              <a:off x="3912648" y="2654578"/>
              <a:ext cx="559696" cy="7971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9" name="TextBox 608"/>
            <p:cNvSpPr txBox="1"/>
            <p:nvPr/>
          </p:nvSpPr>
          <p:spPr>
            <a:xfrm>
              <a:off x="3935664" y="270986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B80000"/>
                  </a:solidFill>
                </a:rPr>
                <a:t>0</a:t>
              </a:r>
              <a:endParaRPr lang="fr-FR" b="1" dirty="0">
                <a:solidFill>
                  <a:srgbClr val="B80000"/>
                </a:solidFill>
              </a:endParaRPr>
            </a:p>
          </p:txBody>
        </p:sp>
        <p:sp>
          <p:nvSpPr>
            <p:cNvPr id="610" name="Oval 609"/>
            <p:cNvSpPr/>
            <p:nvPr/>
          </p:nvSpPr>
          <p:spPr>
            <a:xfrm>
              <a:off x="4134777" y="3164245"/>
              <a:ext cx="93501" cy="96441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6" name="Group 715"/>
          <p:cNvGrpSpPr/>
          <p:nvPr/>
        </p:nvGrpSpPr>
        <p:grpSpPr>
          <a:xfrm>
            <a:off x="2362200" y="3787547"/>
            <a:ext cx="1589349" cy="403453"/>
            <a:chOff x="2288463" y="3730581"/>
            <a:chExt cx="1589349" cy="403453"/>
          </a:xfrm>
        </p:grpSpPr>
        <p:sp>
          <p:nvSpPr>
            <p:cNvPr id="640" name="Heart 639"/>
            <p:cNvSpPr/>
            <p:nvPr/>
          </p:nvSpPr>
          <p:spPr>
            <a:xfrm>
              <a:off x="2789881" y="373058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41" name="Heart 640"/>
            <p:cNvSpPr/>
            <p:nvPr/>
          </p:nvSpPr>
          <p:spPr>
            <a:xfrm>
              <a:off x="2900298" y="373058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42" name="Heart 641"/>
            <p:cNvSpPr/>
            <p:nvPr/>
          </p:nvSpPr>
          <p:spPr>
            <a:xfrm>
              <a:off x="3010715" y="373058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43" name="Heart 642"/>
            <p:cNvSpPr/>
            <p:nvPr/>
          </p:nvSpPr>
          <p:spPr>
            <a:xfrm>
              <a:off x="3121132" y="373058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44" name="Heart 643"/>
            <p:cNvSpPr/>
            <p:nvPr/>
          </p:nvSpPr>
          <p:spPr>
            <a:xfrm>
              <a:off x="3341966" y="373058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45" name="Heart 644"/>
            <p:cNvSpPr/>
            <p:nvPr/>
          </p:nvSpPr>
          <p:spPr>
            <a:xfrm>
              <a:off x="3231549" y="373058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46" name="Heart 645"/>
            <p:cNvSpPr/>
            <p:nvPr/>
          </p:nvSpPr>
          <p:spPr>
            <a:xfrm>
              <a:off x="3452383" y="373058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47" name="Heart 646"/>
            <p:cNvSpPr/>
            <p:nvPr/>
          </p:nvSpPr>
          <p:spPr>
            <a:xfrm>
              <a:off x="3562800" y="373058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48" name="Heart 647"/>
            <p:cNvSpPr/>
            <p:nvPr/>
          </p:nvSpPr>
          <p:spPr>
            <a:xfrm>
              <a:off x="3673217" y="373058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49" name="Heart 648"/>
            <p:cNvSpPr/>
            <p:nvPr/>
          </p:nvSpPr>
          <p:spPr>
            <a:xfrm>
              <a:off x="3783636" y="373058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0" name="Heart 649"/>
            <p:cNvSpPr/>
            <p:nvPr/>
          </p:nvSpPr>
          <p:spPr>
            <a:xfrm>
              <a:off x="2793084" y="388298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1" name="Heart 650"/>
            <p:cNvSpPr/>
            <p:nvPr/>
          </p:nvSpPr>
          <p:spPr>
            <a:xfrm>
              <a:off x="2903501" y="388298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2" name="Heart 651"/>
            <p:cNvSpPr/>
            <p:nvPr/>
          </p:nvSpPr>
          <p:spPr>
            <a:xfrm>
              <a:off x="3013918" y="388298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3" name="Heart 652"/>
            <p:cNvSpPr/>
            <p:nvPr/>
          </p:nvSpPr>
          <p:spPr>
            <a:xfrm>
              <a:off x="3124335" y="388298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4" name="Heart 653"/>
            <p:cNvSpPr/>
            <p:nvPr/>
          </p:nvSpPr>
          <p:spPr>
            <a:xfrm>
              <a:off x="3345169" y="388298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5" name="Heart 654"/>
            <p:cNvSpPr/>
            <p:nvPr/>
          </p:nvSpPr>
          <p:spPr>
            <a:xfrm>
              <a:off x="3234752" y="388298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6" name="Heart 655"/>
            <p:cNvSpPr/>
            <p:nvPr/>
          </p:nvSpPr>
          <p:spPr>
            <a:xfrm>
              <a:off x="3455586" y="388298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7" name="Heart 656"/>
            <p:cNvSpPr/>
            <p:nvPr/>
          </p:nvSpPr>
          <p:spPr>
            <a:xfrm>
              <a:off x="3566003" y="388298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8" name="Heart 657"/>
            <p:cNvSpPr/>
            <p:nvPr/>
          </p:nvSpPr>
          <p:spPr>
            <a:xfrm>
              <a:off x="3676420" y="3882981"/>
              <a:ext cx="90973" cy="99695"/>
            </a:xfrm>
            <a:prstGeom prst="hear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9" name="Heart 658"/>
            <p:cNvSpPr/>
            <p:nvPr/>
          </p:nvSpPr>
          <p:spPr>
            <a:xfrm>
              <a:off x="3786839" y="3882981"/>
              <a:ext cx="90973" cy="99695"/>
            </a:xfrm>
            <a:prstGeom prst="heart">
              <a:avLst/>
            </a:prstGeom>
            <a:solidFill>
              <a:srgbClr val="FB4747"/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60" name="TextBox 659"/>
            <p:cNvSpPr txBox="1"/>
            <p:nvPr/>
          </p:nvSpPr>
          <p:spPr>
            <a:xfrm>
              <a:off x="2288463" y="373058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B80000"/>
                  </a:solidFill>
                </a:rPr>
                <a:t>22</a:t>
              </a:r>
              <a:endParaRPr lang="fr-FR" b="1" dirty="0">
                <a:solidFill>
                  <a:srgbClr val="B80000"/>
                </a:solidFill>
              </a:endParaRPr>
            </a:p>
          </p:txBody>
        </p:sp>
        <p:sp>
          <p:nvSpPr>
            <p:cNvPr id="661" name="Heart 660"/>
            <p:cNvSpPr/>
            <p:nvPr/>
          </p:nvSpPr>
          <p:spPr>
            <a:xfrm>
              <a:off x="2793912" y="4034339"/>
              <a:ext cx="90973" cy="99695"/>
            </a:xfrm>
            <a:prstGeom prst="heart">
              <a:avLst/>
            </a:prstGeom>
            <a:solidFill>
              <a:srgbClr val="FB4747"/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62" name="Heart 661"/>
            <p:cNvSpPr/>
            <p:nvPr/>
          </p:nvSpPr>
          <p:spPr>
            <a:xfrm>
              <a:off x="2904329" y="4034339"/>
              <a:ext cx="90973" cy="99695"/>
            </a:xfrm>
            <a:prstGeom prst="heart">
              <a:avLst/>
            </a:prstGeom>
            <a:solidFill>
              <a:srgbClr val="FB4747"/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613" name="Straight Arrow Connector 612"/>
          <p:cNvCxnSpPr/>
          <p:nvPr/>
        </p:nvCxnSpPr>
        <p:spPr>
          <a:xfrm flipH="1" flipV="1">
            <a:off x="3988205" y="2287783"/>
            <a:ext cx="215977" cy="1617379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415" name="Group 414"/>
          <p:cNvGrpSpPr/>
          <p:nvPr/>
        </p:nvGrpSpPr>
        <p:grpSpPr>
          <a:xfrm>
            <a:off x="7013352" y="5181600"/>
            <a:ext cx="1978248" cy="1066800"/>
            <a:chOff x="7013352" y="5181600"/>
            <a:chExt cx="1978248" cy="1066800"/>
          </a:xfrm>
        </p:grpSpPr>
        <p:sp>
          <p:nvSpPr>
            <p:cNvPr id="422" name="Rectangle 421"/>
            <p:cNvSpPr/>
            <p:nvPr/>
          </p:nvSpPr>
          <p:spPr>
            <a:xfrm>
              <a:off x="7013352" y="5181600"/>
              <a:ext cx="1978248" cy="1066800"/>
            </a:xfrm>
            <a:prstGeom prst="rect">
              <a:avLst/>
            </a:prstGeom>
            <a:solidFill>
              <a:schemeClr val="accent3"/>
            </a:solidFill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441" name="Group 440"/>
            <p:cNvGrpSpPr/>
            <p:nvPr/>
          </p:nvGrpSpPr>
          <p:grpSpPr>
            <a:xfrm>
              <a:off x="7109229" y="5243513"/>
              <a:ext cx="1796270" cy="928538"/>
              <a:chOff x="6248024" y="5243512"/>
              <a:chExt cx="2657475" cy="1469615"/>
            </a:xfrm>
          </p:grpSpPr>
          <p:sp>
            <p:nvSpPr>
              <p:cNvPr id="444" name="Oval 443"/>
              <p:cNvSpPr/>
              <p:nvPr/>
            </p:nvSpPr>
            <p:spPr>
              <a:xfrm>
                <a:off x="7764523" y="5244429"/>
                <a:ext cx="274178" cy="27670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Oval 444"/>
              <p:cNvSpPr/>
              <p:nvPr/>
            </p:nvSpPr>
            <p:spPr>
              <a:xfrm>
                <a:off x="7760485" y="6028667"/>
                <a:ext cx="274178" cy="27670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0" name="Oval 459"/>
              <p:cNvSpPr/>
              <p:nvPr/>
            </p:nvSpPr>
            <p:spPr>
              <a:xfrm>
                <a:off x="8631321" y="6436427"/>
                <a:ext cx="274178" cy="27670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1" name="Oval 460"/>
              <p:cNvSpPr/>
              <p:nvPr/>
            </p:nvSpPr>
            <p:spPr>
              <a:xfrm>
                <a:off x="8614446" y="5243512"/>
                <a:ext cx="274178" cy="276700"/>
              </a:xfrm>
              <a:prstGeom prst="ellipse">
                <a:avLst/>
              </a:prstGeom>
              <a:solidFill>
                <a:srgbClr val="AB74D5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2" name="Oval 461"/>
              <p:cNvSpPr/>
              <p:nvPr/>
            </p:nvSpPr>
            <p:spPr>
              <a:xfrm>
                <a:off x="8331925" y="5243512"/>
                <a:ext cx="274178" cy="2767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Oval 463"/>
              <p:cNvSpPr/>
              <p:nvPr/>
            </p:nvSpPr>
            <p:spPr>
              <a:xfrm>
                <a:off x="7478052" y="5244429"/>
                <a:ext cx="274178" cy="2767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Oval 464"/>
              <p:cNvSpPr/>
              <p:nvPr/>
            </p:nvSpPr>
            <p:spPr>
              <a:xfrm>
                <a:off x="7752142" y="5674427"/>
                <a:ext cx="274178" cy="2767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Oval 465"/>
              <p:cNvSpPr/>
              <p:nvPr/>
            </p:nvSpPr>
            <p:spPr>
              <a:xfrm>
                <a:off x="7465671" y="5674427"/>
                <a:ext cx="274178" cy="2767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Oval 466"/>
              <p:cNvSpPr/>
              <p:nvPr/>
            </p:nvSpPr>
            <p:spPr>
              <a:xfrm>
                <a:off x="8327975" y="5674427"/>
                <a:ext cx="274178" cy="2767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Oval 467"/>
              <p:cNvSpPr/>
              <p:nvPr/>
            </p:nvSpPr>
            <p:spPr>
              <a:xfrm>
                <a:off x="8614446" y="5674427"/>
                <a:ext cx="274178" cy="2767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Oval 468"/>
              <p:cNvSpPr/>
              <p:nvPr/>
            </p:nvSpPr>
            <p:spPr>
              <a:xfrm>
                <a:off x="8348800" y="6436427"/>
                <a:ext cx="274178" cy="2767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0" name="Oval 469"/>
              <p:cNvSpPr/>
              <p:nvPr/>
            </p:nvSpPr>
            <p:spPr>
              <a:xfrm>
                <a:off x="7477964" y="6436427"/>
                <a:ext cx="274178" cy="2767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Oval 486"/>
              <p:cNvSpPr/>
              <p:nvPr/>
            </p:nvSpPr>
            <p:spPr>
              <a:xfrm>
                <a:off x="7474014" y="6028667"/>
                <a:ext cx="274178" cy="276700"/>
              </a:xfrm>
              <a:prstGeom prst="ellipse">
                <a:avLst/>
              </a:prstGeom>
              <a:solidFill>
                <a:srgbClr val="AB74D5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Oval 487"/>
              <p:cNvSpPr/>
              <p:nvPr/>
            </p:nvSpPr>
            <p:spPr>
              <a:xfrm>
                <a:off x="8331925" y="6028667"/>
                <a:ext cx="274178" cy="276700"/>
              </a:xfrm>
              <a:prstGeom prst="ellipse">
                <a:avLst/>
              </a:prstGeom>
              <a:solidFill>
                <a:srgbClr val="AB74D5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Oval 488"/>
              <p:cNvSpPr/>
              <p:nvPr/>
            </p:nvSpPr>
            <p:spPr>
              <a:xfrm>
                <a:off x="8622790" y="6028667"/>
                <a:ext cx="274178" cy="276700"/>
              </a:xfrm>
              <a:prstGeom prst="ellipse">
                <a:avLst/>
              </a:prstGeom>
              <a:solidFill>
                <a:srgbClr val="AB74D5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Oval 489"/>
              <p:cNvSpPr/>
              <p:nvPr/>
            </p:nvSpPr>
            <p:spPr>
              <a:xfrm>
                <a:off x="7760485" y="6436427"/>
                <a:ext cx="274178" cy="276700"/>
              </a:xfrm>
              <a:prstGeom prst="ellipse">
                <a:avLst/>
              </a:prstGeom>
              <a:solidFill>
                <a:srgbClr val="AB74D5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Heart 490"/>
              <p:cNvSpPr/>
              <p:nvPr/>
            </p:nvSpPr>
            <p:spPr>
              <a:xfrm>
                <a:off x="6579802" y="5896267"/>
                <a:ext cx="277822" cy="275783"/>
              </a:xfrm>
              <a:prstGeom prst="heart">
                <a:avLst/>
              </a:prstGeom>
              <a:solidFill>
                <a:srgbClr val="FB4747"/>
              </a:solidFill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92" name="Heart 491"/>
              <p:cNvSpPr/>
              <p:nvPr/>
            </p:nvSpPr>
            <p:spPr>
              <a:xfrm>
                <a:off x="6908125" y="5896267"/>
                <a:ext cx="277822" cy="275783"/>
              </a:xfrm>
              <a:prstGeom prst="heart">
                <a:avLst/>
              </a:prstGeom>
              <a:solidFill>
                <a:srgbClr val="FB4747"/>
              </a:solidFill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94" name="Heart 493"/>
              <p:cNvSpPr/>
              <p:nvPr/>
            </p:nvSpPr>
            <p:spPr>
              <a:xfrm>
                <a:off x="6912628" y="6436427"/>
                <a:ext cx="277822" cy="275783"/>
              </a:xfrm>
              <a:prstGeom prst="heart">
                <a:avLst/>
              </a:prstGeom>
              <a:solidFill>
                <a:srgbClr val="FB4747"/>
              </a:solidFill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95" name="Heart 494"/>
              <p:cNvSpPr/>
              <p:nvPr/>
            </p:nvSpPr>
            <p:spPr>
              <a:xfrm>
                <a:off x="6248024" y="5246244"/>
                <a:ext cx="277822" cy="275783"/>
              </a:xfrm>
              <a:prstGeom prst="heart">
                <a:avLst/>
              </a:prstGeom>
              <a:solidFill>
                <a:srgbClr val="FB4747"/>
              </a:solidFill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96" name="Heart 495"/>
              <p:cNvSpPr/>
              <p:nvPr/>
            </p:nvSpPr>
            <p:spPr>
              <a:xfrm>
                <a:off x="6579802" y="5246244"/>
                <a:ext cx="277822" cy="275783"/>
              </a:xfrm>
              <a:prstGeom prst="heart">
                <a:avLst/>
              </a:prstGeom>
              <a:solidFill>
                <a:srgbClr val="FB4747"/>
              </a:solidFill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97" name="Heart 496"/>
              <p:cNvSpPr/>
              <p:nvPr/>
            </p:nvSpPr>
            <p:spPr>
              <a:xfrm>
                <a:off x="6908125" y="5246244"/>
                <a:ext cx="277822" cy="275783"/>
              </a:xfrm>
              <a:prstGeom prst="heart">
                <a:avLst/>
              </a:prstGeom>
              <a:solidFill>
                <a:srgbClr val="FB4747"/>
              </a:solidFill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42" name="Straight Connector 441"/>
            <p:cNvCxnSpPr/>
            <p:nvPr/>
          </p:nvCxnSpPr>
          <p:spPr>
            <a:xfrm>
              <a:off x="7013352" y="5477608"/>
              <a:ext cx="1978248" cy="0"/>
            </a:xfrm>
            <a:prstGeom prst="line">
              <a:avLst/>
            </a:prstGeom>
            <a:ln w="190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Straight Connector 442"/>
            <p:cNvCxnSpPr/>
            <p:nvPr/>
          </p:nvCxnSpPr>
          <p:spPr>
            <a:xfrm>
              <a:off x="7013352" y="5969976"/>
              <a:ext cx="1978248" cy="0"/>
            </a:xfrm>
            <a:prstGeom prst="line">
              <a:avLst/>
            </a:prstGeom>
            <a:ln w="190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5150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/>
      <p:bldP spid="735" grpId="0"/>
      <p:bldP spid="7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Oval 113"/>
          <p:cNvSpPr/>
          <p:nvPr/>
        </p:nvSpPr>
        <p:spPr>
          <a:xfrm>
            <a:off x="6601872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7616586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8123943" y="457200"/>
            <a:ext cx="411480" cy="411480"/>
          </a:xfrm>
          <a:prstGeom prst="ellipse">
            <a:avLst/>
          </a:prstGeom>
          <a:solidFill>
            <a:srgbClr val="AB74D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7109229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6094515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5587158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5079801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4572444" y="457200"/>
            <a:ext cx="411480" cy="411480"/>
          </a:xfrm>
          <a:prstGeom prst="ellipse">
            <a:avLst/>
          </a:prstGeom>
          <a:solidFill>
            <a:srgbClr val="AB74D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2543016" y="457200"/>
            <a:ext cx="411480" cy="411480"/>
          </a:xfrm>
          <a:prstGeom prst="ellipse">
            <a:avLst/>
          </a:prstGeom>
          <a:solidFill>
            <a:srgbClr val="AB74D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2035659" y="457200"/>
            <a:ext cx="411480" cy="411480"/>
          </a:xfrm>
          <a:prstGeom prst="ellipse">
            <a:avLst/>
          </a:prstGeom>
          <a:solidFill>
            <a:srgbClr val="AB74D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3050373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557730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4065087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1020945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  <a:effectLst>
            <a:glow rad="1397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1528302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513588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502895" y="4358512"/>
            <a:ext cx="2030727" cy="190500"/>
            <a:chOff x="586746" y="4572000"/>
            <a:chExt cx="4061454" cy="381000"/>
          </a:xfrm>
        </p:grpSpPr>
        <p:sp>
          <p:nvSpPr>
            <p:cNvPr id="32" name="Rectangle 31"/>
            <p:cNvSpPr/>
            <p:nvPr/>
          </p:nvSpPr>
          <p:spPr>
            <a:xfrm>
              <a:off x="790027" y="4572000"/>
              <a:ext cx="3858173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3594504" y="4648200"/>
              <a:ext cx="203281" cy="2057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4095797" y="4648200"/>
              <a:ext cx="203281" cy="20574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4346444" y="4648200"/>
              <a:ext cx="203281" cy="205740"/>
            </a:xfrm>
            <a:prstGeom prst="ellipse">
              <a:avLst/>
            </a:prstGeom>
            <a:solidFill>
              <a:srgbClr val="AB74D5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3845151" y="4648200"/>
              <a:ext cx="203281" cy="2057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3343858" y="4648200"/>
              <a:ext cx="203281" cy="20574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3093211" y="4648200"/>
              <a:ext cx="203281" cy="20574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2842565" y="4648200"/>
              <a:ext cx="203281" cy="20574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2591918" y="4648200"/>
              <a:ext cx="203281" cy="205740"/>
            </a:xfrm>
            <a:prstGeom prst="ellipse">
              <a:avLst/>
            </a:prstGeom>
            <a:solidFill>
              <a:srgbClr val="AB74D5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1589332" y="4648200"/>
              <a:ext cx="203281" cy="205740"/>
            </a:xfrm>
            <a:prstGeom prst="ellipse">
              <a:avLst/>
            </a:prstGeom>
            <a:solidFill>
              <a:srgbClr val="AB74D5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1338686" y="4648200"/>
              <a:ext cx="203281" cy="205740"/>
            </a:xfrm>
            <a:prstGeom prst="ellipse">
              <a:avLst/>
            </a:prstGeom>
            <a:solidFill>
              <a:srgbClr val="AB74D5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1839979" y="4648200"/>
              <a:ext cx="203281" cy="20574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2090625" y="4648200"/>
              <a:ext cx="203281" cy="20574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2341272" y="4648200"/>
              <a:ext cx="203281" cy="2057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837393" y="4648200"/>
              <a:ext cx="203281" cy="20574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/>
          </p:nvSpPr>
          <p:spPr>
            <a:xfrm>
              <a:off x="1088039" y="4648200"/>
              <a:ext cx="203281" cy="2057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>
            <a:xfrm>
              <a:off x="586746" y="4648200"/>
              <a:ext cx="203281" cy="20574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2244573" y="3922485"/>
            <a:ext cx="2059667" cy="339090"/>
            <a:chOff x="1265855" y="3741420"/>
            <a:chExt cx="4119333" cy="678180"/>
          </a:xfrm>
        </p:grpSpPr>
        <p:grpSp>
          <p:nvGrpSpPr>
            <p:cNvPr id="9" name="Group 8"/>
            <p:cNvGrpSpPr/>
            <p:nvPr/>
          </p:nvGrpSpPr>
          <p:grpSpPr>
            <a:xfrm>
              <a:off x="1323734" y="4038600"/>
              <a:ext cx="4061454" cy="381000"/>
              <a:chOff x="1323734" y="4038600"/>
              <a:chExt cx="4061454" cy="3810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1816298" y="4038600"/>
                <a:ext cx="3568890" cy="381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331492" y="41148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4832785" y="41148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5083432" y="4114800"/>
                <a:ext cx="203281" cy="205740"/>
              </a:xfrm>
              <a:prstGeom prst="ellipse">
                <a:avLst/>
              </a:prstGeom>
              <a:solidFill>
                <a:srgbClr val="AB74D5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4582139" y="41148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4080846" y="41148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3830199" y="41148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3579553" y="41148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3328906" y="4114800"/>
                <a:ext cx="203281" cy="205740"/>
              </a:xfrm>
              <a:prstGeom prst="ellipse">
                <a:avLst/>
              </a:prstGeom>
              <a:solidFill>
                <a:srgbClr val="AB74D5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2326320" y="4114800"/>
                <a:ext cx="203281" cy="205740"/>
              </a:xfrm>
              <a:prstGeom prst="ellipse">
                <a:avLst/>
              </a:prstGeom>
              <a:solidFill>
                <a:srgbClr val="AB74D5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2075674" y="4114800"/>
                <a:ext cx="203281" cy="205740"/>
              </a:xfrm>
              <a:prstGeom prst="ellipse">
                <a:avLst/>
              </a:prstGeom>
              <a:solidFill>
                <a:srgbClr val="AB74D5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2576967" y="41148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2827613" y="41148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3078260" y="41148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1574381" y="41148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1825027" y="41148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1323734" y="41148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7" name="Curved Connector 76"/>
              <p:cNvCxnSpPr>
                <a:stCxn id="76" idx="0"/>
                <a:endCxn id="74" idx="0"/>
              </p:cNvCxnSpPr>
              <p:nvPr/>
            </p:nvCxnSpPr>
            <p:spPr>
              <a:xfrm rot="5400000" flipH="1" flipV="1">
                <a:off x="1550698" y="3989477"/>
                <a:ext cx="12700" cy="250647"/>
              </a:xfrm>
              <a:prstGeom prst="curvedConnector3">
                <a:avLst>
                  <a:gd name="adj1" fmla="val 1800000"/>
                </a:avLst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/>
            <p:cNvGrpSpPr/>
            <p:nvPr/>
          </p:nvGrpSpPr>
          <p:grpSpPr>
            <a:xfrm>
              <a:off x="1265855" y="3741420"/>
              <a:ext cx="592490" cy="199389"/>
              <a:chOff x="1265855" y="3741420"/>
              <a:chExt cx="592490" cy="199389"/>
            </a:xfrm>
          </p:grpSpPr>
          <p:sp>
            <p:nvSpPr>
              <p:cNvPr id="172" name="Heart 171"/>
              <p:cNvSpPr/>
              <p:nvPr/>
            </p:nvSpPr>
            <p:spPr>
              <a:xfrm>
                <a:off x="1265855" y="3741420"/>
                <a:ext cx="181945" cy="199389"/>
              </a:xfrm>
              <a:prstGeom prst="heart">
                <a:avLst/>
              </a:prstGeom>
              <a:solidFill>
                <a:srgbClr val="FB4747"/>
              </a:solidFill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3" name="Heart 172"/>
              <p:cNvSpPr/>
              <p:nvPr/>
            </p:nvSpPr>
            <p:spPr>
              <a:xfrm>
                <a:off x="1463062" y="3741420"/>
                <a:ext cx="181945" cy="199389"/>
              </a:xfrm>
              <a:prstGeom prst="heart">
                <a:avLst/>
              </a:prstGeom>
              <a:solidFill>
                <a:srgbClr val="FB4747"/>
              </a:solidFill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4" name="Heart 173"/>
              <p:cNvSpPr/>
              <p:nvPr/>
            </p:nvSpPr>
            <p:spPr>
              <a:xfrm>
                <a:off x="1676400" y="3741420"/>
                <a:ext cx="181945" cy="199389"/>
              </a:xfrm>
              <a:prstGeom prst="heart">
                <a:avLst/>
              </a:prstGeom>
              <a:solidFill>
                <a:srgbClr val="FB4747"/>
              </a:solidFill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4048541" y="3651859"/>
            <a:ext cx="2030727" cy="341948"/>
            <a:chOff x="2075673" y="3049905"/>
            <a:chExt cx="4061454" cy="683895"/>
          </a:xfrm>
        </p:grpSpPr>
        <p:grpSp>
          <p:nvGrpSpPr>
            <p:cNvPr id="11" name="Group 10"/>
            <p:cNvGrpSpPr/>
            <p:nvPr/>
          </p:nvGrpSpPr>
          <p:grpSpPr>
            <a:xfrm>
              <a:off x="2075673" y="3341370"/>
              <a:ext cx="4061454" cy="392430"/>
              <a:chOff x="2075673" y="3341370"/>
              <a:chExt cx="4061454" cy="392430"/>
            </a:xfrm>
          </p:grpSpPr>
          <p:sp>
            <p:nvSpPr>
              <p:cNvPr id="152" name="Rectangle 151"/>
              <p:cNvSpPr/>
              <p:nvPr/>
            </p:nvSpPr>
            <p:spPr>
              <a:xfrm>
                <a:off x="2291265" y="3341370"/>
                <a:ext cx="267447" cy="381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2827613" y="3352800"/>
                <a:ext cx="3309514" cy="381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5083431" y="34290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5584724" y="34290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5835371" y="3429000"/>
                <a:ext cx="203281" cy="205740"/>
              </a:xfrm>
              <a:prstGeom prst="ellipse">
                <a:avLst/>
              </a:prstGeom>
              <a:solidFill>
                <a:srgbClr val="AB74D5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5334078" y="34290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4832785" y="34290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4582138" y="34290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4331492" y="34290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4080845" y="3429000"/>
                <a:ext cx="203281" cy="205740"/>
              </a:xfrm>
              <a:prstGeom prst="ellipse">
                <a:avLst/>
              </a:prstGeom>
              <a:solidFill>
                <a:srgbClr val="AB74D5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3078259" y="3429000"/>
                <a:ext cx="203281" cy="205740"/>
              </a:xfrm>
              <a:prstGeom prst="ellipse">
                <a:avLst/>
              </a:prstGeom>
              <a:solidFill>
                <a:srgbClr val="AB74D5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2827613" y="3429000"/>
                <a:ext cx="203281" cy="205740"/>
              </a:xfrm>
              <a:prstGeom prst="ellipse">
                <a:avLst/>
              </a:prstGeom>
              <a:solidFill>
                <a:srgbClr val="AB74D5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3328906" y="34290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3579552" y="34290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3830199" y="34290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2326320" y="34290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2576966" y="34290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2075673" y="34290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1" name="Curved Connector 150"/>
              <p:cNvCxnSpPr>
                <a:stCxn id="150" idx="0"/>
                <a:endCxn id="149" idx="0"/>
              </p:cNvCxnSpPr>
              <p:nvPr/>
            </p:nvCxnSpPr>
            <p:spPr>
              <a:xfrm rot="5400000" flipH="1" flipV="1">
                <a:off x="2427960" y="3178354"/>
                <a:ext cx="12700" cy="501293"/>
              </a:xfrm>
              <a:prstGeom prst="curvedConnector3">
                <a:avLst>
                  <a:gd name="adj1" fmla="val 1800000"/>
                </a:avLst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175" name="Heart 174"/>
            <p:cNvSpPr/>
            <p:nvPr/>
          </p:nvSpPr>
          <p:spPr>
            <a:xfrm>
              <a:off x="2348850" y="3049905"/>
              <a:ext cx="181945" cy="199389"/>
            </a:xfrm>
            <a:prstGeom prst="heart">
              <a:avLst/>
            </a:prstGeom>
            <a:solidFill>
              <a:srgbClr val="FB4747"/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5804779" y="3404571"/>
            <a:ext cx="2030727" cy="326936"/>
            <a:chOff x="2812236" y="2396033"/>
            <a:chExt cx="4061454" cy="653872"/>
          </a:xfrm>
        </p:grpSpPr>
        <p:grpSp>
          <p:nvGrpSpPr>
            <p:cNvPr id="12" name="Group 11"/>
            <p:cNvGrpSpPr/>
            <p:nvPr/>
          </p:nvGrpSpPr>
          <p:grpSpPr>
            <a:xfrm>
              <a:off x="2812236" y="2657475"/>
              <a:ext cx="4061454" cy="392430"/>
              <a:chOff x="2812236" y="2657475"/>
              <a:chExt cx="4061454" cy="392430"/>
            </a:xfrm>
          </p:grpSpPr>
          <p:sp>
            <p:nvSpPr>
              <p:cNvPr id="153" name="Rectangle 152"/>
              <p:cNvSpPr/>
              <p:nvPr/>
            </p:nvSpPr>
            <p:spPr>
              <a:xfrm>
                <a:off x="3027828" y="2657475"/>
                <a:ext cx="504359" cy="381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3814822" y="2668905"/>
                <a:ext cx="3058868" cy="381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5819994" y="2745105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6321287" y="2745105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6571934" y="2745105"/>
                <a:ext cx="203281" cy="205740"/>
              </a:xfrm>
              <a:prstGeom prst="ellipse">
                <a:avLst/>
              </a:prstGeom>
              <a:solidFill>
                <a:srgbClr val="AB74D5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6070641" y="2745105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5569348" y="2745105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5318701" y="2745105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5068055" y="2745105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4817408" y="2745105"/>
                <a:ext cx="203281" cy="205740"/>
              </a:xfrm>
              <a:prstGeom prst="ellipse">
                <a:avLst/>
              </a:prstGeom>
              <a:solidFill>
                <a:srgbClr val="AB74D5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3814822" y="2745105"/>
                <a:ext cx="203281" cy="205740"/>
              </a:xfrm>
              <a:prstGeom prst="ellipse">
                <a:avLst/>
              </a:prstGeom>
              <a:solidFill>
                <a:srgbClr val="AB74D5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3564176" y="2745105"/>
                <a:ext cx="203281" cy="205740"/>
              </a:xfrm>
              <a:prstGeom prst="ellipse">
                <a:avLst/>
              </a:prstGeom>
              <a:solidFill>
                <a:srgbClr val="AB74D5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4065469" y="2745105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4316115" y="2745105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4566762" y="2745105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3062883" y="2745105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3313529" y="2745105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2812236" y="2745105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1" name="Curved Connector 170"/>
              <p:cNvCxnSpPr>
                <a:stCxn id="170" idx="0"/>
                <a:endCxn id="164" idx="0"/>
              </p:cNvCxnSpPr>
              <p:nvPr/>
            </p:nvCxnSpPr>
            <p:spPr>
              <a:xfrm rot="5400000" flipH="1" flipV="1">
                <a:off x="3289847" y="2369135"/>
                <a:ext cx="12700" cy="751940"/>
              </a:xfrm>
              <a:prstGeom prst="curvedConnector3">
                <a:avLst>
                  <a:gd name="adj1" fmla="val 1800000"/>
                </a:avLst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3076783" y="2396033"/>
              <a:ext cx="434068" cy="199389"/>
              <a:chOff x="3076783" y="2396033"/>
              <a:chExt cx="434068" cy="199389"/>
            </a:xfrm>
          </p:grpSpPr>
          <p:sp>
            <p:nvSpPr>
              <p:cNvPr id="177" name="Heart 176"/>
              <p:cNvSpPr/>
              <p:nvPr/>
            </p:nvSpPr>
            <p:spPr>
              <a:xfrm>
                <a:off x="3076783" y="2396033"/>
                <a:ext cx="181945" cy="199389"/>
              </a:xfrm>
              <a:prstGeom prst="heart">
                <a:avLst/>
              </a:prstGeom>
              <a:solidFill>
                <a:srgbClr val="FB4747"/>
              </a:solidFill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8" name="Heart 177"/>
              <p:cNvSpPr/>
              <p:nvPr/>
            </p:nvSpPr>
            <p:spPr>
              <a:xfrm>
                <a:off x="3328906" y="2396033"/>
                <a:ext cx="181945" cy="199389"/>
              </a:xfrm>
              <a:prstGeom prst="heart">
                <a:avLst/>
              </a:prstGeom>
              <a:solidFill>
                <a:srgbClr val="FB4747"/>
              </a:solidFill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9" name="Rectangle 178"/>
          <p:cNvSpPr/>
          <p:nvPr/>
        </p:nvSpPr>
        <p:spPr>
          <a:xfrm>
            <a:off x="8123943" y="3035364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345772" y="2844864"/>
            <a:ext cx="2030728" cy="190500"/>
            <a:chOff x="244190" y="2689134"/>
            <a:chExt cx="2030728" cy="190500"/>
          </a:xfrm>
        </p:grpSpPr>
        <p:sp>
          <p:nvSpPr>
            <p:cNvPr id="182" name="Rectangle 181"/>
            <p:cNvSpPr/>
            <p:nvPr/>
          </p:nvSpPr>
          <p:spPr>
            <a:xfrm>
              <a:off x="494837" y="2689134"/>
              <a:ext cx="1780081" cy="1905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/>
            <p:nvPr/>
          </p:nvSpPr>
          <p:spPr>
            <a:xfrm>
              <a:off x="1748069" y="2727234"/>
              <a:ext cx="101641" cy="10287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/>
            <p:nvPr/>
          </p:nvSpPr>
          <p:spPr>
            <a:xfrm>
              <a:off x="1998716" y="2727234"/>
              <a:ext cx="101641" cy="10287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/>
            <p:nvPr/>
          </p:nvSpPr>
          <p:spPr>
            <a:xfrm>
              <a:off x="2124039" y="2727234"/>
              <a:ext cx="101641" cy="102870"/>
            </a:xfrm>
            <a:prstGeom prst="ellipse">
              <a:avLst/>
            </a:prstGeom>
            <a:solidFill>
              <a:srgbClr val="AB74D5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/>
            <p:nvPr/>
          </p:nvSpPr>
          <p:spPr>
            <a:xfrm>
              <a:off x="1873393" y="2727234"/>
              <a:ext cx="101641" cy="10287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/>
            <p:nvPr/>
          </p:nvSpPr>
          <p:spPr>
            <a:xfrm>
              <a:off x="1622746" y="2727234"/>
              <a:ext cx="101641" cy="10287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/>
            <p:nvPr/>
          </p:nvSpPr>
          <p:spPr>
            <a:xfrm>
              <a:off x="1497423" y="2727234"/>
              <a:ext cx="101641" cy="10287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/>
            <p:nvPr/>
          </p:nvSpPr>
          <p:spPr>
            <a:xfrm>
              <a:off x="1372100" y="2727234"/>
              <a:ext cx="101641" cy="10287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/>
            <p:nvPr/>
          </p:nvSpPr>
          <p:spPr>
            <a:xfrm>
              <a:off x="1246776" y="2727234"/>
              <a:ext cx="101641" cy="102870"/>
            </a:xfrm>
            <a:prstGeom prst="ellipse">
              <a:avLst/>
            </a:prstGeom>
            <a:solidFill>
              <a:srgbClr val="AB74D5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/>
            <p:nvPr/>
          </p:nvSpPr>
          <p:spPr>
            <a:xfrm>
              <a:off x="745483" y="2727234"/>
              <a:ext cx="101641" cy="102870"/>
            </a:xfrm>
            <a:prstGeom prst="ellipse">
              <a:avLst/>
            </a:prstGeom>
            <a:solidFill>
              <a:srgbClr val="AB74D5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/>
            <p:nvPr/>
          </p:nvSpPr>
          <p:spPr>
            <a:xfrm>
              <a:off x="620160" y="2727234"/>
              <a:ext cx="101641" cy="102870"/>
            </a:xfrm>
            <a:prstGeom prst="ellipse">
              <a:avLst/>
            </a:prstGeom>
            <a:solidFill>
              <a:srgbClr val="AB74D5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/>
            <p:nvPr/>
          </p:nvSpPr>
          <p:spPr>
            <a:xfrm>
              <a:off x="870807" y="2727234"/>
              <a:ext cx="101641" cy="10287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/>
            <p:nvPr/>
          </p:nvSpPr>
          <p:spPr>
            <a:xfrm>
              <a:off x="996130" y="2727234"/>
              <a:ext cx="101641" cy="10287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/>
            <p:nvPr/>
          </p:nvSpPr>
          <p:spPr>
            <a:xfrm>
              <a:off x="1121453" y="2727234"/>
              <a:ext cx="101641" cy="10287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/>
            <p:nvPr/>
          </p:nvSpPr>
          <p:spPr>
            <a:xfrm>
              <a:off x="369514" y="2727234"/>
              <a:ext cx="101641" cy="10287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/>
            <p:nvPr/>
          </p:nvSpPr>
          <p:spPr>
            <a:xfrm>
              <a:off x="494837" y="2727234"/>
              <a:ext cx="101641" cy="10287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/>
            <p:nvPr/>
          </p:nvSpPr>
          <p:spPr>
            <a:xfrm>
              <a:off x="244190" y="2727234"/>
              <a:ext cx="101641" cy="10287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Curved Connector 46"/>
          <p:cNvCxnSpPr>
            <a:endCxn id="32" idx="2"/>
          </p:cNvCxnSpPr>
          <p:nvPr/>
        </p:nvCxnSpPr>
        <p:spPr>
          <a:xfrm rot="5400000" flipH="1" flipV="1">
            <a:off x="832929" y="4318060"/>
            <a:ext cx="505199" cy="967104"/>
          </a:xfrm>
          <a:prstGeom prst="curvedConnector3">
            <a:avLst>
              <a:gd name="adj1" fmla="val 61312"/>
            </a:avLst>
          </a:prstGeom>
          <a:ln w="1270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9" name="Curved Connector 48"/>
          <p:cNvCxnSpPr>
            <a:endCxn id="60" idx="2"/>
          </p:cNvCxnSpPr>
          <p:nvPr/>
        </p:nvCxnSpPr>
        <p:spPr>
          <a:xfrm rot="5400000" flipH="1" flipV="1">
            <a:off x="1610679" y="3252872"/>
            <a:ext cx="792636" cy="2810042"/>
          </a:xfrm>
          <a:prstGeom prst="curvedConnector3">
            <a:avLst>
              <a:gd name="adj1" fmla="val 41588"/>
            </a:avLst>
          </a:prstGeom>
          <a:ln w="1270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1" name="Curved Connector 50"/>
          <p:cNvCxnSpPr>
            <a:endCxn id="80" idx="2"/>
          </p:cNvCxnSpPr>
          <p:nvPr/>
        </p:nvCxnSpPr>
        <p:spPr>
          <a:xfrm rot="5400000" flipH="1" flipV="1">
            <a:off x="2396731" y="2199052"/>
            <a:ext cx="1060404" cy="4649914"/>
          </a:xfrm>
          <a:prstGeom prst="curvedConnector3">
            <a:avLst>
              <a:gd name="adj1" fmla="val 25748"/>
            </a:avLst>
          </a:prstGeom>
          <a:ln w="1270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3" name="Curved Connector 52"/>
          <p:cNvCxnSpPr>
            <a:endCxn id="154" idx="2"/>
          </p:cNvCxnSpPr>
          <p:nvPr/>
        </p:nvCxnSpPr>
        <p:spPr>
          <a:xfrm rot="5400000" flipH="1" flipV="1">
            <a:off x="3175030" y="1158453"/>
            <a:ext cx="1322704" cy="6468813"/>
          </a:xfrm>
          <a:prstGeom prst="curvedConnector3">
            <a:avLst>
              <a:gd name="adj1" fmla="val 16875"/>
            </a:avLst>
          </a:prstGeom>
          <a:ln w="1270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0" name="Curved Connector 199"/>
          <p:cNvCxnSpPr>
            <a:stCxn id="32" idx="0"/>
            <a:endCxn id="182" idx="2"/>
          </p:cNvCxnSpPr>
          <p:nvPr/>
        </p:nvCxnSpPr>
        <p:spPr>
          <a:xfrm rot="16200000" flipV="1">
            <a:off x="866196" y="3655628"/>
            <a:ext cx="1323148" cy="82620"/>
          </a:xfrm>
          <a:prstGeom prst="curvedConnector3">
            <a:avLst>
              <a:gd name="adj1" fmla="val 47840"/>
            </a:avLst>
          </a:prstGeom>
          <a:ln w="1270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2" name="Curved Connector 201"/>
          <p:cNvCxnSpPr>
            <a:endCxn id="179" idx="2"/>
          </p:cNvCxnSpPr>
          <p:nvPr/>
        </p:nvCxnSpPr>
        <p:spPr>
          <a:xfrm rot="5400000" flipH="1" flipV="1">
            <a:off x="3881805" y="524976"/>
            <a:ext cx="1249406" cy="7809065"/>
          </a:xfrm>
          <a:prstGeom prst="curvedConnector3">
            <a:avLst>
              <a:gd name="adj1" fmla="val 14169"/>
            </a:avLst>
          </a:prstGeom>
          <a:ln w="1270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06" name="Right Arrow 205"/>
          <p:cNvSpPr/>
          <p:nvPr/>
        </p:nvSpPr>
        <p:spPr>
          <a:xfrm rot="16200000">
            <a:off x="1015845" y="1172411"/>
            <a:ext cx="516021" cy="304800"/>
          </a:xfrm>
          <a:prstGeom prst="rightArrow">
            <a:avLst/>
          </a:prstGeom>
          <a:solidFill>
            <a:srgbClr val="AB74D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08" name="Group 207"/>
          <p:cNvGrpSpPr/>
          <p:nvPr/>
        </p:nvGrpSpPr>
        <p:grpSpPr>
          <a:xfrm>
            <a:off x="2121522" y="2486361"/>
            <a:ext cx="2030727" cy="190500"/>
            <a:chOff x="1323734" y="4038600"/>
            <a:chExt cx="4061454" cy="381000"/>
          </a:xfrm>
        </p:grpSpPr>
        <p:sp>
          <p:nvSpPr>
            <p:cNvPr id="213" name="Rectangle 212"/>
            <p:cNvSpPr/>
            <p:nvPr/>
          </p:nvSpPr>
          <p:spPr>
            <a:xfrm>
              <a:off x="2049460" y="4038600"/>
              <a:ext cx="3335728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4" name="Oval 213"/>
            <p:cNvSpPr/>
            <p:nvPr/>
          </p:nvSpPr>
          <p:spPr>
            <a:xfrm>
              <a:off x="4331492" y="4114800"/>
              <a:ext cx="203281" cy="2057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/>
            <p:cNvSpPr/>
            <p:nvPr/>
          </p:nvSpPr>
          <p:spPr>
            <a:xfrm>
              <a:off x="4832785" y="4114800"/>
              <a:ext cx="203281" cy="20574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/>
            <p:cNvSpPr/>
            <p:nvPr/>
          </p:nvSpPr>
          <p:spPr>
            <a:xfrm>
              <a:off x="5083432" y="4114800"/>
              <a:ext cx="203281" cy="205740"/>
            </a:xfrm>
            <a:prstGeom prst="ellipse">
              <a:avLst/>
            </a:prstGeom>
            <a:solidFill>
              <a:srgbClr val="AB74D5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/>
            <p:cNvSpPr/>
            <p:nvPr/>
          </p:nvSpPr>
          <p:spPr>
            <a:xfrm>
              <a:off x="4582139" y="4114800"/>
              <a:ext cx="203281" cy="2057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/>
            <p:cNvSpPr/>
            <p:nvPr/>
          </p:nvSpPr>
          <p:spPr>
            <a:xfrm>
              <a:off x="4080846" y="4114800"/>
              <a:ext cx="203281" cy="20574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/>
            <p:cNvSpPr/>
            <p:nvPr/>
          </p:nvSpPr>
          <p:spPr>
            <a:xfrm>
              <a:off x="3830199" y="4114800"/>
              <a:ext cx="203281" cy="20574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/>
            <p:nvPr/>
          </p:nvSpPr>
          <p:spPr>
            <a:xfrm>
              <a:off x="3579553" y="4114800"/>
              <a:ext cx="203281" cy="20574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/>
            <p:nvPr/>
          </p:nvSpPr>
          <p:spPr>
            <a:xfrm>
              <a:off x="3328906" y="4114800"/>
              <a:ext cx="203281" cy="205740"/>
            </a:xfrm>
            <a:prstGeom prst="ellipse">
              <a:avLst/>
            </a:prstGeom>
            <a:solidFill>
              <a:srgbClr val="AB74D5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/>
            <p:nvPr/>
          </p:nvSpPr>
          <p:spPr>
            <a:xfrm>
              <a:off x="2326320" y="4114800"/>
              <a:ext cx="203281" cy="205740"/>
            </a:xfrm>
            <a:prstGeom prst="ellipse">
              <a:avLst/>
            </a:prstGeom>
            <a:solidFill>
              <a:srgbClr val="AB74D5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/>
            <p:nvPr/>
          </p:nvSpPr>
          <p:spPr>
            <a:xfrm>
              <a:off x="2075674" y="4114800"/>
              <a:ext cx="203281" cy="205740"/>
            </a:xfrm>
            <a:prstGeom prst="ellipse">
              <a:avLst/>
            </a:prstGeom>
            <a:solidFill>
              <a:srgbClr val="AB74D5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/>
            <p:nvPr/>
          </p:nvSpPr>
          <p:spPr>
            <a:xfrm>
              <a:off x="2576967" y="4114800"/>
              <a:ext cx="203281" cy="20574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/>
            <p:nvPr/>
          </p:nvSpPr>
          <p:spPr>
            <a:xfrm>
              <a:off x="2827613" y="4114800"/>
              <a:ext cx="203281" cy="20574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/>
            <p:nvPr/>
          </p:nvSpPr>
          <p:spPr>
            <a:xfrm>
              <a:off x="3078260" y="4114800"/>
              <a:ext cx="203281" cy="2057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/>
            <p:nvPr/>
          </p:nvSpPr>
          <p:spPr>
            <a:xfrm>
              <a:off x="1574381" y="4114800"/>
              <a:ext cx="203281" cy="20574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/>
            <p:nvPr/>
          </p:nvSpPr>
          <p:spPr>
            <a:xfrm>
              <a:off x="1825027" y="4114800"/>
              <a:ext cx="203281" cy="2057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/>
            <p:nvPr/>
          </p:nvSpPr>
          <p:spPr>
            <a:xfrm>
              <a:off x="1323734" y="4114800"/>
              <a:ext cx="203281" cy="20574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0" name="Curved Connector 229"/>
            <p:cNvCxnSpPr>
              <a:stCxn id="228" idx="0"/>
              <a:endCxn id="227" idx="0"/>
            </p:cNvCxnSpPr>
            <p:nvPr/>
          </p:nvCxnSpPr>
          <p:spPr>
            <a:xfrm rot="16200000" flipV="1">
              <a:off x="1801348" y="3989476"/>
              <a:ext cx="25400" cy="250646"/>
            </a:xfrm>
            <a:prstGeom prst="curvedConnector3">
              <a:avLst>
                <a:gd name="adj1" fmla="val 1425417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11" name="Heart 210"/>
          <p:cNvSpPr/>
          <p:nvPr/>
        </p:nvSpPr>
        <p:spPr>
          <a:xfrm>
            <a:off x="2266950" y="2318721"/>
            <a:ext cx="90973" cy="99695"/>
          </a:xfrm>
          <a:prstGeom prst="heart">
            <a:avLst/>
          </a:prstGeom>
          <a:solidFill>
            <a:srgbClr val="FB4747"/>
          </a:solidFill>
          <a:ln w="127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2" name="Heart 211"/>
          <p:cNvSpPr/>
          <p:nvPr/>
        </p:nvSpPr>
        <p:spPr>
          <a:xfrm>
            <a:off x="2373619" y="2318721"/>
            <a:ext cx="90973" cy="99695"/>
          </a:xfrm>
          <a:prstGeom prst="heart">
            <a:avLst/>
          </a:prstGeom>
          <a:solidFill>
            <a:srgbClr val="FB4747"/>
          </a:solidFill>
          <a:ln w="127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/>
        </p:nvSpPr>
        <p:spPr>
          <a:xfrm>
            <a:off x="4140200" y="2140242"/>
            <a:ext cx="133724" cy="190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4400829" y="2145957"/>
            <a:ext cx="1536224" cy="190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6" name="Oval 235"/>
          <p:cNvSpPr/>
          <p:nvPr/>
        </p:nvSpPr>
        <p:spPr>
          <a:xfrm>
            <a:off x="5410205" y="2184057"/>
            <a:ext cx="101641" cy="10287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/>
          <p:cNvSpPr/>
          <p:nvPr/>
        </p:nvSpPr>
        <p:spPr>
          <a:xfrm>
            <a:off x="5660852" y="2184057"/>
            <a:ext cx="101641" cy="10287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Oval 237"/>
          <p:cNvSpPr/>
          <p:nvPr/>
        </p:nvSpPr>
        <p:spPr>
          <a:xfrm>
            <a:off x="5786175" y="2184057"/>
            <a:ext cx="101641" cy="102870"/>
          </a:xfrm>
          <a:prstGeom prst="ellipse">
            <a:avLst/>
          </a:prstGeom>
          <a:solidFill>
            <a:srgbClr val="AB74D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/>
          <p:cNvSpPr/>
          <p:nvPr/>
        </p:nvSpPr>
        <p:spPr>
          <a:xfrm>
            <a:off x="5535529" y="2184057"/>
            <a:ext cx="101641" cy="10287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Oval 239"/>
          <p:cNvSpPr/>
          <p:nvPr/>
        </p:nvSpPr>
        <p:spPr>
          <a:xfrm>
            <a:off x="5284882" y="2184057"/>
            <a:ext cx="101641" cy="10287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Oval 240"/>
          <p:cNvSpPr/>
          <p:nvPr/>
        </p:nvSpPr>
        <p:spPr>
          <a:xfrm>
            <a:off x="5159559" y="2184057"/>
            <a:ext cx="101641" cy="10287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Oval 241"/>
          <p:cNvSpPr/>
          <p:nvPr/>
        </p:nvSpPr>
        <p:spPr>
          <a:xfrm>
            <a:off x="5034236" y="2184057"/>
            <a:ext cx="101641" cy="10287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Oval 242"/>
          <p:cNvSpPr/>
          <p:nvPr/>
        </p:nvSpPr>
        <p:spPr>
          <a:xfrm>
            <a:off x="4908912" y="2184057"/>
            <a:ext cx="101641" cy="102870"/>
          </a:xfrm>
          <a:prstGeom prst="ellipse">
            <a:avLst/>
          </a:prstGeom>
          <a:solidFill>
            <a:srgbClr val="AB74D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/>
          <p:cNvSpPr/>
          <p:nvPr/>
        </p:nvSpPr>
        <p:spPr>
          <a:xfrm>
            <a:off x="4407619" y="2184057"/>
            <a:ext cx="101641" cy="102870"/>
          </a:xfrm>
          <a:prstGeom prst="ellipse">
            <a:avLst/>
          </a:prstGeom>
          <a:solidFill>
            <a:srgbClr val="AB74D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Oval 244"/>
          <p:cNvSpPr/>
          <p:nvPr/>
        </p:nvSpPr>
        <p:spPr>
          <a:xfrm>
            <a:off x="4282296" y="2184057"/>
            <a:ext cx="101641" cy="102870"/>
          </a:xfrm>
          <a:prstGeom prst="ellipse">
            <a:avLst/>
          </a:prstGeom>
          <a:solidFill>
            <a:srgbClr val="AB74D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Oval 245"/>
          <p:cNvSpPr/>
          <p:nvPr/>
        </p:nvSpPr>
        <p:spPr>
          <a:xfrm>
            <a:off x="4532943" y="2184057"/>
            <a:ext cx="101641" cy="10287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Oval 246"/>
          <p:cNvSpPr/>
          <p:nvPr/>
        </p:nvSpPr>
        <p:spPr>
          <a:xfrm>
            <a:off x="4658266" y="2184057"/>
            <a:ext cx="101641" cy="10287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Oval 247"/>
          <p:cNvSpPr/>
          <p:nvPr/>
        </p:nvSpPr>
        <p:spPr>
          <a:xfrm>
            <a:off x="4783589" y="2184057"/>
            <a:ext cx="101641" cy="10287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Oval 248"/>
          <p:cNvSpPr/>
          <p:nvPr/>
        </p:nvSpPr>
        <p:spPr>
          <a:xfrm>
            <a:off x="4031650" y="2184057"/>
            <a:ext cx="101641" cy="10287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Oval 249"/>
          <p:cNvSpPr/>
          <p:nvPr/>
        </p:nvSpPr>
        <p:spPr>
          <a:xfrm>
            <a:off x="4156973" y="2184057"/>
            <a:ext cx="101641" cy="10287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Oval 250"/>
          <p:cNvSpPr/>
          <p:nvPr/>
        </p:nvSpPr>
        <p:spPr>
          <a:xfrm>
            <a:off x="3906326" y="2184057"/>
            <a:ext cx="101641" cy="10287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2" name="Curved Connector 251"/>
          <p:cNvCxnSpPr>
            <a:stCxn id="249" idx="0"/>
            <a:endCxn id="245" idx="0"/>
          </p:cNvCxnSpPr>
          <p:nvPr/>
        </p:nvCxnSpPr>
        <p:spPr>
          <a:xfrm rot="5400000" flipH="1" flipV="1">
            <a:off x="4207794" y="2058734"/>
            <a:ext cx="12700" cy="250646"/>
          </a:xfrm>
          <a:prstGeom prst="curvedConnector3">
            <a:avLst>
              <a:gd name="adj1" fmla="val 1400000"/>
            </a:avLst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33" name="Heart 232"/>
          <p:cNvSpPr/>
          <p:nvPr/>
        </p:nvSpPr>
        <p:spPr>
          <a:xfrm>
            <a:off x="4166702" y="1956771"/>
            <a:ext cx="90973" cy="99695"/>
          </a:xfrm>
          <a:prstGeom prst="heart">
            <a:avLst/>
          </a:prstGeom>
          <a:solidFill>
            <a:srgbClr val="FB4747"/>
          </a:solidFill>
          <a:ln w="1270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3" name="Rectangle 252"/>
          <p:cNvSpPr/>
          <p:nvPr/>
        </p:nvSpPr>
        <p:spPr>
          <a:xfrm>
            <a:off x="6284211" y="1618177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p:cxnSp>
        <p:nvCxnSpPr>
          <p:cNvPr id="255" name="Curved Connector 254"/>
          <p:cNvCxnSpPr>
            <a:stCxn id="32" idx="0"/>
            <a:endCxn id="213" idx="2"/>
          </p:cNvCxnSpPr>
          <p:nvPr/>
        </p:nvCxnSpPr>
        <p:spPr>
          <a:xfrm rot="5400000" flipH="1" flipV="1">
            <a:off x="1602873" y="2643069"/>
            <a:ext cx="1681651" cy="1749237"/>
          </a:xfrm>
          <a:prstGeom prst="curvedConnector3">
            <a:avLst>
              <a:gd name="adj1" fmla="val 56231"/>
            </a:avLst>
          </a:prstGeom>
          <a:ln w="1270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57" name="Curved Connector 256"/>
          <p:cNvCxnSpPr>
            <a:stCxn id="32" idx="0"/>
            <a:endCxn id="235" idx="2"/>
          </p:cNvCxnSpPr>
          <p:nvPr/>
        </p:nvCxnSpPr>
        <p:spPr>
          <a:xfrm rot="5400000" flipH="1" flipV="1">
            <a:off x="2357983" y="1547555"/>
            <a:ext cx="2022055" cy="3599861"/>
          </a:xfrm>
          <a:prstGeom prst="curvedConnector3">
            <a:avLst>
              <a:gd name="adj1" fmla="val 47645"/>
            </a:avLst>
          </a:prstGeom>
          <a:ln w="1270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59" name="Curved Connector 258"/>
          <p:cNvCxnSpPr>
            <a:stCxn id="32" idx="0"/>
            <a:endCxn id="253" idx="2"/>
          </p:cNvCxnSpPr>
          <p:nvPr/>
        </p:nvCxnSpPr>
        <p:spPr>
          <a:xfrm rot="5400000" flipH="1" flipV="1">
            <a:off x="3084747" y="871951"/>
            <a:ext cx="1970894" cy="5002229"/>
          </a:xfrm>
          <a:prstGeom prst="curvedConnector3">
            <a:avLst>
              <a:gd name="adj1" fmla="val 43234"/>
            </a:avLst>
          </a:prstGeom>
          <a:ln w="1270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72" name="Rectangle 271"/>
          <p:cNvSpPr/>
          <p:nvPr/>
        </p:nvSpPr>
        <p:spPr>
          <a:xfrm>
            <a:off x="1577806" y="5257800"/>
            <a:ext cx="398698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/>
              <a:t>Quel</a:t>
            </a:r>
            <a:r>
              <a:rPr lang="en-US" sz="3200" dirty="0" smtClean="0"/>
              <a:t> </a:t>
            </a:r>
            <a:r>
              <a:rPr lang="en-US" sz="3200" dirty="0" err="1" smtClean="0"/>
              <a:t>cas</a:t>
            </a:r>
            <a:r>
              <a:rPr lang="en-US" sz="3200" dirty="0" smtClean="0"/>
              <a:t> </a:t>
            </a:r>
            <a:r>
              <a:rPr lang="en-US" sz="3200" dirty="0" err="1" smtClean="0"/>
              <a:t>choisir</a:t>
            </a:r>
            <a:r>
              <a:rPr lang="en-US" sz="3200" dirty="0" smtClean="0"/>
              <a:t> ???</a:t>
            </a:r>
            <a:br>
              <a:rPr lang="en-US" sz="3200" dirty="0" smtClean="0"/>
            </a:br>
            <a:r>
              <a:rPr lang="en-US" sz="3200" dirty="0" err="1" smtClean="0"/>
              <a:t>Faut</a:t>
            </a:r>
            <a:r>
              <a:rPr lang="en-US" sz="3200" dirty="0" smtClean="0"/>
              <a:t> </a:t>
            </a:r>
            <a:r>
              <a:rPr lang="en-US" sz="3200" dirty="0" err="1" smtClean="0"/>
              <a:t>il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tout</a:t>
            </a:r>
            <a:r>
              <a:rPr lang="en-US" sz="3200" dirty="0" smtClean="0"/>
              <a:t> essayer ?</a:t>
            </a:r>
            <a:br>
              <a:rPr lang="en-US" sz="3200" dirty="0" smtClean="0"/>
            </a:br>
            <a:endParaRPr lang="en-US" sz="3200" dirty="0"/>
          </a:p>
        </p:txBody>
      </p:sp>
      <p:grpSp>
        <p:nvGrpSpPr>
          <p:cNvPr id="203" name="Group 202"/>
          <p:cNvGrpSpPr/>
          <p:nvPr/>
        </p:nvGrpSpPr>
        <p:grpSpPr>
          <a:xfrm>
            <a:off x="7013352" y="5181600"/>
            <a:ext cx="1978248" cy="1066800"/>
            <a:chOff x="7013352" y="5181600"/>
            <a:chExt cx="1978248" cy="1066800"/>
          </a:xfrm>
        </p:grpSpPr>
        <p:sp>
          <p:nvSpPr>
            <p:cNvPr id="204" name="Rectangle 203"/>
            <p:cNvSpPr/>
            <p:nvPr/>
          </p:nvSpPr>
          <p:spPr>
            <a:xfrm>
              <a:off x="7013352" y="5181600"/>
              <a:ext cx="1978248" cy="1066800"/>
            </a:xfrm>
            <a:prstGeom prst="rect">
              <a:avLst/>
            </a:prstGeom>
            <a:solidFill>
              <a:schemeClr val="accent3"/>
            </a:solidFill>
            <a:ln w="1905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05" name="Group 204"/>
            <p:cNvGrpSpPr/>
            <p:nvPr/>
          </p:nvGrpSpPr>
          <p:grpSpPr>
            <a:xfrm>
              <a:off x="7109229" y="5243513"/>
              <a:ext cx="1796270" cy="928538"/>
              <a:chOff x="6248024" y="5243512"/>
              <a:chExt cx="2657475" cy="1469615"/>
            </a:xfrm>
          </p:grpSpPr>
          <p:sp>
            <p:nvSpPr>
              <p:cNvPr id="210" name="Oval 209"/>
              <p:cNvSpPr/>
              <p:nvPr/>
            </p:nvSpPr>
            <p:spPr>
              <a:xfrm>
                <a:off x="7764523" y="5244429"/>
                <a:ext cx="274178" cy="27670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Oval 230"/>
              <p:cNvSpPr/>
              <p:nvPr/>
            </p:nvSpPr>
            <p:spPr>
              <a:xfrm>
                <a:off x="7760485" y="6028667"/>
                <a:ext cx="274178" cy="27670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Oval 231"/>
              <p:cNvSpPr/>
              <p:nvPr/>
            </p:nvSpPr>
            <p:spPr>
              <a:xfrm>
                <a:off x="8631321" y="6436427"/>
                <a:ext cx="274178" cy="27670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Oval 253"/>
              <p:cNvSpPr/>
              <p:nvPr/>
            </p:nvSpPr>
            <p:spPr>
              <a:xfrm>
                <a:off x="8614446" y="5243512"/>
                <a:ext cx="274178" cy="276700"/>
              </a:xfrm>
              <a:prstGeom prst="ellipse">
                <a:avLst/>
              </a:prstGeom>
              <a:solidFill>
                <a:srgbClr val="AB74D5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Oval 255"/>
              <p:cNvSpPr/>
              <p:nvPr/>
            </p:nvSpPr>
            <p:spPr>
              <a:xfrm>
                <a:off x="8331925" y="5243512"/>
                <a:ext cx="274178" cy="2767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Oval 257"/>
              <p:cNvSpPr/>
              <p:nvPr/>
            </p:nvSpPr>
            <p:spPr>
              <a:xfrm>
                <a:off x="7478052" y="5244429"/>
                <a:ext cx="274178" cy="2767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Oval 259"/>
              <p:cNvSpPr/>
              <p:nvPr/>
            </p:nvSpPr>
            <p:spPr>
              <a:xfrm>
                <a:off x="7752142" y="5674427"/>
                <a:ext cx="274178" cy="2767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Oval 260"/>
              <p:cNvSpPr/>
              <p:nvPr/>
            </p:nvSpPr>
            <p:spPr>
              <a:xfrm>
                <a:off x="7465671" y="5674427"/>
                <a:ext cx="274178" cy="2767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Oval 261"/>
              <p:cNvSpPr/>
              <p:nvPr/>
            </p:nvSpPr>
            <p:spPr>
              <a:xfrm>
                <a:off x="8327975" y="5674427"/>
                <a:ext cx="274178" cy="2767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Oval 262"/>
              <p:cNvSpPr/>
              <p:nvPr/>
            </p:nvSpPr>
            <p:spPr>
              <a:xfrm>
                <a:off x="8614446" y="5674427"/>
                <a:ext cx="274178" cy="2767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Oval 263"/>
              <p:cNvSpPr/>
              <p:nvPr/>
            </p:nvSpPr>
            <p:spPr>
              <a:xfrm>
                <a:off x="8348800" y="6436427"/>
                <a:ext cx="274178" cy="2767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Oval 264"/>
              <p:cNvSpPr/>
              <p:nvPr/>
            </p:nvSpPr>
            <p:spPr>
              <a:xfrm>
                <a:off x="7477964" y="6436427"/>
                <a:ext cx="274178" cy="2767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Oval 265"/>
              <p:cNvSpPr/>
              <p:nvPr/>
            </p:nvSpPr>
            <p:spPr>
              <a:xfrm>
                <a:off x="7474014" y="6028667"/>
                <a:ext cx="274178" cy="276700"/>
              </a:xfrm>
              <a:prstGeom prst="ellipse">
                <a:avLst/>
              </a:prstGeom>
              <a:solidFill>
                <a:srgbClr val="AB74D5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Oval 266"/>
              <p:cNvSpPr/>
              <p:nvPr/>
            </p:nvSpPr>
            <p:spPr>
              <a:xfrm>
                <a:off x="8331925" y="6028667"/>
                <a:ext cx="274178" cy="276700"/>
              </a:xfrm>
              <a:prstGeom prst="ellipse">
                <a:avLst/>
              </a:prstGeom>
              <a:solidFill>
                <a:srgbClr val="AB74D5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Oval 267"/>
              <p:cNvSpPr/>
              <p:nvPr/>
            </p:nvSpPr>
            <p:spPr>
              <a:xfrm>
                <a:off x="8622790" y="6028667"/>
                <a:ext cx="274178" cy="276700"/>
              </a:xfrm>
              <a:prstGeom prst="ellipse">
                <a:avLst/>
              </a:prstGeom>
              <a:solidFill>
                <a:srgbClr val="AB74D5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Oval 268"/>
              <p:cNvSpPr/>
              <p:nvPr/>
            </p:nvSpPr>
            <p:spPr>
              <a:xfrm>
                <a:off x="7760485" y="6436427"/>
                <a:ext cx="274178" cy="276700"/>
              </a:xfrm>
              <a:prstGeom prst="ellipse">
                <a:avLst/>
              </a:prstGeom>
              <a:solidFill>
                <a:srgbClr val="AB74D5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Heart 269"/>
              <p:cNvSpPr/>
              <p:nvPr/>
            </p:nvSpPr>
            <p:spPr>
              <a:xfrm>
                <a:off x="6579802" y="5896267"/>
                <a:ext cx="277822" cy="275783"/>
              </a:xfrm>
              <a:prstGeom prst="heart">
                <a:avLst/>
              </a:prstGeom>
              <a:solidFill>
                <a:srgbClr val="FB4747"/>
              </a:solidFill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71" name="Heart 270"/>
              <p:cNvSpPr/>
              <p:nvPr/>
            </p:nvSpPr>
            <p:spPr>
              <a:xfrm>
                <a:off x="6908125" y="5896267"/>
                <a:ext cx="277822" cy="275783"/>
              </a:xfrm>
              <a:prstGeom prst="heart">
                <a:avLst/>
              </a:prstGeom>
              <a:solidFill>
                <a:srgbClr val="FB4747"/>
              </a:solidFill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73" name="Heart 272"/>
              <p:cNvSpPr/>
              <p:nvPr/>
            </p:nvSpPr>
            <p:spPr>
              <a:xfrm>
                <a:off x="6912628" y="6436427"/>
                <a:ext cx="277822" cy="275783"/>
              </a:xfrm>
              <a:prstGeom prst="heart">
                <a:avLst/>
              </a:prstGeom>
              <a:solidFill>
                <a:srgbClr val="FB4747"/>
              </a:solidFill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74" name="Heart 273"/>
              <p:cNvSpPr/>
              <p:nvPr/>
            </p:nvSpPr>
            <p:spPr>
              <a:xfrm>
                <a:off x="6248024" y="5246244"/>
                <a:ext cx="277822" cy="275783"/>
              </a:xfrm>
              <a:prstGeom prst="heart">
                <a:avLst/>
              </a:prstGeom>
              <a:solidFill>
                <a:srgbClr val="FB4747"/>
              </a:solidFill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75" name="Heart 274"/>
              <p:cNvSpPr/>
              <p:nvPr/>
            </p:nvSpPr>
            <p:spPr>
              <a:xfrm>
                <a:off x="6579802" y="5246244"/>
                <a:ext cx="277822" cy="275783"/>
              </a:xfrm>
              <a:prstGeom prst="heart">
                <a:avLst/>
              </a:prstGeom>
              <a:solidFill>
                <a:srgbClr val="FB4747"/>
              </a:solidFill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76" name="Heart 275"/>
              <p:cNvSpPr/>
              <p:nvPr/>
            </p:nvSpPr>
            <p:spPr>
              <a:xfrm>
                <a:off x="6908125" y="5246244"/>
                <a:ext cx="277822" cy="275783"/>
              </a:xfrm>
              <a:prstGeom prst="heart">
                <a:avLst/>
              </a:prstGeom>
              <a:solidFill>
                <a:srgbClr val="FB4747"/>
              </a:solidFill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07" name="Straight Connector 206"/>
            <p:cNvCxnSpPr/>
            <p:nvPr/>
          </p:nvCxnSpPr>
          <p:spPr>
            <a:xfrm>
              <a:off x="7013352" y="5477608"/>
              <a:ext cx="1978248" cy="0"/>
            </a:xfrm>
            <a:prstGeom prst="line">
              <a:avLst/>
            </a:prstGeom>
            <a:ln w="190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>
              <a:off x="7013352" y="5969976"/>
              <a:ext cx="1978248" cy="0"/>
            </a:xfrm>
            <a:prstGeom prst="line">
              <a:avLst/>
            </a:prstGeom>
            <a:ln w="190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7" name="Picture 5" descr="C:\Users\ponty\Documents\Presentations\2012-03-VIZBI\pics\story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23" y="5105400"/>
            <a:ext cx="726503" cy="125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30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Oval 113"/>
          <p:cNvSpPr/>
          <p:nvPr/>
        </p:nvSpPr>
        <p:spPr>
          <a:xfrm>
            <a:off x="6601872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7616586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8123943" y="457200"/>
            <a:ext cx="411480" cy="411480"/>
          </a:xfrm>
          <a:prstGeom prst="ellipse">
            <a:avLst/>
          </a:prstGeom>
          <a:solidFill>
            <a:srgbClr val="AB74D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7109229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6094515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5587158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5079801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4572444" y="457200"/>
            <a:ext cx="411480" cy="411480"/>
          </a:xfrm>
          <a:prstGeom prst="ellipse">
            <a:avLst/>
          </a:prstGeom>
          <a:solidFill>
            <a:srgbClr val="AB74D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2543016" y="457200"/>
            <a:ext cx="411480" cy="411480"/>
          </a:xfrm>
          <a:prstGeom prst="ellipse">
            <a:avLst/>
          </a:prstGeom>
          <a:solidFill>
            <a:srgbClr val="AB74D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2035659" y="457200"/>
            <a:ext cx="411480" cy="411480"/>
          </a:xfrm>
          <a:prstGeom prst="ellipse">
            <a:avLst/>
          </a:prstGeom>
          <a:solidFill>
            <a:srgbClr val="AB74D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3050373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557730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4065087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1020945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1528302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513588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9" name="Group 398"/>
          <p:cNvGrpSpPr/>
          <p:nvPr/>
        </p:nvGrpSpPr>
        <p:grpSpPr>
          <a:xfrm>
            <a:off x="601976" y="4505325"/>
            <a:ext cx="5583403" cy="592365"/>
            <a:chOff x="601976" y="4791075"/>
            <a:chExt cx="5583403" cy="592365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601976" y="4791075"/>
              <a:ext cx="1198138" cy="59236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7" name="Straight Arrow Connector 206"/>
            <p:cNvCxnSpPr/>
            <p:nvPr/>
          </p:nvCxnSpPr>
          <p:spPr>
            <a:xfrm flipV="1">
              <a:off x="601976" y="4791075"/>
              <a:ext cx="3324979" cy="59236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9" name="Straight Arrow Connector 208"/>
            <p:cNvCxnSpPr/>
            <p:nvPr/>
          </p:nvCxnSpPr>
          <p:spPr>
            <a:xfrm flipV="1">
              <a:off x="601976" y="4791075"/>
              <a:ext cx="5583403" cy="59236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400" name="Group 399"/>
          <p:cNvGrpSpPr/>
          <p:nvPr/>
        </p:nvGrpSpPr>
        <p:grpSpPr>
          <a:xfrm>
            <a:off x="1306971" y="3657600"/>
            <a:ext cx="6515357" cy="857250"/>
            <a:chOff x="1306971" y="3943350"/>
            <a:chExt cx="6515357" cy="857250"/>
          </a:xfrm>
        </p:grpSpPr>
        <p:cxnSp>
          <p:nvCxnSpPr>
            <p:cNvPr id="258" name="Straight Arrow Connector 257"/>
            <p:cNvCxnSpPr/>
            <p:nvPr/>
          </p:nvCxnSpPr>
          <p:spPr>
            <a:xfrm flipH="1" flipV="1">
              <a:off x="1306971" y="3952875"/>
              <a:ext cx="471267" cy="84772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0" name="Straight Arrow Connector 259"/>
            <p:cNvCxnSpPr/>
            <p:nvPr/>
          </p:nvCxnSpPr>
          <p:spPr>
            <a:xfrm flipV="1">
              <a:off x="1778236" y="3943350"/>
              <a:ext cx="339865" cy="85725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1" name="Straight Arrow Connector 260"/>
            <p:cNvCxnSpPr/>
            <p:nvPr/>
          </p:nvCxnSpPr>
          <p:spPr>
            <a:xfrm flipV="1">
              <a:off x="1778236" y="3952875"/>
              <a:ext cx="1183425" cy="84772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2" name="Straight Arrow Connector 261"/>
            <p:cNvCxnSpPr/>
            <p:nvPr/>
          </p:nvCxnSpPr>
          <p:spPr>
            <a:xfrm flipH="1" flipV="1">
              <a:off x="3791544" y="3943350"/>
              <a:ext cx="113492" cy="85725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3" name="Straight Arrow Connector 262"/>
            <p:cNvCxnSpPr/>
            <p:nvPr/>
          </p:nvCxnSpPr>
          <p:spPr>
            <a:xfrm flipV="1">
              <a:off x="3905034" y="3943350"/>
              <a:ext cx="695297" cy="85725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4" name="Straight Arrow Connector 263"/>
            <p:cNvCxnSpPr/>
            <p:nvPr/>
          </p:nvCxnSpPr>
          <p:spPr>
            <a:xfrm flipV="1">
              <a:off x="3905034" y="3952875"/>
              <a:ext cx="1506419" cy="84772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5" name="Straight Arrow Connector 264"/>
            <p:cNvCxnSpPr/>
            <p:nvPr/>
          </p:nvCxnSpPr>
          <p:spPr>
            <a:xfrm flipV="1">
              <a:off x="6153167" y="3943350"/>
              <a:ext cx="64185" cy="84772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6" name="Straight Arrow Connector 265"/>
            <p:cNvCxnSpPr/>
            <p:nvPr/>
          </p:nvCxnSpPr>
          <p:spPr>
            <a:xfrm flipV="1">
              <a:off x="6153165" y="3943350"/>
              <a:ext cx="872992" cy="84772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7" name="Straight Arrow Connector 266"/>
            <p:cNvCxnSpPr/>
            <p:nvPr/>
          </p:nvCxnSpPr>
          <p:spPr>
            <a:xfrm flipV="1">
              <a:off x="6153165" y="3943350"/>
              <a:ext cx="1669163" cy="84772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401" name="Group 400"/>
          <p:cNvGrpSpPr/>
          <p:nvPr/>
        </p:nvGrpSpPr>
        <p:grpSpPr>
          <a:xfrm>
            <a:off x="1031586" y="2819400"/>
            <a:ext cx="7061575" cy="860838"/>
            <a:chOff x="1031586" y="3105150"/>
            <a:chExt cx="7061575" cy="860838"/>
          </a:xfrm>
        </p:grpSpPr>
        <p:cxnSp>
          <p:nvCxnSpPr>
            <p:cNvPr id="268" name="Straight Arrow Connector 267"/>
            <p:cNvCxnSpPr/>
            <p:nvPr/>
          </p:nvCxnSpPr>
          <p:spPr>
            <a:xfrm flipH="1" flipV="1">
              <a:off x="1031586" y="3114675"/>
              <a:ext cx="275387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9" name="Straight Arrow Connector 268"/>
            <p:cNvCxnSpPr/>
            <p:nvPr/>
          </p:nvCxnSpPr>
          <p:spPr>
            <a:xfrm flipV="1">
              <a:off x="1306971" y="3114675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0" name="Straight Arrow Connector 269"/>
            <p:cNvCxnSpPr/>
            <p:nvPr/>
          </p:nvCxnSpPr>
          <p:spPr>
            <a:xfrm flipV="1">
              <a:off x="1306971" y="3114675"/>
              <a:ext cx="270835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1" name="Straight Arrow Connector 270"/>
            <p:cNvCxnSpPr/>
            <p:nvPr/>
          </p:nvCxnSpPr>
          <p:spPr>
            <a:xfrm flipH="1" flipV="1">
              <a:off x="2686270" y="3105150"/>
              <a:ext cx="275387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3" name="Straight Arrow Connector 272"/>
            <p:cNvCxnSpPr/>
            <p:nvPr/>
          </p:nvCxnSpPr>
          <p:spPr>
            <a:xfrm flipV="1">
              <a:off x="2961655" y="3105150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4" name="Straight Arrow Connector 273"/>
            <p:cNvCxnSpPr/>
            <p:nvPr/>
          </p:nvCxnSpPr>
          <p:spPr>
            <a:xfrm flipV="1">
              <a:off x="2961655" y="3105150"/>
              <a:ext cx="270835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5" name="Straight Arrow Connector 274"/>
            <p:cNvCxnSpPr/>
            <p:nvPr/>
          </p:nvCxnSpPr>
          <p:spPr>
            <a:xfrm flipH="1" flipV="1">
              <a:off x="1842702" y="3114675"/>
              <a:ext cx="275387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6" name="Straight Arrow Connector 275"/>
            <p:cNvCxnSpPr/>
            <p:nvPr/>
          </p:nvCxnSpPr>
          <p:spPr>
            <a:xfrm flipV="1">
              <a:off x="2118087" y="3114675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7" name="Straight Arrow Connector 276"/>
            <p:cNvCxnSpPr/>
            <p:nvPr/>
          </p:nvCxnSpPr>
          <p:spPr>
            <a:xfrm flipV="1">
              <a:off x="2118087" y="3114675"/>
              <a:ext cx="270835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8" name="Straight Arrow Connector 277"/>
            <p:cNvCxnSpPr/>
            <p:nvPr/>
          </p:nvCxnSpPr>
          <p:spPr>
            <a:xfrm flipH="1" flipV="1">
              <a:off x="3516153" y="3114675"/>
              <a:ext cx="275387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9" name="Straight Arrow Connector 278"/>
            <p:cNvCxnSpPr/>
            <p:nvPr/>
          </p:nvCxnSpPr>
          <p:spPr>
            <a:xfrm flipV="1">
              <a:off x="3791538" y="3114675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0" name="Straight Arrow Connector 279"/>
            <p:cNvCxnSpPr/>
            <p:nvPr/>
          </p:nvCxnSpPr>
          <p:spPr>
            <a:xfrm flipV="1">
              <a:off x="3791538" y="3114675"/>
              <a:ext cx="270835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1" name="Straight Arrow Connector 280"/>
            <p:cNvCxnSpPr/>
            <p:nvPr/>
          </p:nvCxnSpPr>
          <p:spPr>
            <a:xfrm flipH="1" flipV="1">
              <a:off x="5113943" y="3118263"/>
              <a:ext cx="275387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2" name="Straight Arrow Connector 281"/>
            <p:cNvCxnSpPr/>
            <p:nvPr/>
          </p:nvCxnSpPr>
          <p:spPr>
            <a:xfrm flipV="1">
              <a:off x="5389328" y="3118263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3" name="Straight Arrow Connector 282"/>
            <p:cNvCxnSpPr/>
            <p:nvPr/>
          </p:nvCxnSpPr>
          <p:spPr>
            <a:xfrm flipV="1">
              <a:off x="5389328" y="3118263"/>
              <a:ext cx="270835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4" name="Straight Arrow Connector 283"/>
            <p:cNvCxnSpPr/>
            <p:nvPr/>
          </p:nvCxnSpPr>
          <p:spPr>
            <a:xfrm flipH="1" flipV="1">
              <a:off x="4324719" y="3127788"/>
              <a:ext cx="275387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5" name="Straight Arrow Connector 284"/>
            <p:cNvCxnSpPr/>
            <p:nvPr/>
          </p:nvCxnSpPr>
          <p:spPr>
            <a:xfrm flipV="1">
              <a:off x="4600104" y="3127788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6" name="Straight Arrow Connector 285"/>
            <p:cNvCxnSpPr/>
            <p:nvPr/>
          </p:nvCxnSpPr>
          <p:spPr>
            <a:xfrm flipV="1">
              <a:off x="4600104" y="3127788"/>
              <a:ext cx="270835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7" name="Straight Arrow Connector 286"/>
            <p:cNvCxnSpPr/>
            <p:nvPr/>
          </p:nvCxnSpPr>
          <p:spPr>
            <a:xfrm flipH="1" flipV="1">
              <a:off x="5941967" y="3114675"/>
              <a:ext cx="275387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8" name="Straight Arrow Connector 287"/>
            <p:cNvCxnSpPr/>
            <p:nvPr/>
          </p:nvCxnSpPr>
          <p:spPr>
            <a:xfrm flipV="1">
              <a:off x="6217352" y="3114675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9" name="Straight Arrow Connector 288"/>
            <p:cNvCxnSpPr/>
            <p:nvPr/>
          </p:nvCxnSpPr>
          <p:spPr>
            <a:xfrm flipV="1">
              <a:off x="6217352" y="3114675"/>
              <a:ext cx="270835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0" name="Straight Arrow Connector 289"/>
            <p:cNvCxnSpPr/>
            <p:nvPr/>
          </p:nvCxnSpPr>
          <p:spPr>
            <a:xfrm flipH="1" flipV="1">
              <a:off x="7546941" y="3105150"/>
              <a:ext cx="275387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1" name="Straight Arrow Connector 290"/>
            <p:cNvCxnSpPr/>
            <p:nvPr/>
          </p:nvCxnSpPr>
          <p:spPr>
            <a:xfrm flipV="1">
              <a:off x="7822326" y="3105150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2" name="Straight Arrow Connector 291"/>
            <p:cNvCxnSpPr/>
            <p:nvPr/>
          </p:nvCxnSpPr>
          <p:spPr>
            <a:xfrm flipV="1">
              <a:off x="7822326" y="3105150"/>
              <a:ext cx="270835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3" name="Straight Arrow Connector 292"/>
            <p:cNvCxnSpPr/>
            <p:nvPr/>
          </p:nvCxnSpPr>
          <p:spPr>
            <a:xfrm flipH="1" flipV="1">
              <a:off x="6739528" y="3114675"/>
              <a:ext cx="275387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4" name="Straight Arrow Connector 293"/>
            <p:cNvCxnSpPr/>
            <p:nvPr/>
          </p:nvCxnSpPr>
          <p:spPr>
            <a:xfrm flipV="1">
              <a:off x="7014913" y="3114675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5" name="Straight Arrow Connector 294"/>
            <p:cNvCxnSpPr/>
            <p:nvPr/>
          </p:nvCxnSpPr>
          <p:spPr>
            <a:xfrm flipV="1">
              <a:off x="7014913" y="3114675"/>
              <a:ext cx="270835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402" name="Group 401"/>
          <p:cNvGrpSpPr/>
          <p:nvPr/>
        </p:nvGrpSpPr>
        <p:grpSpPr>
          <a:xfrm>
            <a:off x="955964" y="1981200"/>
            <a:ext cx="7215036" cy="875041"/>
            <a:chOff x="955964" y="2266950"/>
            <a:chExt cx="7215036" cy="875041"/>
          </a:xfrm>
        </p:grpSpPr>
        <p:cxnSp>
          <p:nvCxnSpPr>
            <p:cNvPr id="296" name="Straight Arrow Connector 295"/>
            <p:cNvCxnSpPr/>
            <p:nvPr/>
          </p:nvCxnSpPr>
          <p:spPr>
            <a:xfrm flipH="1" flipV="1">
              <a:off x="955964" y="2280062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7" name="Straight Arrow Connector 296"/>
            <p:cNvCxnSpPr/>
            <p:nvPr/>
          </p:nvCxnSpPr>
          <p:spPr>
            <a:xfrm flipV="1">
              <a:off x="1041144" y="2276475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8" name="Straight Arrow Connector 297"/>
            <p:cNvCxnSpPr/>
            <p:nvPr/>
          </p:nvCxnSpPr>
          <p:spPr>
            <a:xfrm flipV="1">
              <a:off x="1041144" y="2276475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5" name="Straight Arrow Connector 314"/>
            <p:cNvCxnSpPr/>
            <p:nvPr/>
          </p:nvCxnSpPr>
          <p:spPr>
            <a:xfrm flipH="1" flipV="1">
              <a:off x="1221791" y="2270537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6" name="Straight Arrow Connector 315"/>
            <p:cNvCxnSpPr/>
            <p:nvPr/>
          </p:nvCxnSpPr>
          <p:spPr>
            <a:xfrm flipV="1">
              <a:off x="1306971" y="2266950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7" name="Straight Arrow Connector 316"/>
            <p:cNvCxnSpPr/>
            <p:nvPr/>
          </p:nvCxnSpPr>
          <p:spPr>
            <a:xfrm flipV="1">
              <a:off x="1306971" y="2266950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8" name="Straight Arrow Connector 317"/>
            <p:cNvCxnSpPr/>
            <p:nvPr/>
          </p:nvCxnSpPr>
          <p:spPr>
            <a:xfrm flipH="1" flipV="1">
              <a:off x="1492626" y="2283649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9" name="Straight Arrow Connector 318"/>
            <p:cNvCxnSpPr/>
            <p:nvPr/>
          </p:nvCxnSpPr>
          <p:spPr>
            <a:xfrm flipV="1">
              <a:off x="1577806" y="2280062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0" name="Straight Arrow Connector 319"/>
            <p:cNvCxnSpPr/>
            <p:nvPr/>
          </p:nvCxnSpPr>
          <p:spPr>
            <a:xfrm flipV="1">
              <a:off x="1577806" y="2280062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1" name="Straight Arrow Connector 320"/>
            <p:cNvCxnSpPr/>
            <p:nvPr/>
          </p:nvCxnSpPr>
          <p:spPr>
            <a:xfrm flipH="1" flipV="1">
              <a:off x="1757522" y="2285443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2" name="Straight Arrow Connector 321"/>
            <p:cNvCxnSpPr/>
            <p:nvPr/>
          </p:nvCxnSpPr>
          <p:spPr>
            <a:xfrm flipV="1">
              <a:off x="1842702" y="2281856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3" name="Straight Arrow Connector 322"/>
            <p:cNvCxnSpPr/>
            <p:nvPr/>
          </p:nvCxnSpPr>
          <p:spPr>
            <a:xfrm flipV="1">
              <a:off x="1842702" y="2281856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4" name="Straight Arrow Connector 323"/>
            <p:cNvCxnSpPr/>
            <p:nvPr/>
          </p:nvCxnSpPr>
          <p:spPr>
            <a:xfrm flipH="1" flipV="1">
              <a:off x="2032917" y="2293702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5" name="Straight Arrow Connector 324"/>
            <p:cNvCxnSpPr/>
            <p:nvPr/>
          </p:nvCxnSpPr>
          <p:spPr>
            <a:xfrm flipV="1">
              <a:off x="2118097" y="2290115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6" name="Straight Arrow Connector 325"/>
            <p:cNvCxnSpPr/>
            <p:nvPr/>
          </p:nvCxnSpPr>
          <p:spPr>
            <a:xfrm flipV="1">
              <a:off x="2118097" y="2290115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0" name="Straight Arrow Connector 329"/>
            <p:cNvCxnSpPr/>
            <p:nvPr/>
          </p:nvCxnSpPr>
          <p:spPr>
            <a:xfrm flipH="1" flipV="1">
              <a:off x="2303742" y="2280062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1" name="Straight Arrow Connector 330"/>
            <p:cNvCxnSpPr/>
            <p:nvPr/>
          </p:nvCxnSpPr>
          <p:spPr>
            <a:xfrm flipV="1">
              <a:off x="2388922" y="2276475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2" name="Straight Arrow Connector 331"/>
            <p:cNvCxnSpPr/>
            <p:nvPr/>
          </p:nvCxnSpPr>
          <p:spPr>
            <a:xfrm flipV="1">
              <a:off x="2388922" y="2276475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3" name="Straight Arrow Connector 332"/>
            <p:cNvCxnSpPr/>
            <p:nvPr/>
          </p:nvCxnSpPr>
          <p:spPr>
            <a:xfrm flipH="1" flipV="1">
              <a:off x="2601090" y="2280062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4" name="Straight Arrow Connector 333"/>
            <p:cNvCxnSpPr/>
            <p:nvPr/>
          </p:nvCxnSpPr>
          <p:spPr>
            <a:xfrm flipV="1">
              <a:off x="2686270" y="2276475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5" name="Straight Arrow Connector 334"/>
            <p:cNvCxnSpPr/>
            <p:nvPr/>
          </p:nvCxnSpPr>
          <p:spPr>
            <a:xfrm flipV="1">
              <a:off x="2686270" y="2276475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6" name="Straight Arrow Connector 335"/>
            <p:cNvCxnSpPr/>
            <p:nvPr/>
          </p:nvCxnSpPr>
          <p:spPr>
            <a:xfrm flipH="1" flipV="1">
              <a:off x="2876477" y="2270537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7" name="Straight Arrow Connector 336"/>
            <p:cNvCxnSpPr/>
            <p:nvPr/>
          </p:nvCxnSpPr>
          <p:spPr>
            <a:xfrm flipV="1">
              <a:off x="2961657" y="2266950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8" name="Straight Arrow Connector 337"/>
            <p:cNvCxnSpPr/>
            <p:nvPr/>
          </p:nvCxnSpPr>
          <p:spPr>
            <a:xfrm flipV="1">
              <a:off x="2961657" y="2266950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9" name="Straight Arrow Connector 338"/>
            <p:cNvCxnSpPr/>
            <p:nvPr/>
          </p:nvCxnSpPr>
          <p:spPr>
            <a:xfrm flipH="1" flipV="1">
              <a:off x="3147310" y="2279500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0" name="Straight Arrow Connector 339"/>
            <p:cNvCxnSpPr/>
            <p:nvPr/>
          </p:nvCxnSpPr>
          <p:spPr>
            <a:xfrm flipV="1">
              <a:off x="3232490" y="2275913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1" name="Straight Arrow Connector 340"/>
            <p:cNvCxnSpPr/>
            <p:nvPr/>
          </p:nvCxnSpPr>
          <p:spPr>
            <a:xfrm flipV="1">
              <a:off x="3232490" y="2275913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2" name="Straight Arrow Connector 341"/>
            <p:cNvCxnSpPr/>
            <p:nvPr/>
          </p:nvCxnSpPr>
          <p:spPr>
            <a:xfrm flipH="1" flipV="1">
              <a:off x="3449826" y="2279500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3" name="Straight Arrow Connector 342"/>
            <p:cNvCxnSpPr/>
            <p:nvPr/>
          </p:nvCxnSpPr>
          <p:spPr>
            <a:xfrm flipV="1">
              <a:off x="3535006" y="2275913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4" name="Straight Arrow Connector 343"/>
            <p:cNvCxnSpPr/>
            <p:nvPr/>
          </p:nvCxnSpPr>
          <p:spPr>
            <a:xfrm flipV="1">
              <a:off x="3535006" y="2275913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5" name="Straight Arrow Connector 344"/>
            <p:cNvCxnSpPr/>
            <p:nvPr/>
          </p:nvCxnSpPr>
          <p:spPr>
            <a:xfrm flipH="1" flipV="1">
              <a:off x="3706360" y="2279500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6" name="Straight Arrow Connector 345"/>
            <p:cNvCxnSpPr/>
            <p:nvPr/>
          </p:nvCxnSpPr>
          <p:spPr>
            <a:xfrm flipV="1">
              <a:off x="3791540" y="2275913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7" name="Straight Arrow Connector 346"/>
            <p:cNvCxnSpPr/>
            <p:nvPr/>
          </p:nvCxnSpPr>
          <p:spPr>
            <a:xfrm flipV="1">
              <a:off x="3791540" y="2275913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8" name="Straight Arrow Connector 347"/>
            <p:cNvCxnSpPr/>
            <p:nvPr/>
          </p:nvCxnSpPr>
          <p:spPr>
            <a:xfrm flipH="1" flipV="1">
              <a:off x="3979907" y="2285444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9" name="Straight Arrow Connector 348"/>
            <p:cNvCxnSpPr/>
            <p:nvPr/>
          </p:nvCxnSpPr>
          <p:spPr>
            <a:xfrm flipV="1">
              <a:off x="4065087" y="2281857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0" name="Straight Arrow Connector 349"/>
            <p:cNvCxnSpPr/>
            <p:nvPr/>
          </p:nvCxnSpPr>
          <p:spPr>
            <a:xfrm flipV="1">
              <a:off x="4065087" y="2281857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4" name="Straight Arrow Connector 353"/>
            <p:cNvCxnSpPr/>
            <p:nvPr/>
          </p:nvCxnSpPr>
          <p:spPr>
            <a:xfrm flipH="1" flipV="1">
              <a:off x="4249320" y="2293737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5" name="Straight Arrow Connector 354"/>
            <p:cNvCxnSpPr/>
            <p:nvPr/>
          </p:nvCxnSpPr>
          <p:spPr>
            <a:xfrm flipV="1">
              <a:off x="4334500" y="2290150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6" name="Straight Arrow Connector 355"/>
            <p:cNvCxnSpPr/>
            <p:nvPr/>
          </p:nvCxnSpPr>
          <p:spPr>
            <a:xfrm flipV="1">
              <a:off x="4334500" y="2290150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7" name="Straight Arrow Connector 356"/>
            <p:cNvCxnSpPr/>
            <p:nvPr/>
          </p:nvCxnSpPr>
          <p:spPr>
            <a:xfrm flipH="1" flipV="1">
              <a:off x="4515147" y="2284212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8" name="Straight Arrow Connector 357"/>
            <p:cNvCxnSpPr/>
            <p:nvPr/>
          </p:nvCxnSpPr>
          <p:spPr>
            <a:xfrm flipV="1">
              <a:off x="4600327" y="2280625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9" name="Straight Arrow Connector 358"/>
            <p:cNvCxnSpPr/>
            <p:nvPr/>
          </p:nvCxnSpPr>
          <p:spPr>
            <a:xfrm flipV="1">
              <a:off x="4600327" y="2280625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0" name="Straight Arrow Connector 359"/>
            <p:cNvCxnSpPr/>
            <p:nvPr/>
          </p:nvCxnSpPr>
          <p:spPr>
            <a:xfrm flipH="1" flipV="1">
              <a:off x="4785982" y="2297324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1" name="Straight Arrow Connector 360"/>
            <p:cNvCxnSpPr/>
            <p:nvPr/>
          </p:nvCxnSpPr>
          <p:spPr>
            <a:xfrm flipV="1">
              <a:off x="4871162" y="2293737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2" name="Straight Arrow Connector 361"/>
            <p:cNvCxnSpPr/>
            <p:nvPr/>
          </p:nvCxnSpPr>
          <p:spPr>
            <a:xfrm flipV="1">
              <a:off x="4871162" y="2293737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3" name="Straight Arrow Connector 362"/>
            <p:cNvCxnSpPr/>
            <p:nvPr/>
          </p:nvCxnSpPr>
          <p:spPr>
            <a:xfrm flipH="1" flipV="1">
              <a:off x="5050878" y="2299118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4" name="Straight Arrow Connector 363"/>
            <p:cNvCxnSpPr/>
            <p:nvPr/>
          </p:nvCxnSpPr>
          <p:spPr>
            <a:xfrm flipV="1">
              <a:off x="5136058" y="2295531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5" name="Straight Arrow Connector 364"/>
            <p:cNvCxnSpPr/>
            <p:nvPr/>
          </p:nvCxnSpPr>
          <p:spPr>
            <a:xfrm flipV="1">
              <a:off x="5136058" y="2295531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6" name="Straight Arrow Connector 365"/>
            <p:cNvCxnSpPr/>
            <p:nvPr/>
          </p:nvCxnSpPr>
          <p:spPr>
            <a:xfrm flipH="1" flipV="1">
              <a:off x="5326273" y="2307377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7" name="Straight Arrow Connector 366"/>
            <p:cNvCxnSpPr/>
            <p:nvPr/>
          </p:nvCxnSpPr>
          <p:spPr>
            <a:xfrm flipV="1">
              <a:off x="5411453" y="2303790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8" name="Straight Arrow Connector 367"/>
            <p:cNvCxnSpPr/>
            <p:nvPr/>
          </p:nvCxnSpPr>
          <p:spPr>
            <a:xfrm flipV="1">
              <a:off x="5411453" y="2303790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9" name="Straight Arrow Connector 368"/>
            <p:cNvCxnSpPr/>
            <p:nvPr/>
          </p:nvCxnSpPr>
          <p:spPr>
            <a:xfrm flipH="1" flipV="1">
              <a:off x="5597098" y="2293737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0" name="Straight Arrow Connector 369"/>
            <p:cNvCxnSpPr/>
            <p:nvPr/>
          </p:nvCxnSpPr>
          <p:spPr>
            <a:xfrm flipV="1">
              <a:off x="5682278" y="2290150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1" name="Straight Arrow Connector 370"/>
            <p:cNvCxnSpPr/>
            <p:nvPr/>
          </p:nvCxnSpPr>
          <p:spPr>
            <a:xfrm flipV="1">
              <a:off x="5682278" y="2290150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2" name="Straight Arrow Connector 371"/>
            <p:cNvCxnSpPr/>
            <p:nvPr/>
          </p:nvCxnSpPr>
          <p:spPr>
            <a:xfrm flipH="1" flipV="1">
              <a:off x="5867400" y="2293737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3" name="Straight Arrow Connector 372"/>
            <p:cNvCxnSpPr/>
            <p:nvPr/>
          </p:nvCxnSpPr>
          <p:spPr>
            <a:xfrm flipV="1">
              <a:off x="5952580" y="2290150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4" name="Straight Arrow Connector 373"/>
            <p:cNvCxnSpPr/>
            <p:nvPr/>
          </p:nvCxnSpPr>
          <p:spPr>
            <a:xfrm flipV="1">
              <a:off x="5952580" y="2290150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5" name="Straight Arrow Connector 374"/>
            <p:cNvCxnSpPr/>
            <p:nvPr/>
          </p:nvCxnSpPr>
          <p:spPr>
            <a:xfrm flipH="1" flipV="1">
              <a:off x="6142787" y="2284212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6" name="Straight Arrow Connector 375"/>
            <p:cNvCxnSpPr/>
            <p:nvPr/>
          </p:nvCxnSpPr>
          <p:spPr>
            <a:xfrm flipV="1">
              <a:off x="6227967" y="2280625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7" name="Straight Arrow Connector 376"/>
            <p:cNvCxnSpPr/>
            <p:nvPr/>
          </p:nvCxnSpPr>
          <p:spPr>
            <a:xfrm flipV="1">
              <a:off x="6227967" y="2280625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8" name="Straight Arrow Connector 377"/>
            <p:cNvCxnSpPr/>
            <p:nvPr/>
          </p:nvCxnSpPr>
          <p:spPr>
            <a:xfrm flipH="1" flipV="1">
              <a:off x="6413620" y="2293175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9" name="Straight Arrow Connector 378"/>
            <p:cNvCxnSpPr/>
            <p:nvPr/>
          </p:nvCxnSpPr>
          <p:spPr>
            <a:xfrm flipV="1">
              <a:off x="6498800" y="2289588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80" name="Straight Arrow Connector 379"/>
            <p:cNvCxnSpPr/>
            <p:nvPr/>
          </p:nvCxnSpPr>
          <p:spPr>
            <a:xfrm flipV="1">
              <a:off x="6498800" y="2289588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81" name="Straight Arrow Connector 380"/>
            <p:cNvCxnSpPr/>
            <p:nvPr/>
          </p:nvCxnSpPr>
          <p:spPr>
            <a:xfrm flipH="1" flipV="1">
              <a:off x="6665590" y="2285443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82" name="Straight Arrow Connector 381"/>
            <p:cNvCxnSpPr/>
            <p:nvPr/>
          </p:nvCxnSpPr>
          <p:spPr>
            <a:xfrm flipV="1">
              <a:off x="6750770" y="2281856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83" name="Straight Arrow Connector 382"/>
            <p:cNvCxnSpPr/>
            <p:nvPr/>
          </p:nvCxnSpPr>
          <p:spPr>
            <a:xfrm flipV="1">
              <a:off x="6750770" y="2281856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84" name="Straight Arrow Connector 383"/>
            <p:cNvCxnSpPr/>
            <p:nvPr/>
          </p:nvCxnSpPr>
          <p:spPr>
            <a:xfrm flipH="1" flipV="1">
              <a:off x="6940977" y="2275918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85" name="Straight Arrow Connector 384"/>
            <p:cNvCxnSpPr/>
            <p:nvPr/>
          </p:nvCxnSpPr>
          <p:spPr>
            <a:xfrm flipV="1">
              <a:off x="7026157" y="2272331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86" name="Straight Arrow Connector 385"/>
            <p:cNvCxnSpPr/>
            <p:nvPr/>
          </p:nvCxnSpPr>
          <p:spPr>
            <a:xfrm flipV="1">
              <a:off x="7026157" y="2272331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87" name="Straight Arrow Connector 386"/>
            <p:cNvCxnSpPr/>
            <p:nvPr/>
          </p:nvCxnSpPr>
          <p:spPr>
            <a:xfrm flipH="1" flipV="1">
              <a:off x="7211810" y="2284881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88" name="Straight Arrow Connector 387"/>
            <p:cNvCxnSpPr/>
            <p:nvPr/>
          </p:nvCxnSpPr>
          <p:spPr>
            <a:xfrm flipV="1">
              <a:off x="7296990" y="2281294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89" name="Straight Arrow Connector 388"/>
            <p:cNvCxnSpPr/>
            <p:nvPr/>
          </p:nvCxnSpPr>
          <p:spPr>
            <a:xfrm flipV="1">
              <a:off x="7296990" y="2281294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90" name="Straight Arrow Connector 389"/>
            <p:cNvCxnSpPr/>
            <p:nvPr/>
          </p:nvCxnSpPr>
          <p:spPr>
            <a:xfrm flipH="1" flipV="1">
              <a:off x="7459289" y="2284213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91" name="Straight Arrow Connector 390"/>
            <p:cNvCxnSpPr/>
            <p:nvPr/>
          </p:nvCxnSpPr>
          <p:spPr>
            <a:xfrm flipV="1">
              <a:off x="7544469" y="2280626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92" name="Straight Arrow Connector 391"/>
            <p:cNvCxnSpPr/>
            <p:nvPr/>
          </p:nvCxnSpPr>
          <p:spPr>
            <a:xfrm flipV="1">
              <a:off x="7544469" y="2280626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93" name="Straight Arrow Connector 392"/>
            <p:cNvCxnSpPr/>
            <p:nvPr/>
          </p:nvCxnSpPr>
          <p:spPr>
            <a:xfrm flipH="1" flipV="1">
              <a:off x="7734676" y="2274688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94" name="Straight Arrow Connector 393"/>
            <p:cNvCxnSpPr/>
            <p:nvPr/>
          </p:nvCxnSpPr>
          <p:spPr>
            <a:xfrm flipV="1">
              <a:off x="7819856" y="2271101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95" name="Straight Arrow Connector 394"/>
            <p:cNvCxnSpPr/>
            <p:nvPr/>
          </p:nvCxnSpPr>
          <p:spPr>
            <a:xfrm flipV="1">
              <a:off x="7819856" y="2271101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96" name="Straight Arrow Connector 395"/>
            <p:cNvCxnSpPr/>
            <p:nvPr/>
          </p:nvCxnSpPr>
          <p:spPr>
            <a:xfrm flipH="1" flipV="1">
              <a:off x="8005509" y="2283651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97" name="Straight Arrow Connector 396"/>
            <p:cNvCxnSpPr/>
            <p:nvPr/>
          </p:nvCxnSpPr>
          <p:spPr>
            <a:xfrm flipV="1">
              <a:off x="8090689" y="2280064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98" name="Straight Arrow Connector 397"/>
            <p:cNvCxnSpPr/>
            <p:nvPr/>
          </p:nvCxnSpPr>
          <p:spPr>
            <a:xfrm flipV="1">
              <a:off x="8090689" y="2280064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49" name="Rectangle 148"/>
          <p:cNvSpPr/>
          <p:nvPr/>
        </p:nvSpPr>
        <p:spPr>
          <a:xfrm>
            <a:off x="1577806" y="5257800"/>
            <a:ext cx="398698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/>
              <a:t>Quel</a:t>
            </a:r>
            <a:r>
              <a:rPr lang="en-US" sz="3200" dirty="0" smtClean="0"/>
              <a:t> </a:t>
            </a:r>
            <a:r>
              <a:rPr lang="en-US" sz="3200" dirty="0" err="1" smtClean="0"/>
              <a:t>cas</a:t>
            </a:r>
            <a:r>
              <a:rPr lang="en-US" sz="3200" dirty="0" smtClean="0"/>
              <a:t> </a:t>
            </a:r>
            <a:r>
              <a:rPr lang="en-US" sz="3200" dirty="0" err="1" smtClean="0"/>
              <a:t>choisir</a:t>
            </a:r>
            <a:r>
              <a:rPr lang="en-US" sz="3200" dirty="0" smtClean="0"/>
              <a:t> ???</a:t>
            </a:r>
            <a:br>
              <a:rPr lang="en-US" sz="3200" dirty="0" smtClean="0"/>
            </a:br>
            <a:r>
              <a:rPr lang="en-US" sz="3200" dirty="0" err="1" smtClean="0"/>
              <a:t>Faut</a:t>
            </a:r>
            <a:r>
              <a:rPr lang="en-US" sz="3200" dirty="0" smtClean="0"/>
              <a:t> </a:t>
            </a:r>
            <a:r>
              <a:rPr lang="en-US" sz="3200" dirty="0" err="1" smtClean="0"/>
              <a:t>il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tout</a:t>
            </a:r>
            <a:r>
              <a:rPr lang="en-US" sz="3200" dirty="0" smtClean="0"/>
              <a:t> essayer ?</a:t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150" name="Picture 5" descr="C:\Users\ponty\Documents\Presentations\2012-03-VIZBI\pics\story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23" y="5105400"/>
            <a:ext cx="726503" cy="125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36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Oval 113"/>
          <p:cNvSpPr/>
          <p:nvPr/>
        </p:nvSpPr>
        <p:spPr>
          <a:xfrm>
            <a:off x="6601872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7616586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8123943" y="457200"/>
            <a:ext cx="411480" cy="411480"/>
          </a:xfrm>
          <a:prstGeom prst="ellipse">
            <a:avLst/>
          </a:prstGeom>
          <a:solidFill>
            <a:srgbClr val="AB74D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7109229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6094515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5587158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5079801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4572444" y="457200"/>
            <a:ext cx="411480" cy="411480"/>
          </a:xfrm>
          <a:prstGeom prst="ellipse">
            <a:avLst/>
          </a:prstGeom>
          <a:solidFill>
            <a:srgbClr val="AB74D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2543016" y="457200"/>
            <a:ext cx="411480" cy="411480"/>
          </a:xfrm>
          <a:prstGeom prst="ellipse">
            <a:avLst/>
          </a:prstGeom>
          <a:solidFill>
            <a:srgbClr val="AB74D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2035659" y="457200"/>
            <a:ext cx="411480" cy="411480"/>
          </a:xfrm>
          <a:prstGeom prst="ellipse">
            <a:avLst/>
          </a:prstGeom>
          <a:solidFill>
            <a:srgbClr val="AB74D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3050373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557730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4065087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1020945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1528302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513588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9" name="Group 398"/>
          <p:cNvGrpSpPr/>
          <p:nvPr/>
        </p:nvGrpSpPr>
        <p:grpSpPr>
          <a:xfrm>
            <a:off x="601976" y="4505325"/>
            <a:ext cx="5583403" cy="592365"/>
            <a:chOff x="601976" y="4791075"/>
            <a:chExt cx="5583403" cy="592365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601976" y="4791075"/>
              <a:ext cx="1198138" cy="59236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7" name="Straight Arrow Connector 206"/>
            <p:cNvCxnSpPr/>
            <p:nvPr/>
          </p:nvCxnSpPr>
          <p:spPr>
            <a:xfrm flipV="1">
              <a:off x="601976" y="4791075"/>
              <a:ext cx="3324979" cy="59236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9" name="Straight Arrow Connector 208"/>
            <p:cNvCxnSpPr/>
            <p:nvPr/>
          </p:nvCxnSpPr>
          <p:spPr>
            <a:xfrm flipV="1">
              <a:off x="601976" y="4791075"/>
              <a:ext cx="5583403" cy="59236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400" name="Group 399"/>
          <p:cNvGrpSpPr/>
          <p:nvPr/>
        </p:nvGrpSpPr>
        <p:grpSpPr>
          <a:xfrm>
            <a:off x="1306971" y="3657600"/>
            <a:ext cx="6515357" cy="857250"/>
            <a:chOff x="1306971" y="3943350"/>
            <a:chExt cx="6515357" cy="857250"/>
          </a:xfrm>
        </p:grpSpPr>
        <p:cxnSp>
          <p:nvCxnSpPr>
            <p:cNvPr id="258" name="Straight Arrow Connector 257"/>
            <p:cNvCxnSpPr/>
            <p:nvPr/>
          </p:nvCxnSpPr>
          <p:spPr>
            <a:xfrm flipH="1" flipV="1">
              <a:off x="1306971" y="3952875"/>
              <a:ext cx="471267" cy="8477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60" name="Straight Arrow Connector 259"/>
            <p:cNvCxnSpPr/>
            <p:nvPr/>
          </p:nvCxnSpPr>
          <p:spPr>
            <a:xfrm flipV="1">
              <a:off x="1778236" y="3943350"/>
              <a:ext cx="339865" cy="8572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61" name="Straight Arrow Connector 260"/>
            <p:cNvCxnSpPr/>
            <p:nvPr/>
          </p:nvCxnSpPr>
          <p:spPr>
            <a:xfrm flipV="1">
              <a:off x="1778236" y="3952875"/>
              <a:ext cx="1183425" cy="8477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62" name="Straight Arrow Connector 261"/>
            <p:cNvCxnSpPr/>
            <p:nvPr/>
          </p:nvCxnSpPr>
          <p:spPr>
            <a:xfrm flipH="1" flipV="1">
              <a:off x="3791544" y="3943350"/>
              <a:ext cx="113492" cy="8572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63" name="Straight Arrow Connector 262"/>
            <p:cNvCxnSpPr/>
            <p:nvPr/>
          </p:nvCxnSpPr>
          <p:spPr>
            <a:xfrm flipV="1">
              <a:off x="3905034" y="3943350"/>
              <a:ext cx="695297" cy="8572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64" name="Straight Arrow Connector 263"/>
            <p:cNvCxnSpPr/>
            <p:nvPr/>
          </p:nvCxnSpPr>
          <p:spPr>
            <a:xfrm flipV="1">
              <a:off x="3905034" y="3952875"/>
              <a:ext cx="1506419" cy="8477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65" name="Straight Arrow Connector 264"/>
            <p:cNvCxnSpPr/>
            <p:nvPr/>
          </p:nvCxnSpPr>
          <p:spPr>
            <a:xfrm flipV="1">
              <a:off x="6153167" y="3943350"/>
              <a:ext cx="64185" cy="8477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66" name="Straight Arrow Connector 265"/>
            <p:cNvCxnSpPr/>
            <p:nvPr/>
          </p:nvCxnSpPr>
          <p:spPr>
            <a:xfrm flipV="1">
              <a:off x="6153165" y="3943350"/>
              <a:ext cx="872992" cy="8477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67" name="Straight Arrow Connector 266"/>
            <p:cNvCxnSpPr/>
            <p:nvPr/>
          </p:nvCxnSpPr>
          <p:spPr>
            <a:xfrm flipV="1">
              <a:off x="6153165" y="3943350"/>
              <a:ext cx="1669163" cy="8477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</p:grpSp>
      <p:grpSp>
        <p:nvGrpSpPr>
          <p:cNvPr id="401" name="Group 400"/>
          <p:cNvGrpSpPr/>
          <p:nvPr/>
        </p:nvGrpSpPr>
        <p:grpSpPr>
          <a:xfrm>
            <a:off x="1031586" y="2819400"/>
            <a:ext cx="7061575" cy="860838"/>
            <a:chOff x="1031586" y="3105150"/>
            <a:chExt cx="7061575" cy="860838"/>
          </a:xfrm>
        </p:grpSpPr>
        <p:cxnSp>
          <p:nvCxnSpPr>
            <p:cNvPr id="268" name="Straight Arrow Connector 267"/>
            <p:cNvCxnSpPr/>
            <p:nvPr/>
          </p:nvCxnSpPr>
          <p:spPr>
            <a:xfrm flipH="1" flipV="1">
              <a:off x="1031586" y="3114675"/>
              <a:ext cx="275387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69" name="Straight Arrow Connector 268"/>
            <p:cNvCxnSpPr/>
            <p:nvPr/>
          </p:nvCxnSpPr>
          <p:spPr>
            <a:xfrm flipV="1">
              <a:off x="1306971" y="311467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70" name="Straight Arrow Connector 269"/>
            <p:cNvCxnSpPr/>
            <p:nvPr/>
          </p:nvCxnSpPr>
          <p:spPr>
            <a:xfrm flipV="1">
              <a:off x="1306971" y="3114675"/>
              <a:ext cx="270835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71" name="Straight Arrow Connector 270"/>
            <p:cNvCxnSpPr/>
            <p:nvPr/>
          </p:nvCxnSpPr>
          <p:spPr>
            <a:xfrm flipH="1" flipV="1">
              <a:off x="2686270" y="3105150"/>
              <a:ext cx="275387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73" name="Straight Arrow Connector 272"/>
            <p:cNvCxnSpPr/>
            <p:nvPr/>
          </p:nvCxnSpPr>
          <p:spPr>
            <a:xfrm flipV="1">
              <a:off x="2961655" y="3105150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74" name="Straight Arrow Connector 273"/>
            <p:cNvCxnSpPr/>
            <p:nvPr/>
          </p:nvCxnSpPr>
          <p:spPr>
            <a:xfrm flipV="1">
              <a:off x="2961655" y="3105150"/>
              <a:ext cx="270835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75" name="Straight Arrow Connector 274"/>
            <p:cNvCxnSpPr/>
            <p:nvPr/>
          </p:nvCxnSpPr>
          <p:spPr>
            <a:xfrm flipH="1" flipV="1">
              <a:off x="1842702" y="3114675"/>
              <a:ext cx="275387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76" name="Straight Arrow Connector 275"/>
            <p:cNvCxnSpPr/>
            <p:nvPr/>
          </p:nvCxnSpPr>
          <p:spPr>
            <a:xfrm flipV="1">
              <a:off x="2118087" y="311467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77" name="Straight Arrow Connector 276"/>
            <p:cNvCxnSpPr/>
            <p:nvPr/>
          </p:nvCxnSpPr>
          <p:spPr>
            <a:xfrm flipV="1">
              <a:off x="2118087" y="3114675"/>
              <a:ext cx="270835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78" name="Straight Arrow Connector 277"/>
            <p:cNvCxnSpPr/>
            <p:nvPr/>
          </p:nvCxnSpPr>
          <p:spPr>
            <a:xfrm flipH="1" flipV="1">
              <a:off x="3516153" y="3114675"/>
              <a:ext cx="275387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79" name="Straight Arrow Connector 278"/>
            <p:cNvCxnSpPr/>
            <p:nvPr/>
          </p:nvCxnSpPr>
          <p:spPr>
            <a:xfrm flipV="1">
              <a:off x="3791538" y="311467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0" name="Straight Arrow Connector 279"/>
            <p:cNvCxnSpPr/>
            <p:nvPr/>
          </p:nvCxnSpPr>
          <p:spPr>
            <a:xfrm flipV="1">
              <a:off x="3791538" y="3114675"/>
              <a:ext cx="270835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1" name="Straight Arrow Connector 280"/>
            <p:cNvCxnSpPr/>
            <p:nvPr/>
          </p:nvCxnSpPr>
          <p:spPr>
            <a:xfrm flipH="1" flipV="1">
              <a:off x="5113943" y="3118263"/>
              <a:ext cx="275387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2" name="Straight Arrow Connector 281"/>
            <p:cNvCxnSpPr/>
            <p:nvPr/>
          </p:nvCxnSpPr>
          <p:spPr>
            <a:xfrm flipV="1">
              <a:off x="5389328" y="3118263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3" name="Straight Arrow Connector 282"/>
            <p:cNvCxnSpPr/>
            <p:nvPr/>
          </p:nvCxnSpPr>
          <p:spPr>
            <a:xfrm flipV="1">
              <a:off x="5389328" y="3118263"/>
              <a:ext cx="270835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4" name="Straight Arrow Connector 283"/>
            <p:cNvCxnSpPr/>
            <p:nvPr/>
          </p:nvCxnSpPr>
          <p:spPr>
            <a:xfrm flipH="1" flipV="1">
              <a:off x="4324719" y="3127788"/>
              <a:ext cx="275387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5" name="Straight Arrow Connector 284"/>
            <p:cNvCxnSpPr/>
            <p:nvPr/>
          </p:nvCxnSpPr>
          <p:spPr>
            <a:xfrm flipV="1">
              <a:off x="4600104" y="3127788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6" name="Straight Arrow Connector 285"/>
            <p:cNvCxnSpPr/>
            <p:nvPr/>
          </p:nvCxnSpPr>
          <p:spPr>
            <a:xfrm flipV="1">
              <a:off x="4600104" y="3127788"/>
              <a:ext cx="270835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7" name="Straight Arrow Connector 286"/>
            <p:cNvCxnSpPr/>
            <p:nvPr/>
          </p:nvCxnSpPr>
          <p:spPr>
            <a:xfrm flipH="1" flipV="1">
              <a:off x="5941967" y="3114675"/>
              <a:ext cx="275387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8" name="Straight Arrow Connector 287"/>
            <p:cNvCxnSpPr/>
            <p:nvPr/>
          </p:nvCxnSpPr>
          <p:spPr>
            <a:xfrm flipV="1">
              <a:off x="6217352" y="311467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9" name="Straight Arrow Connector 288"/>
            <p:cNvCxnSpPr/>
            <p:nvPr/>
          </p:nvCxnSpPr>
          <p:spPr>
            <a:xfrm flipV="1">
              <a:off x="6217352" y="3114675"/>
              <a:ext cx="270835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90" name="Straight Arrow Connector 289"/>
            <p:cNvCxnSpPr/>
            <p:nvPr/>
          </p:nvCxnSpPr>
          <p:spPr>
            <a:xfrm flipH="1" flipV="1">
              <a:off x="7546941" y="3105150"/>
              <a:ext cx="275387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91" name="Straight Arrow Connector 290"/>
            <p:cNvCxnSpPr/>
            <p:nvPr/>
          </p:nvCxnSpPr>
          <p:spPr>
            <a:xfrm flipV="1">
              <a:off x="7822326" y="3105150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92" name="Straight Arrow Connector 291"/>
            <p:cNvCxnSpPr/>
            <p:nvPr/>
          </p:nvCxnSpPr>
          <p:spPr>
            <a:xfrm flipV="1">
              <a:off x="7822326" y="3105150"/>
              <a:ext cx="270835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93" name="Straight Arrow Connector 292"/>
            <p:cNvCxnSpPr/>
            <p:nvPr/>
          </p:nvCxnSpPr>
          <p:spPr>
            <a:xfrm flipH="1" flipV="1">
              <a:off x="6739528" y="3114675"/>
              <a:ext cx="275387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94" name="Straight Arrow Connector 293"/>
            <p:cNvCxnSpPr/>
            <p:nvPr/>
          </p:nvCxnSpPr>
          <p:spPr>
            <a:xfrm flipV="1">
              <a:off x="7014913" y="311467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95" name="Straight Arrow Connector 294"/>
            <p:cNvCxnSpPr/>
            <p:nvPr/>
          </p:nvCxnSpPr>
          <p:spPr>
            <a:xfrm flipV="1">
              <a:off x="7014913" y="3114675"/>
              <a:ext cx="270835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</p:grpSp>
      <p:grpSp>
        <p:nvGrpSpPr>
          <p:cNvPr id="402" name="Group 401"/>
          <p:cNvGrpSpPr/>
          <p:nvPr/>
        </p:nvGrpSpPr>
        <p:grpSpPr>
          <a:xfrm>
            <a:off x="955964" y="1981200"/>
            <a:ext cx="7215036" cy="875041"/>
            <a:chOff x="955964" y="2266950"/>
            <a:chExt cx="7215036" cy="875041"/>
          </a:xfrm>
        </p:grpSpPr>
        <p:cxnSp>
          <p:nvCxnSpPr>
            <p:cNvPr id="296" name="Straight Arrow Connector 295"/>
            <p:cNvCxnSpPr/>
            <p:nvPr/>
          </p:nvCxnSpPr>
          <p:spPr>
            <a:xfrm flipH="1" flipV="1">
              <a:off x="955964" y="2280062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97" name="Straight Arrow Connector 296"/>
            <p:cNvCxnSpPr/>
            <p:nvPr/>
          </p:nvCxnSpPr>
          <p:spPr>
            <a:xfrm flipV="1">
              <a:off x="1041144" y="227647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98" name="Straight Arrow Connector 297"/>
            <p:cNvCxnSpPr/>
            <p:nvPr/>
          </p:nvCxnSpPr>
          <p:spPr>
            <a:xfrm flipV="1">
              <a:off x="1041144" y="2276475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15" name="Straight Arrow Connector 314"/>
            <p:cNvCxnSpPr/>
            <p:nvPr/>
          </p:nvCxnSpPr>
          <p:spPr>
            <a:xfrm flipH="1" flipV="1">
              <a:off x="1221791" y="2270537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16" name="Straight Arrow Connector 315"/>
            <p:cNvCxnSpPr/>
            <p:nvPr/>
          </p:nvCxnSpPr>
          <p:spPr>
            <a:xfrm flipV="1">
              <a:off x="1306971" y="2266950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17" name="Straight Arrow Connector 316"/>
            <p:cNvCxnSpPr/>
            <p:nvPr/>
          </p:nvCxnSpPr>
          <p:spPr>
            <a:xfrm flipV="1">
              <a:off x="1306971" y="2266950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18" name="Straight Arrow Connector 317"/>
            <p:cNvCxnSpPr/>
            <p:nvPr/>
          </p:nvCxnSpPr>
          <p:spPr>
            <a:xfrm flipH="1" flipV="1">
              <a:off x="1492626" y="2283649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19" name="Straight Arrow Connector 318"/>
            <p:cNvCxnSpPr/>
            <p:nvPr/>
          </p:nvCxnSpPr>
          <p:spPr>
            <a:xfrm flipV="1">
              <a:off x="1577806" y="2280062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20" name="Straight Arrow Connector 319"/>
            <p:cNvCxnSpPr/>
            <p:nvPr/>
          </p:nvCxnSpPr>
          <p:spPr>
            <a:xfrm flipV="1">
              <a:off x="1577806" y="2280062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21" name="Straight Arrow Connector 320"/>
            <p:cNvCxnSpPr/>
            <p:nvPr/>
          </p:nvCxnSpPr>
          <p:spPr>
            <a:xfrm flipH="1" flipV="1">
              <a:off x="1757522" y="2285443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22" name="Straight Arrow Connector 321"/>
            <p:cNvCxnSpPr/>
            <p:nvPr/>
          </p:nvCxnSpPr>
          <p:spPr>
            <a:xfrm flipV="1">
              <a:off x="1842702" y="2281856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23" name="Straight Arrow Connector 322"/>
            <p:cNvCxnSpPr/>
            <p:nvPr/>
          </p:nvCxnSpPr>
          <p:spPr>
            <a:xfrm flipV="1">
              <a:off x="1842702" y="2281856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24" name="Straight Arrow Connector 323"/>
            <p:cNvCxnSpPr/>
            <p:nvPr/>
          </p:nvCxnSpPr>
          <p:spPr>
            <a:xfrm flipH="1" flipV="1">
              <a:off x="2032917" y="2293702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25" name="Straight Arrow Connector 324"/>
            <p:cNvCxnSpPr/>
            <p:nvPr/>
          </p:nvCxnSpPr>
          <p:spPr>
            <a:xfrm flipV="1">
              <a:off x="2118097" y="229011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26" name="Straight Arrow Connector 325"/>
            <p:cNvCxnSpPr/>
            <p:nvPr/>
          </p:nvCxnSpPr>
          <p:spPr>
            <a:xfrm flipV="1">
              <a:off x="2118097" y="2290115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0" name="Straight Arrow Connector 329"/>
            <p:cNvCxnSpPr/>
            <p:nvPr/>
          </p:nvCxnSpPr>
          <p:spPr>
            <a:xfrm flipH="1" flipV="1">
              <a:off x="2303742" y="2280062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1" name="Straight Arrow Connector 330"/>
            <p:cNvCxnSpPr/>
            <p:nvPr/>
          </p:nvCxnSpPr>
          <p:spPr>
            <a:xfrm flipV="1">
              <a:off x="2388922" y="227647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2" name="Straight Arrow Connector 331"/>
            <p:cNvCxnSpPr/>
            <p:nvPr/>
          </p:nvCxnSpPr>
          <p:spPr>
            <a:xfrm flipV="1">
              <a:off x="2388922" y="2276475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3" name="Straight Arrow Connector 332"/>
            <p:cNvCxnSpPr/>
            <p:nvPr/>
          </p:nvCxnSpPr>
          <p:spPr>
            <a:xfrm flipH="1" flipV="1">
              <a:off x="2601090" y="2280062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4" name="Straight Arrow Connector 333"/>
            <p:cNvCxnSpPr/>
            <p:nvPr/>
          </p:nvCxnSpPr>
          <p:spPr>
            <a:xfrm flipV="1">
              <a:off x="2686270" y="227647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5" name="Straight Arrow Connector 334"/>
            <p:cNvCxnSpPr/>
            <p:nvPr/>
          </p:nvCxnSpPr>
          <p:spPr>
            <a:xfrm flipV="1">
              <a:off x="2686270" y="2276475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6" name="Straight Arrow Connector 335"/>
            <p:cNvCxnSpPr/>
            <p:nvPr/>
          </p:nvCxnSpPr>
          <p:spPr>
            <a:xfrm flipH="1" flipV="1">
              <a:off x="2876477" y="2270537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7" name="Straight Arrow Connector 336"/>
            <p:cNvCxnSpPr/>
            <p:nvPr/>
          </p:nvCxnSpPr>
          <p:spPr>
            <a:xfrm flipV="1">
              <a:off x="2961657" y="2266950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8" name="Straight Arrow Connector 337"/>
            <p:cNvCxnSpPr/>
            <p:nvPr/>
          </p:nvCxnSpPr>
          <p:spPr>
            <a:xfrm flipV="1">
              <a:off x="2961657" y="2266950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9" name="Straight Arrow Connector 338"/>
            <p:cNvCxnSpPr/>
            <p:nvPr/>
          </p:nvCxnSpPr>
          <p:spPr>
            <a:xfrm flipH="1" flipV="1">
              <a:off x="3147310" y="2279500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0" name="Straight Arrow Connector 339"/>
            <p:cNvCxnSpPr/>
            <p:nvPr/>
          </p:nvCxnSpPr>
          <p:spPr>
            <a:xfrm flipV="1">
              <a:off x="3232490" y="2275913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1" name="Straight Arrow Connector 340"/>
            <p:cNvCxnSpPr/>
            <p:nvPr/>
          </p:nvCxnSpPr>
          <p:spPr>
            <a:xfrm flipV="1">
              <a:off x="3232490" y="2275913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2" name="Straight Arrow Connector 341"/>
            <p:cNvCxnSpPr/>
            <p:nvPr/>
          </p:nvCxnSpPr>
          <p:spPr>
            <a:xfrm flipH="1" flipV="1">
              <a:off x="3449826" y="2279500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3" name="Straight Arrow Connector 342"/>
            <p:cNvCxnSpPr/>
            <p:nvPr/>
          </p:nvCxnSpPr>
          <p:spPr>
            <a:xfrm flipV="1">
              <a:off x="3535006" y="2275913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4" name="Straight Arrow Connector 343"/>
            <p:cNvCxnSpPr/>
            <p:nvPr/>
          </p:nvCxnSpPr>
          <p:spPr>
            <a:xfrm flipV="1">
              <a:off x="3535006" y="2275913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5" name="Straight Arrow Connector 344"/>
            <p:cNvCxnSpPr/>
            <p:nvPr/>
          </p:nvCxnSpPr>
          <p:spPr>
            <a:xfrm flipH="1" flipV="1">
              <a:off x="3706360" y="2279500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6" name="Straight Arrow Connector 345"/>
            <p:cNvCxnSpPr/>
            <p:nvPr/>
          </p:nvCxnSpPr>
          <p:spPr>
            <a:xfrm flipV="1">
              <a:off x="3791540" y="2275913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7" name="Straight Arrow Connector 346"/>
            <p:cNvCxnSpPr/>
            <p:nvPr/>
          </p:nvCxnSpPr>
          <p:spPr>
            <a:xfrm flipV="1">
              <a:off x="3791540" y="2275913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8" name="Straight Arrow Connector 347"/>
            <p:cNvCxnSpPr/>
            <p:nvPr/>
          </p:nvCxnSpPr>
          <p:spPr>
            <a:xfrm flipH="1" flipV="1">
              <a:off x="3979907" y="2285444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9" name="Straight Arrow Connector 348"/>
            <p:cNvCxnSpPr/>
            <p:nvPr/>
          </p:nvCxnSpPr>
          <p:spPr>
            <a:xfrm flipV="1">
              <a:off x="4065087" y="2281857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50" name="Straight Arrow Connector 349"/>
            <p:cNvCxnSpPr/>
            <p:nvPr/>
          </p:nvCxnSpPr>
          <p:spPr>
            <a:xfrm flipV="1">
              <a:off x="4065087" y="2281857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54" name="Straight Arrow Connector 353"/>
            <p:cNvCxnSpPr/>
            <p:nvPr/>
          </p:nvCxnSpPr>
          <p:spPr>
            <a:xfrm flipH="1" flipV="1">
              <a:off x="4249320" y="2293737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55" name="Straight Arrow Connector 354"/>
            <p:cNvCxnSpPr/>
            <p:nvPr/>
          </p:nvCxnSpPr>
          <p:spPr>
            <a:xfrm flipV="1">
              <a:off x="4334500" y="2290150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56" name="Straight Arrow Connector 355"/>
            <p:cNvCxnSpPr/>
            <p:nvPr/>
          </p:nvCxnSpPr>
          <p:spPr>
            <a:xfrm flipV="1">
              <a:off x="4334500" y="2290150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57" name="Straight Arrow Connector 356"/>
            <p:cNvCxnSpPr/>
            <p:nvPr/>
          </p:nvCxnSpPr>
          <p:spPr>
            <a:xfrm flipH="1" flipV="1">
              <a:off x="4515147" y="2284212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58" name="Straight Arrow Connector 357"/>
            <p:cNvCxnSpPr/>
            <p:nvPr/>
          </p:nvCxnSpPr>
          <p:spPr>
            <a:xfrm flipV="1">
              <a:off x="4600327" y="228062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59" name="Straight Arrow Connector 358"/>
            <p:cNvCxnSpPr/>
            <p:nvPr/>
          </p:nvCxnSpPr>
          <p:spPr>
            <a:xfrm flipV="1">
              <a:off x="4600327" y="2280625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60" name="Straight Arrow Connector 359"/>
            <p:cNvCxnSpPr/>
            <p:nvPr/>
          </p:nvCxnSpPr>
          <p:spPr>
            <a:xfrm flipH="1" flipV="1">
              <a:off x="4785982" y="2297324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61" name="Straight Arrow Connector 360"/>
            <p:cNvCxnSpPr/>
            <p:nvPr/>
          </p:nvCxnSpPr>
          <p:spPr>
            <a:xfrm flipV="1">
              <a:off x="4871162" y="2293737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62" name="Straight Arrow Connector 361"/>
            <p:cNvCxnSpPr/>
            <p:nvPr/>
          </p:nvCxnSpPr>
          <p:spPr>
            <a:xfrm flipV="1">
              <a:off x="4871162" y="2293737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63" name="Straight Arrow Connector 362"/>
            <p:cNvCxnSpPr/>
            <p:nvPr/>
          </p:nvCxnSpPr>
          <p:spPr>
            <a:xfrm flipH="1" flipV="1">
              <a:off x="5050878" y="2299118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64" name="Straight Arrow Connector 363"/>
            <p:cNvCxnSpPr/>
            <p:nvPr/>
          </p:nvCxnSpPr>
          <p:spPr>
            <a:xfrm flipV="1">
              <a:off x="5136058" y="2295531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65" name="Straight Arrow Connector 364"/>
            <p:cNvCxnSpPr/>
            <p:nvPr/>
          </p:nvCxnSpPr>
          <p:spPr>
            <a:xfrm flipV="1">
              <a:off x="5136058" y="2295531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66" name="Straight Arrow Connector 365"/>
            <p:cNvCxnSpPr/>
            <p:nvPr/>
          </p:nvCxnSpPr>
          <p:spPr>
            <a:xfrm flipH="1" flipV="1">
              <a:off x="5326273" y="2307377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67" name="Straight Arrow Connector 366"/>
            <p:cNvCxnSpPr/>
            <p:nvPr/>
          </p:nvCxnSpPr>
          <p:spPr>
            <a:xfrm flipV="1">
              <a:off x="5411453" y="2303790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68" name="Straight Arrow Connector 367"/>
            <p:cNvCxnSpPr/>
            <p:nvPr/>
          </p:nvCxnSpPr>
          <p:spPr>
            <a:xfrm flipV="1">
              <a:off x="5411453" y="2303790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69" name="Straight Arrow Connector 368"/>
            <p:cNvCxnSpPr/>
            <p:nvPr/>
          </p:nvCxnSpPr>
          <p:spPr>
            <a:xfrm flipH="1" flipV="1">
              <a:off x="5597098" y="2293737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70" name="Straight Arrow Connector 369"/>
            <p:cNvCxnSpPr/>
            <p:nvPr/>
          </p:nvCxnSpPr>
          <p:spPr>
            <a:xfrm flipV="1">
              <a:off x="5682278" y="2290150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71" name="Straight Arrow Connector 370"/>
            <p:cNvCxnSpPr/>
            <p:nvPr/>
          </p:nvCxnSpPr>
          <p:spPr>
            <a:xfrm flipV="1">
              <a:off x="5682278" y="2290150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72" name="Straight Arrow Connector 371"/>
            <p:cNvCxnSpPr/>
            <p:nvPr/>
          </p:nvCxnSpPr>
          <p:spPr>
            <a:xfrm flipH="1" flipV="1">
              <a:off x="5867400" y="2293737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73" name="Straight Arrow Connector 372"/>
            <p:cNvCxnSpPr/>
            <p:nvPr/>
          </p:nvCxnSpPr>
          <p:spPr>
            <a:xfrm flipV="1">
              <a:off x="5952580" y="2290150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74" name="Straight Arrow Connector 373"/>
            <p:cNvCxnSpPr/>
            <p:nvPr/>
          </p:nvCxnSpPr>
          <p:spPr>
            <a:xfrm flipV="1">
              <a:off x="5952580" y="2290150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75" name="Straight Arrow Connector 374"/>
            <p:cNvCxnSpPr/>
            <p:nvPr/>
          </p:nvCxnSpPr>
          <p:spPr>
            <a:xfrm flipH="1" flipV="1">
              <a:off x="6142787" y="2284212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76" name="Straight Arrow Connector 375"/>
            <p:cNvCxnSpPr/>
            <p:nvPr/>
          </p:nvCxnSpPr>
          <p:spPr>
            <a:xfrm flipV="1">
              <a:off x="6227967" y="228062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77" name="Straight Arrow Connector 376"/>
            <p:cNvCxnSpPr/>
            <p:nvPr/>
          </p:nvCxnSpPr>
          <p:spPr>
            <a:xfrm flipV="1">
              <a:off x="6227967" y="2280625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78" name="Straight Arrow Connector 377"/>
            <p:cNvCxnSpPr/>
            <p:nvPr/>
          </p:nvCxnSpPr>
          <p:spPr>
            <a:xfrm flipH="1" flipV="1">
              <a:off x="6413620" y="2293175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79" name="Straight Arrow Connector 378"/>
            <p:cNvCxnSpPr/>
            <p:nvPr/>
          </p:nvCxnSpPr>
          <p:spPr>
            <a:xfrm flipV="1">
              <a:off x="6498800" y="2289588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80" name="Straight Arrow Connector 379"/>
            <p:cNvCxnSpPr/>
            <p:nvPr/>
          </p:nvCxnSpPr>
          <p:spPr>
            <a:xfrm flipV="1">
              <a:off x="6498800" y="2289588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81" name="Straight Arrow Connector 380"/>
            <p:cNvCxnSpPr/>
            <p:nvPr/>
          </p:nvCxnSpPr>
          <p:spPr>
            <a:xfrm flipH="1" flipV="1">
              <a:off x="6665590" y="2285443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82" name="Straight Arrow Connector 381"/>
            <p:cNvCxnSpPr/>
            <p:nvPr/>
          </p:nvCxnSpPr>
          <p:spPr>
            <a:xfrm flipV="1">
              <a:off x="6750770" y="2281856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83" name="Straight Arrow Connector 382"/>
            <p:cNvCxnSpPr/>
            <p:nvPr/>
          </p:nvCxnSpPr>
          <p:spPr>
            <a:xfrm flipV="1">
              <a:off x="6750770" y="2281856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84" name="Straight Arrow Connector 383"/>
            <p:cNvCxnSpPr/>
            <p:nvPr/>
          </p:nvCxnSpPr>
          <p:spPr>
            <a:xfrm flipH="1" flipV="1">
              <a:off x="6940977" y="2275918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85" name="Straight Arrow Connector 384"/>
            <p:cNvCxnSpPr/>
            <p:nvPr/>
          </p:nvCxnSpPr>
          <p:spPr>
            <a:xfrm flipV="1">
              <a:off x="7026157" y="2272331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86" name="Straight Arrow Connector 385"/>
            <p:cNvCxnSpPr/>
            <p:nvPr/>
          </p:nvCxnSpPr>
          <p:spPr>
            <a:xfrm flipV="1">
              <a:off x="7026157" y="2272331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87" name="Straight Arrow Connector 386"/>
            <p:cNvCxnSpPr/>
            <p:nvPr/>
          </p:nvCxnSpPr>
          <p:spPr>
            <a:xfrm flipH="1" flipV="1">
              <a:off x="7211810" y="2284881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88" name="Straight Arrow Connector 387"/>
            <p:cNvCxnSpPr/>
            <p:nvPr/>
          </p:nvCxnSpPr>
          <p:spPr>
            <a:xfrm flipV="1">
              <a:off x="7296990" y="2281294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89" name="Straight Arrow Connector 388"/>
            <p:cNvCxnSpPr/>
            <p:nvPr/>
          </p:nvCxnSpPr>
          <p:spPr>
            <a:xfrm flipV="1">
              <a:off x="7296990" y="2281294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90" name="Straight Arrow Connector 389"/>
            <p:cNvCxnSpPr/>
            <p:nvPr/>
          </p:nvCxnSpPr>
          <p:spPr>
            <a:xfrm flipH="1" flipV="1">
              <a:off x="7459289" y="2284213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91" name="Straight Arrow Connector 390"/>
            <p:cNvCxnSpPr/>
            <p:nvPr/>
          </p:nvCxnSpPr>
          <p:spPr>
            <a:xfrm flipV="1">
              <a:off x="7544469" y="2280626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92" name="Straight Arrow Connector 391"/>
            <p:cNvCxnSpPr/>
            <p:nvPr/>
          </p:nvCxnSpPr>
          <p:spPr>
            <a:xfrm flipV="1">
              <a:off x="7544469" y="2280626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93" name="Straight Arrow Connector 392"/>
            <p:cNvCxnSpPr/>
            <p:nvPr/>
          </p:nvCxnSpPr>
          <p:spPr>
            <a:xfrm flipH="1" flipV="1">
              <a:off x="7734676" y="2274688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94" name="Straight Arrow Connector 393"/>
            <p:cNvCxnSpPr/>
            <p:nvPr/>
          </p:nvCxnSpPr>
          <p:spPr>
            <a:xfrm flipV="1">
              <a:off x="7819856" y="2271101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95" name="Straight Arrow Connector 394"/>
            <p:cNvCxnSpPr/>
            <p:nvPr/>
          </p:nvCxnSpPr>
          <p:spPr>
            <a:xfrm flipV="1">
              <a:off x="7819856" y="2271101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96" name="Straight Arrow Connector 395"/>
            <p:cNvCxnSpPr/>
            <p:nvPr/>
          </p:nvCxnSpPr>
          <p:spPr>
            <a:xfrm flipH="1" flipV="1">
              <a:off x="8005509" y="2283651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97" name="Straight Arrow Connector 396"/>
            <p:cNvCxnSpPr/>
            <p:nvPr/>
          </p:nvCxnSpPr>
          <p:spPr>
            <a:xfrm flipV="1">
              <a:off x="8090689" y="2280064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98" name="Straight Arrow Connector 397"/>
            <p:cNvCxnSpPr/>
            <p:nvPr/>
          </p:nvCxnSpPr>
          <p:spPr>
            <a:xfrm flipV="1">
              <a:off x="8090689" y="2280064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324131" y="2251799"/>
                <a:ext cx="2096150" cy="37427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𝑛𝑜𝑚𝑏𝑟𝑒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𝑑𝑎𝑛𝑠𝑒𝑢𝑟𝑠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131" y="2251799"/>
                <a:ext cx="2096150" cy="37427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308011" y="1012864"/>
            <a:ext cx="6236458" cy="393282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7" name="Rectangle 146"/>
          <p:cNvSpPr/>
          <p:nvPr/>
        </p:nvSpPr>
        <p:spPr>
          <a:xfrm>
            <a:off x="1577806" y="5257800"/>
            <a:ext cx="361143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/>
              <a:t>Quel</a:t>
            </a:r>
            <a:r>
              <a:rPr lang="en-US" sz="3200" dirty="0" smtClean="0"/>
              <a:t> </a:t>
            </a:r>
            <a:r>
              <a:rPr lang="en-US" sz="3200" dirty="0" err="1" smtClean="0"/>
              <a:t>cas</a:t>
            </a:r>
            <a:r>
              <a:rPr lang="en-US" sz="3200" dirty="0" smtClean="0"/>
              <a:t> </a:t>
            </a:r>
            <a:r>
              <a:rPr lang="en-US" sz="3200" dirty="0" err="1" smtClean="0"/>
              <a:t>choisir</a:t>
            </a:r>
            <a:r>
              <a:rPr lang="en-US" sz="3200" dirty="0" smtClean="0"/>
              <a:t> ???</a:t>
            </a:r>
            <a:br>
              <a:rPr lang="en-US" sz="3200" dirty="0" smtClean="0"/>
            </a:br>
            <a:r>
              <a:rPr lang="en-US" sz="3200" dirty="0" err="1" smtClean="0"/>
              <a:t>Faut</a:t>
            </a:r>
            <a:r>
              <a:rPr lang="en-US" sz="3200" dirty="0" smtClean="0"/>
              <a:t> </a:t>
            </a:r>
            <a:r>
              <a:rPr lang="en-US" sz="3200" dirty="0" err="1" smtClean="0"/>
              <a:t>il</a:t>
            </a:r>
            <a:r>
              <a:rPr lang="en-US" sz="3200" dirty="0" smtClean="0"/>
              <a:t> tout essayer ?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148" name="Rectangle 147"/>
          <p:cNvSpPr/>
          <p:nvPr/>
        </p:nvSpPr>
        <p:spPr>
          <a:xfrm>
            <a:off x="1306971" y="3998893"/>
            <a:ext cx="62399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/>
              <a:t>Nombre</a:t>
            </a:r>
            <a:r>
              <a:rPr lang="en-US" sz="2800" dirty="0" smtClean="0"/>
              <a:t> </a:t>
            </a:r>
            <a:r>
              <a:rPr lang="en-US" sz="2800" dirty="0" err="1" smtClean="0"/>
              <a:t>exponentiel</a:t>
            </a:r>
            <a:r>
              <a:rPr lang="en-US" sz="2800" dirty="0" smtClean="0"/>
              <a:t> de </a:t>
            </a:r>
            <a:r>
              <a:rPr lang="en-US" sz="2800" dirty="0" err="1" smtClean="0"/>
              <a:t>chorégraphies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>
                <a:latin typeface="Times New Roman"/>
                <a:cs typeface="Times New Roman"/>
              </a:rPr>
              <a:t>→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Impossible</a:t>
            </a:r>
            <a:r>
              <a:rPr lang="en-US" sz="2800" dirty="0" smtClean="0">
                <a:latin typeface="+mn-lt"/>
                <a:cs typeface="Times New Roman"/>
              </a:rPr>
              <a:t> de tout essayer !!</a:t>
            </a:r>
            <a:endParaRPr lang="en-US" sz="2800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32130" y="3709988"/>
            <a:ext cx="384520" cy="34766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620640022"/>
              </p:ext>
            </p:extLst>
          </p:nvPr>
        </p:nvGraphicFramePr>
        <p:xfrm>
          <a:off x="2054477" y="1048152"/>
          <a:ext cx="4653705" cy="3047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2961661" y="2089666"/>
            <a:ext cx="3640211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175466" y="1905000"/>
            <a:ext cx="115080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Migraine</a:t>
            </a:r>
            <a:endParaRPr lang="fr-FR" b="1" dirty="0"/>
          </a:p>
        </p:txBody>
      </p:sp>
      <p:pic>
        <p:nvPicPr>
          <p:cNvPr id="156" name="Picture 5" descr="C:\Users\ponty\Documents\Presentations\2012-03-VIZBI\pics\story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23" y="5105400"/>
            <a:ext cx="726503" cy="125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06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Oval 113"/>
          <p:cNvSpPr/>
          <p:nvPr/>
        </p:nvSpPr>
        <p:spPr>
          <a:xfrm>
            <a:off x="6601872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7616586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8123943" y="457200"/>
            <a:ext cx="411480" cy="411480"/>
          </a:xfrm>
          <a:prstGeom prst="ellipse">
            <a:avLst/>
          </a:prstGeom>
          <a:solidFill>
            <a:srgbClr val="AB74D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7109229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6094515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5587158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5079801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4572444" y="457200"/>
            <a:ext cx="411480" cy="411480"/>
          </a:xfrm>
          <a:prstGeom prst="ellipse">
            <a:avLst/>
          </a:prstGeom>
          <a:solidFill>
            <a:srgbClr val="AB74D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2543016" y="457200"/>
            <a:ext cx="411480" cy="411480"/>
          </a:xfrm>
          <a:prstGeom prst="ellipse">
            <a:avLst/>
          </a:prstGeom>
          <a:solidFill>
            <a:srgbClr val="AB74D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2035659" y="457200"/>
            <a:ext cx="411480" cy="411480"/>
          </a:xfrm>
          <a:prstGeom prst="ellipse">
            <a:avLst/>
          </a:prstGeom>
          <a:solidFill>
            <a:srgbClr val="AB74D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3050373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557730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4065087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1020945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1528302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513588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9" name="Group 398"/>
          <p:cNvGrpSpPr/>
          <p:nvPr/>
        </p:nvGrpSpPr>
        <p:grpSpPr>
          <a:xfrm>
            <a:off x="601976" y="4505325"/>
            <a:ext cx="5583403" cy="592365"/>
            <a:chOff x="601976" y="4791075"/>
            <a:chExt cx="5583403" cy="592365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601976" y="4791075"/>
              <a:ext cx="1198138" cy="59236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7" name="Straight Arrow Connector 206"/>
            <p:cNvCxnSpPr/>
            <p:nvPr/>
          </p:nvCxnSpPr>
          <p:spPr>
            <a:xfrm flipV="1">
              <a:off x="601976" y="4791075"/>
              <a:ext cx="3324979" cy="59236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9" name="Straight Arrow Connector 208"/>
            <p:cNvCxnSpPr/>
            <p:nvPr/>
          </p:nvCxnSpPr>
          <p:spPr>
            <a:xfrm flipV="1">
              <a:off x="601976" y="4791075"/>
              <a:ext cx="5583403" cy="59236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400" name="Group 399"/>
          <p:cNvGrpSpPr/>
          <p:nvPr/>
        </p:nvGrpSpPr>
        <p:grpSpPr>
          <a:xfrm>
            <a:off x="1306971" y="3657600"/>
            <a:ext cx="6515357" cy="857250"/>
            <a:chOff x="1306971" y="3943350"/>
            <a:chExt cx="6515357" cy="857250"/>
          </a:xfrm>
        </p:grpSpPr>
        <p:cxnSp>
          <p:nvCxnSpPr>
            <p:cNvPr id="258" name="Straight Arrow Connector 257"/>
            <p:cNvCxnSpPr/>
            <p:nvPr/>
          </p:nvCxnSpPr>
          <p:spPr>
            <a:xfrm flipH="1" flipV="1">
              <a:off x="1306971" y="3952875"/>
              <a:ext cx="471267" cy="8477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60" name="Straight Arrow Connector 259"/>
            <p:cNvCxnSpPr/>
            <p:nvPr/>
          </p:nvCxnSpPr>
          <p:spPr>
            <a:xfrm flipV="1">
              <a:off x="1778236" y="3943350"/>
              <a:ext cx="339865" cy="8572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61" name="Straight Arrow Connector 260"/>
            <p:cNvCxnSpPr/>
            <p:nvPr/>
          </p:nvCxnSpPr>
          <p:spPr>
            <a:xfrm flipV="1">
              <a:off x="1778236" y="3952875"/>
              <a:ext cx="1183425" cy="8477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62" name="Straight Arrow Connector 261"/>
            <p:cNvCxnSpPr/>
            <p:nvPr/>
          </p:nvCxnSpPr>
          <p:spPr>
            <a:xfrm flipH="1" flipV="1">
              <a:off x="3791544" y="3943350"/>
              <a:ext cx="113492" cy="8572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63" name="Straight Arrow Connector 262"/>
            <p:cNvCxnSpPr/>
            <p:nvPr/>
          </p:nvCxnSpPr>
          <p:spPr>
            <a:xfrm flipV="1">
              <a:off x="3905034" y="3943350"/>
              <a:ext cx="695297" cy="8572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64" name="Straight Arrow Connector 263"/>
            <p:cNvCxnSpPr/>
            <p:nvPr/>
          </p:nvCxnSpPr>
          <p:spPr>
            <a:xfrm flipV="1">
              <a:off x="3905034" y="3952875"/>
              <a:ext cx="1506419" cy="8477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65" name="Straight Arrow Connector 264"/>
            <p:cNvCxnSpPr/>
            <p:nvPr/>
          </p:nvCxnSpPr>
          <p:spPr>
            <a:xfrm flipV="1">
              <a:off x="6153167" y="3943350"/>
              <a:ext cx="64185" cy="8477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66" name="Straight Arrow Connector 265"/>
            <p:cNvCxnSpPr/>
            <p:nvPr/>
          </p:nvCxnSpPr>
          <p:spPr>
            <a:xfrm flipV="1">
              <a:off x="6153165" y="3943350"/>
              <a:ext cx="872992" cy="8477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67" name="Straight Arrow Connector 266"/>
            <p:cNvCxnSpPr/>
            <p:nvPr/>
          </p:nvCxnSpPr>
          <p:spPr>
            <a:xfrm flipV="1">
              <a:off x="6153165" y="3943350"/>
              <a:ext cx="1669163" cy="8477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</p:grpSp>
      <p:grpSp>
        <p:nvGrpSpPr>
          <p:cNvPr id="401" name="Group 400"/>
          <p:cNvGrpSpPr/>
          <p:nvPr/>
        </p:nvGrpSpPr>
        <p:grpSpPr>
          <a:xfrm>
            <a:off x="1031586" y="2819400"/>
            <a:ext cx="7061575" cy="860838"/>
            <a:chOff x="1031586" y="3105150"/>
            <a:chExt cx="7061575" cy="860838"/>
          </a:xfrm>
        </p:grpSpPr>
        <p:cxnSp>
          <p:nvCxnSpPr>
            <p:cNvPr id="268" name="Straight Arrow Connector 267"/>
            <p:cNvCxnSpPr/>
            <p:nvPr/>
          </p:nvCxnSpPr>
          <p:spPr>
            <a:xfrm flipH="1" flipV="1">
              <a:off x="1031586" y="3114675"/>
              <a:ext cx="275387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69" name="Straight Arrow Connector 268"/>
            <p:cNvCxnSpPr/>
            <p:nvPr/>
          </p:nvCxnSpPr>
          <p:spPr>
            <a:xfrm flipV="1">
              <a:off x="1306971" y="311467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70" name="Straight Arrow Connector 269"/>
            <p:cNvCxnSpPr/>
            <p:nvPr/>
          </p:nvCxnSpPr>
          <p:spPr>
            <a:xfrm flipV="1">
              <a:off x="1306971" y="3114675"/>
              <a:ext cx="270835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71" name="Straight Arrow Connector 270"/>
            <p:cNvCxnSpPr/>
            <p:nvPr/>
          </p:nvCxnSpPr>
          <p:spPr>
            <a:xfrm flipH="1" flipV="1">
              <a:off x="2686270" y="3105150"/>
              <a:ext cx="275387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73" name="Straight Arrow Connector 272"/>
            <p:cNvCxnSpPr/>
            <p:nvPr/>
          </p:nvCxnSpPr>
          <p:spPr>
            <a:xfrm flipV="1">
              <a:off x="2961655" y="3105150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74" name="Straight Arrow Connector 273"/>
            <p:cNvCxnSpPr/>
            <p:nvPr/>
          </p:nvCxnSpPr>
          <p:spPr>
            <a:xfrm flipV="1">
              <a:off x="2961655" y="3105150"/>
              <a:ext cx="270835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75" name="Straight Arrow Connector 274"/>
            <p:cNvCxnSpPr/>
            <p:nvPr/>
          </p:nvCxnSpPr>
          <p:spPr>
            <a:xfrm flipH="1" flipV="1">
              <a:off x="1842702" y="3114675"/>
              <a:ext cx="275387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76" name="Straight Arrow Connector 275"/>
            <p:cNvCxnSpPr/>
            <p:nvPr/>
          </p:nvCxnSpPr>
          <p:spPr>
            <a:xfrm flipV="1">
              <a:off x="2118087" y="311467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77" name="Straight Arrow Connector 276"/>
            <p:cNvCxnSpPr/>
            <p:nvPr/>
          </p:nvCxnSpPr>
          <p:spPr>
            <a:xfrm flipV="1">
              <a:off x="2118087" y="3114675"/>
              <a:ext cx="270835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78" name="Straight Arrow Connector 277"/>
            <p:cNvCxnSpPr/>
            <p:nvPr/>
          </p:nvCxnSpPr>
          <p:spPr>
            <a:xfrm flipH="1" flipV="1">
              <a:off x="3516153" y="3114675"/>
              <a:ext cx="275387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79" name="Straight Arrow Connector 278"/>
            <p:cNvCxnSpPr/>
            <p:nvPr/>
          </p:nvCxnSpPr>
          <p:spPr>
            <a:xfrm flipV="1">
              <a:off x="3791538" y="311467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0" name="Straight Arrow Connector 279"/>
            <p:cNvCxnSpPr/>
            <p:nvPr/>
          </p:nvCxnSpPr>
          <p:spPr>
            <a:xfrm flipV="1">
              <a:off x="3791538" y="3114675"/>
              <a:ext cx="270835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1" name="Straight Arrow Connector 280"/>
            <p:cNvCxnSpPr/>
            <p:nvPr/>
          </p:nvCxnSpPr>
          <p:spPr>
            <a:xfrm flipH="1" flipV="1">
              <a:off x="5113943" y="3118263"/>
              <a:ext cx="275387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2" name="Straight Arrow Connector 281"/>
            <p:cNvCxnSpPr/>
            <p:nvPr/>
          </p:nvCxnSpPr>
          <p:spPr>
            <a:xfrm flipV="1">
              <a:off x="5389328" y="3118263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3" name="Straight Arrow Connector 282"/>
            <p:cNvCxnSpPr/>
            <p:nvPr/>
          </p:nvCxnSpPr>
          <p:spPr>
            <a:xfrm flipV="1">
              <a:off x="5389328" y="3118263"/>
              <a:ext cx="270835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4" name="Straight Arrow Connector 283"/>
            <p:cNvCxnSpPr/>
            <p:nvPr/>
          </p:nvCxnSpPr>
          <p:spPr>
            <a:xfrm flipH="1" flipV="1">
              <a:off x="4324719" y="3127788"/>
              <a:ext cx="275387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5" name="Straight Arrow Connector 284"/>
            <p:cNvCxnSpPr/>
            <p:nvPr/>
          </p:nvCxnSpPr>
          <p:spPr>
            <a:xfrm flipV="1">
              <a:off x="4600104" y="3127788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6" name="Straight Arrow Connector 285"/>
            <p:cNvCxnSpPr/>
            <p:nvPr/>
          </p:nvCxnSpPr>
          <p:spPr>
            <a:xfrm flipV="1">
              <a:off x="4600104" y="3127788"/>
              <a:ext cx="270835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7" name="Straight Arrow Connector 286"/>
            <p:cNvCxnSpPr/>
            <p:nvPr/>
          </p:nvCxnSpPr>
          <p:spPr>
            <a:xfrm flipH="1" flipV="1">
              <a:off x="5941967" y="3114675"/>
              <a:ext cx="275387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8" name="Straight Arrow Connector 287"/>
            <p:cNvCxnSpPr/>
            <p:nvPr/>
          </p:nvCxnSpPr>
          <p:spPr>
            <a:xfrm flipV="1">
              <a:off x="6217352" y="311467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9" name="Straight Arrow Connector 288"/>
            <p:cNvCxnSpPr/>
            <p:nvPr/>
          </p:nvCxnSpPr>
          <p:spPr>
            <a:xfrm flipV="1">
              <a:off x="6217352" y="3114675"/>
              <a:ext cx="270835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90" name="Straight Arrow Connector 289"/>
            <p:cNvCxnSpPr/>
            <p:nvPr/>
          </p:nvCxnSpPr>
          <p:spPr>
            <a:xfrm flipH="1" flipV="1">
              <a:off x="7546941" y="3105150"/>
              <a:ext cx="275387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91" name="Straight Arrow Connector 290"/>
            <p:cNvCxnSpPr/>
            <p:nvPr/>
          </p:nvCxnSpPr>
          <p:spPr>
            <a:xfrm flipV="1">
              <a:off x="7822326" y="3105150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92" name="Straight Arrow Connector 291"/>
            <p:cNvCxnSpPr/>
            <p:nvPr/>
          </p:nvCxnSpPr>
          <p:spPr>
            <a:xfrm flipV="1">
              <a:off x="7822326" y="3105150"/>
              <a:ext cx="270835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93" name="Straight Arrow Connector 292"/>
            <p:cNvCxnSpPr/>
            <p:nvPr/>
          </p:nvCxnSpPr>
          <p:spPr>
            <a:xfrm flipH="1" flipV="1">
              <a:off x="6739528" y="3114675"/>
              <a:ext cx="275387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94" name="Straight Arrow Connector 293"/>
            <p:cNvCxnSpPr/>
            <p:nvPr/>
          </p:nvCxnSpPr>
          <p:spPr>
            <a:xfrm flipV="1">
              <a:off x="7014913" y="311467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95" name="Straight Arrow Connector 294"/>
            <p:cNvCxnSpPr/>
            <p:nvPr/>
          </p:nvCxnSpPr>
          <p:spPr>
            <a:xfrm flipV="1">
              <a:off x="7014913" y="3114675"/>
              <a:ext cx="270835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</p:grpSp>
      <p:grpSp>
        <p:nvGrpSpPr>
          <p:cNvPr id="402" name="Group 401"/>
          <p:cNvGrpSpPr/>
          <p:nvPr/>
        </p:nvGrpSpPr>
        <p:grpSpPr>
          <a:xfrm>
            <a:off x="955964" y="1981200"/>
            <a:ext cx="7215036" cy="875041"/>
            <a:chOff x="955964" y="2266950"/>
            <a:chExt cx="7215036" cy="875041"/>
          </a:xfrm>
        </p:grpSpPr>
        <p:cxnSp>
          <p:nvCxnSpPr>
            <p:cNvPr id="296" name="Straight Arrow Connector 295"/>
            <p:cNvCxnSpPr/>
            <p:nvPr/>
          </p:nvCxnSpPr>
          <p:spPr>
            <a:xfrm flipH="1" flipV="1">
              <a:off x="955964" y="2280062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97" name="Straight Arrow Connector 296"/>
            <p:cNvCxnSpPr/>
            <p:nvPr/>
          </p:nvCxnSpPr>
          <p:spPr>
            <a:xfrm flipV="1">
              <a:off x="1041144" y="227647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98" name="Straight Arrow Connector 297"/>
            <p:cNvCxnSpPr/>
            <p:nvPr/>
          </p:nvCxnSpPr>
          <p:spPr>
            <a:xfrm flipV="1">
              <a:off x="1041144" y="2276475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15" name="Straight Arrow Connector 314"/>
            <p:cNvCxnSpPr/>
            <p:nvPr/>
          </p:nvCxnSpPr>
          <p:spPr>
            <a:xfrm flipH="1" flipV="1">
              <a:off x="1221791" y="2270537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16" name="Straight Arrow Connector 315"/>
            <p:cNvCxnSpPr/>
            <p:nvPr/>
          </p:nvCxnSpPr>
          <p:spPr>
            <a:xfrm flipV="1">
              <a:off x="1306971" y="2266950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17" name="Straight Arrow Connector 316"/>
            <p:cNvCxnSpPr/>
            <p:nvPr/>
          </p:nvCxnSpPr>
          <p:spPr>
            <a:xfrm flipV="1">
              <a:off x="1306971" y="2266950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18" name="Straight Arrow Connector 317"/>
            <p:cNvCxnSpPr/>
            <p:nvPr/>
          </p:nvCxnSpPr>
          <p:spPr>
            <a:xfrm flipH="1" flipV="1">
              <a:off x="1492626" y="2283649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19" name="Straight Arrow Connector 318"/>
            <p:cNvCxnSpPr/>
            <p:nvPr/>
          </p:nvCxnSpPr>
          <p:spPr>
            <a:xfrm flipV="1">
              <a:off x="1577806" y="2280062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20" name="Straight Arrow Connector 319"/>
            <p:cNvCxnSpPr/>
            <p:nvPr/>
          </p:nvCxnSpPr>
          <p:spPr>
            <a:xfrm flipV="1">
              <a:off x="1577806" y="2280062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21" name="Straight Arrow Connector 320"/>
            <p:cNvCxnSpPr/>
            <p:nvPr/>
          </p:nvCxnSpPr>
          <p:spPr>
            <a:xfrm flipH="1" flipV="1">
              <a:off x="1757522" y="2285443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22" name="Straight Arrow Connector 321"/>
            <p:cNvCxnSpPr/>
            <p:nvPr/>
          </p:nvCxnSpPr>
          <p:spPr>
            <a:xfrm flipV="1">
              <a:off x="1842702" y="2281856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23" name="Straight Arrow Connector 322"/>
            <p:cNvCxnSpPr/>
            <p:nvPr/>
          </p:nvCxnSpPr>
          <p:spPr>
            <a:xfrm flipV="1">
              <a:off x="1842702" y="2281856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24" name="Straight Arrow Connector 323"/>
            <p:cNvCxnSpPr/>
            <p:nvPr/>
          </p:nvCxnSpPr>
          <p:spPr>
            <a:xfrm flipH="1" flipV="1">
              <a:off x="2032917" y="2293702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25" name="Straight Arrow Connector 324"/>
            <p:cNvCxnSpPr/>
            <p:nvPr/>
          </p:nvCxnSpPr>
          <p:spPr>
            <a:xfrm flipV="1">
              <a:off x="2118097" y="229011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26" name="Straight Arrow Connector 325"/>
            <p:cNvCxnSpPr/>
            <p:nvPr/>
          </p:nvCxnSpPr>
          <p:spPr>
            <a:xfrm flipV="1">
              <a:off x="2118097" y="2290115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0" name="Straight Arrow Connector 329"/>
            <p:cNvCxnSpPr/>
            <p:nvPr/>
          </p:nvCxnSpPr>
          <p:spPr>
            <a:xfrm flipH="1" flipV="1">
              <a:off x="2303742" y="2280062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1" name="Straight Arrow Connector 330"/>
            <p:cNvCxnSpPr/>
            <p:nvPr/>
          </p:nvCxnSpPr>
          <p:spPr>
            <a:xfrm flipV="1">
              <a:off x="2388922" y="227647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2" name="Straight Arrow Connector 331"/>
            <p:cNvCxnSpPr/>
            <p:nvPr/>
          </p:nvCxnSpPr>
          <p:spPr>
            <a:xfrm flipV="1">
              <a:off x="2388922" y="2276475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3" name="Straight Arrow Connector 332"/>
            <p:cNvCxnSpPr/>
            <p:nvPr/>
          </p:nvCxnSpPr>
          <p:spPr>
            <a:xfrm flipH="1" flipV="1">
              <a:off x="2601090" y="2280062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4" name="Straight Arrow Connector 333"/>
            <p:cNvCxnSpPr/>
            <p:nvPr/>
          </p:nvCxnSpPr>
          <p:spPr>
            <a:xfrm flipV="1">
              <a:off x="2686270" y="227647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5" name="Straight Arrow Connector 334"/>
            <p:cNvCxnSpPr/>
            <p:nvPr/>
          </p:nvCxnSpPr>
          <p:spPr>
            <a:xfrm flipV="1">
              <a:off x="2686270" y="2276475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6" name="Straight Arrow Connector 335"/>
            <p:cNvCxnSpPr/>
            <p:nvPr/>
          </p:nvCxnSpPr>
          <p:spPr>
            <a:xfrm flipH="1" flipV="1">
              <a:off x="2876477" y="2270537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7" name="Straight Arrow Connector 336"/>
            <p:cNvCxnSpPr/>
            <p:nvPr/>
          </p:nvCxnSpPr>
          <p:spPr>
            <a:xfrm flipV="1">
              <a:off x="2961657" y="2266950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8" name="Straight Arrow Connector 337"/>
            <p:cNvCxnSpPr/>
            <p:nvPr/>
          </p:nvCxnSpPr>
          <p:spPr>
            <a:xfrm flipV="1">
              <a:off x="2961657" y="2266950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9" name="Straight Arrow Connector 338"/>
            <p:cNvCxnSpPr/>
            <p:nvPr/>
          </p:nvCxnSpPr>
          <p:spPr>
            <a:xfrm flipH="1" flipV="1">
              <a:off x="3147310" y="2279500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0" name="Straight Arrow Connector 339"/>
            <p:cNvCxnSpPr/>
            <p:nvPr/>
          </p:nvCxnSpPr>
          <p:spPr>
            <a:xfrm flipV="1">
              <a:off x="3232490" y="2275913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1" name="Straight Arrow Connector 340"/>
            <p:cNvCxnSpPr/>
            <p:nvPr/>
          </p:nvCxnSpPr>
          <p:spPr>
            <a:xfrm flipV="1">
              <a:off x="3232490" y="2275913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2" name="Straight Arrow Connector 341"/>
            <p:cNvCxnSpPr/>
            <p:nvPr/>
          </p:nvCxnSpPr>
          <p:spPr>
            <a:xfrm flipH="1" flipV="1">
              <a:off x="3449826" y="2279500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3" name="Straight Arrow Connector 342"/>
            <p:cNvCxnSpPr/>
            <p:nvPr/>
          </p:nvCxnSpPr>
          <p:spPr>
            <a:xfrm flipV="1">
              <a:off x="3535006" y="2275913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4" name="Straight Arrow Connector 343"/>
            <p:cNvCxnSpPr/>
            <p:nvPr/>
          </p:nvCxnSpPr>
          <p:spPr>
            <a:xfrm flipV="1">
              <a:off x="3535006" y="2275913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5" name="Straight Arrow Connector 344"/>
            <p:cNvCxnSpPr/>
            <p:nvPr/>
          </p:nvCxnSpPr>
          <p:spPr>
            <a:xfrm flipH="1" flipV="1">
              <a:off x="3706360" y="2279500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6" name="Straight Arrow Connector 345"/>
            <p:cNvCxnSpPr/>
            <p:nvPr/>
          </p:nvCxnSpPr>
          <p:spPr>
            <a:xfrm flipV="1">
              <a:off x="3791540" y="2275913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7" name="Straight Arrow Connector 346"/>
            <p:cNvCxnSpPr/>
            <p:nvPr/>
          </p:nvCxnSpPr>
          <p:spPr>
            <a:xfrm flipV="1">
              <a:off x="3791540" y="2275913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8" name="Straight Arrow Connector 347"/>
            <p:cNvCxnSpPr/>
            <p:nvPr/>
          </p:nvCxnSpPr>
          <p:spPr>
            <a:xfrm flipH="1" flipV="1">
              <a:off x="3979907" y="2285444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9" name="Straight Arrow Connector 348"/>
            <p:cNvCxnSpPr/>
            <p:nvPr/>
          </p:nvCxnSpPr>
          <p:spPr>
            <a:xfrm flipV="1">
              <a:off x="4065087" y="2281857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50" name="Straight Arrow Connector 349"/>
            <p:cNvCxnSpPr/>
            <p:nvPr/>
          </p:nvCxnSpPr>
          <p:spPr>
            <a:xfrm flipV="1">
              <a:off x="4065087" y="2281857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54" name="Straight Arrow Connector 353"/>
            <p:cNvCxnSpPr/>
            <p:nvPr/>
          </p:nvCxnSpPr>
          <p:spPr>
            <a:xfrm flipH="1" flipV="1">
              <a:off x="4249320" y="2293737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55" name="Straight Arrow Connector 354"/>
            <p:cNvCxnSpPr/>
            <p:nvPr/>
          </p:nvCxnSpPr>
          <p:spPr>
            <a:xfrm flipV="1">
              <a:off x="4334500" y="2290150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56" name="Straight Arrow Connector 355"/>
            <p:cNvCxnSpPr/>
            <p:nvPr/>
          </p:nvCxnSpPr>
          <p:spPr>
            <a:xfrm flipV="1">
              <a:off x="4334500" y="2290150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57" name="Straight Arrow Connector 356"/>
            <p:cNvCxnSpPr/>
            <p:nvPr/>
          </p:nvCxnSpPr>
          <p:spPr>
            <a:xfrm flipH="1" flipV="1">
              <a:off x="4515147" y="2284212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58" name="Straight Arrow Connector 357"/>
            <p:cNvCxnSpPr/>
            <p:nvPr/>
          </p:nvCxnSpPr>
          <p:spPr>
            <a:xfrm flipV="1">
              <a:off x="4600327" y="228062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59" name="Straight Arrow Connector 358"/>
            <p:cNvCxnSpPr/>
            <p:nvPr/>
          </p:nvCxnSpPr>
          <p:spPr>
            <a:xfrm flipV="1">
              <a:off x="4600327" y="2280625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60" name="Straight Arrow Connector 359"/>
            <p:cNvCxnSpPr/>
            <p:nvPr/>
          </p:nvCxnSpPr>
          <p:spPr>
            <a:xfrm flipH="1" flipV="1">
              <a:off x="4785982" y="2297324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61" name="Straight Arrow Connector 360"/>
            <p:cNvCxnSpPr/>
            <p:nvPr/>
          </p:nvCxnSpPr>
          <p:spPr>
            <a:xfrm flipV="1">
              <a:off x="4871162" y="2293737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62" name="Straight Arrow Connector 361"/>
            <p:cNvCxnSpPr/>
            <p:nvPr/>
          </p:nvCxnSpPr>
          <p:spPr>
            <a:xfrm flipV="1">
              <a:off x="4871162" y="2293737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63" name="Straight Arrow Connector 362"/>
            <p:cNvCxnSpPr/>
            <p:nvPr/>
          </p:nvCxnSpPr>
          <p:spPr>
            <a:xfrm flipH="1" flipV="1">
              <a:off x="5050878" y="2299118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64" name="Straight Arrow Connector 363"/>
            <p:cNvCxnSpPr/>
            <p:nvPr/>
          </p:nvCxnSpPr>
          <p:spPr>
            <a:xfrm flipV="1">
              <a:off x="5136058" y="2295531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65" name="Straight Arrow Connector 364"/>
            <p:cNvCxnSpPr/>
            <p:nvPr/>
          </p:nvCxnSpPr>
          <p:spPr>
            <a:xfrm flipV="1">
              <a:off x="5136058" y="2295531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66" name="Straight Arrow Connector 365"/>
            <p:cNvCxnSpPr/>
            <p:nvPr/>
          </p:nvCxnSpPr>
          <p:spPr>
            <a:xfrm flipH="1" flipV="1">
              <a:off x="5326273" y="2307377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67" name="Straight Arrow Connector 366"/>
            <p:cNvCxnSpPr/>
            <p:nvPr/>
          </p:nvCxnSpPr>
          <p:spPr>
            <a:xfrm flipV="1">
              <a:off x="5411453" y="2303790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68" name="Straight Arrow Connector 367"/>
            <p:cNvCxnSpPr/>
            <p:nvPr/>
          </p:nvCxnSpPr>
          <p:spPr>
            <a:xfrm flipV="1">
              <a:off x="5411453" y="2303790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69" name="Straight Arrow Connector 368"/>
            <p:cNvCxnSpPr/>
            <p:nvPr/>
          </p:nvCxnSpPr>
          <p:spPr>
            <a:xfrm flipH="1" flipV="1">
              <a:off x="5597098" y="2293737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70" name="Straight Arrow Connector 369"/>
            <p:cNvCxnSpPr/>
            <p:nvPr/>
          </p:nvCxnSpPr>
          <p:spPr>
            <a:xfrm flipV="1">
              <a:off x="5682278" y="2290150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71" name="Straight Arrow Connector 370"/>
            <p:cNvCxnSpPr/>
            <p:nvPr/>
          </p:nvCxnSpPr>
          <p:spPr>
            <a:xfrm flipV="1">
              <a:off x="5682278" y="2290150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72" name="Straight Arrow Connector 371"/>
            <p:cNvCxnSpPr/>
            <p:nvPr/>
          </p:nvCxnSpPr>
          <p:spPr>
            <a:xfrm flipH="1" flipV="1">
              <a:off x="5867400" y="2293737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73" name="Straight Arrow Connector 372"/>
            <p:cNvCxnSpPr/>
            <p:nvPr/>
          </p:nvCxnSpPr>
          <p:spPr>
            <a:xfrm flipV="1">
              <a:off x="5952580" y="2290150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74" name="Straight Arrow Connector 373"/>
            <p:cNvCxnSpPr/>
            <p:nvPr/>
          </p:nvCxnSpPr>
          <p:spPr>
            <a:xfrm flipV="1">
              <a:off x="5952580" y="2290150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75" name="Straight Arrow Connector 374"/>
            <p:cNvCxnSpPr/>
            <p:nvPr/>
          </p:nvCxnSpPr>
          <p:spPr>
            <a:xfrm flipH="1" flipV="1">
              <a:off x="6142787" y="2284212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76" name="Straight Arrow Connector 375"/>
            <p:cNvCxnSpPr/>
            <p:nvPr/>
          </p:nvCxnSpPr>
          <p:spPr>
            <a:xfrm flipV="1">
              <a:off x="6227967" y="228062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77" name="Straight Arrow Connector 376"/>
            <p:cNvCxnSpPr/>
            <p:nvPr/>
          </p:nvCxnSpPr>
          <p:spPr>
            <a:xfrm flipV="1">
              <a:off x="6227967" y="2280625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78" name="Straight Arrow Connector 377"/>
            <p:cNvCxnSpPr/>
            <p:nvPr/>
          </p:nvCxnSpPr>
          <p:spPr>
            <a:xfrm flipH="1" flipV="1">
              <a:off x="6413620" y="2293175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79" name="Straight Arrow Connector 378"/>
            <p:cNvCxnSpPr/>
            <p:nvPr/>
          </p:nvCxnSpPr>
          <p:spPr>
            <a:xfrm flipV="1">
              <a:off x="6498800" y="2289588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80" name="Straight Arrow Connector 379"/>
            <p:cNvCxnSpPr/>
            <p:nvPr/>
          </p:nvCxnSpPr>
          <p:spPr>
            <a:xfrm flipV="1">
              <a:off x="6498800" y="2289588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81" name="Straight Arrow Connector 380"/>
            <p:cNvCxnSpPr/>
            <p:nvPr/>
          </p:nvCxnSpPr>
          <p:spPr>
            <a:xfrm flipH="1" flipV="1">
              <a:off x="6665590" y="2285443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82" name="Straight Arrow Connector 381"/>
            <p:cNvCxnSpPr/>
            <p:nvPr/>
          </p:nvCxnSpPr>
          <p:spPr>
            <a:xfrm flipV="1">
              <a:off x="6750770" y="2281856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83" name="Straight Arrow Connector 382"/>
            <p:cNvCxnSpPr/>
            <p:nvPr/>
          </p:nvCxnSpPr>
          <p:spPr>
            <a:xfrm flipV="1">
              <a:off x="6750770" y="2281856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84" name="Straight Arrow Connector 383"/>
            <p:cNvCxnSpPr/>
            <p:nvPr/>
          </p:nvCxnSpPr>
          <p:spPr>
            <a:xfrm flipH="1" flipV="1">
              <a:off x="6940977" y="2275918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85" name="Straight Arrow Connector 384"/>
            <p:cNvCxnSpPr/>
            <p:nvPr/>
          </p:nvCxnSpPr>
          <p:spPr>
            <a:xfrm flipV="1">
              <a:off x="7026157" y="2272331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86" name="Straight Arrow Connector 385"/>
            <p:cNvCxnSpPr/>
            <p:nvPr/>
          </p:nvCxnSpPr>
          <p:spPr>
            <a:xfrm flipV="1">
              <a:off x="7026157" y="2272331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87" name="Straight Arrow Connector 386"/>
            <p:cNvCxnSpPr/>
            <p:nvPr/>
          </p:nvCxnSpPr>
          <p:spPr>
            <a:xfrm flipH="1" flipV="1">
              <a:off x="7211810" y="2284881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88" name="Straight Arrow Connector 387"/>
            <p:cNvCxnSpPr/>
            <p:nvPr/>
          </p:nvCxnSpPr>
          <p:spPr>
            <a:xfrm flipV="1">
              <a:off x="7296990" y="2281294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89" name="Straight Arrow Connector 388"/>
            <p:cNvCxnSpPr/>
            <p:nvPr/>
          </p:nvCxnSpPr>
          <p:spPr>
            <a:xfrm flipV="1">
              <a:off x="7296990" y="2281294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90" name="Straight Arrow Connector 389"/>
            <p:cNvCxnSpPr/>
            <p:nvPr/>
          </p:nvCxnSpPr>
          <p:spPr>
            <a:xfrm flipH="1" flipV="1">
              <a:off x="7459289" y="2284213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91" name="Straight Arrow Connector 390"/>
            <p:cNvCxnSpPr/>
            <p:nvPr/>
          </p:nvCxnSpPr>
          <p:spPr>
            <a:xfrm flipV="1">
              <a:off x="7544469" y="2280626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92" name="Straight Arrow Connector 391"/>
            <p:cNvCxnSpPr/>
            <p:nvPr/>
          </p:nvCxnSpPr>
          <p:spPr>
            <a:xfrm flipV="1">
              <a:off x="7544469" y="2280626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93" name="Straight Arrow Connector 392"/>
            <p:cNvCxnSpPr/>
            <p:nvPr/>
          </p:nvCxnSpPr>
          <p:spPr>
            <a:xfrm flipH="1" flipV="1">
              <a:off x="7734676" y="2274688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94" name="Straight Arrow Connector 393"/>
            <p:cNvCxnSpPr/>
            <p:nvPr/>
          </p:nvCxnSpPr>
          <p:spPr>
            <a:xfrm flipV="1">
              <a:off x="7819856" y="2271101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95" name="Straight Arrow Connector 394"/>
            <p:cNvCxnSpPr/>
            <p:nvPr/>
          </p:nvCxnSpPr>
          <p:spPr>
            <a:xfrm flipV="1">
              <a:off x="7819856" y="2271101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96" name="Straight Arrow Connector 395"/>
            <p:cNvCxnSpPr/>
            <p:nvPr/>
          </p:nvCxnSpPr>
          <p:spPr>
            <a:xfrm flipH="1" flipV="1">
              <a:off x="8005509" y="2283651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97" name="Straight Arrow Connector 396"/>
            <p:cNvCxnSpPr/>
            <p:nvPr/>
          </p:nvCxnSpPr>
          <p:spPr>
            <a:xfrm flipV="1">
              <a:off x="8090689" y="2280064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98" name="Straight Arrow Connector 397"/>
            <p:cNvCxnSpPr/>
            <p:nvPr/>
          </p:nvCxnSpPr>
          <p:spPr>
            <a:xfrm flipV="1">
              <a:off x="8090689" y="2280064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324131" y="2251799"/>
                <a:ext cx="2096150" cy="37427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𝑛𝑜𝑚𝑏𝑟𝑒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𝑑𝑎𝑛𝑠𝑒𝑢𝑟𝑠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131" y="2251799"/>
                <a:ext cx="2096150" cy="37427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308011" y="1012864"/>
            <a:ext cx="6236458" cy="393282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7" name="Rectangle 146"/>
          <p:cNvSpPr/>
          <p:nvPr/>
        </p:nvSpPr>
        <p:spPr>
          <a:xfrm>
            <a:off x="1577806" y="5257800"/>
            <a:ext cx="361143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/>
              <a:t>Quel</a:t>
            </a:r>
            <a:r>
              <a:rPr lang="en-US" sz="3200" dirty="0" smtClean="0"/>
              <a:t> </a:t>
            </a:r>
            <a:r>
              <a:rPr lang="en-US" sz="3200" dirty="0" err="1" smtClean="0"/>
              <a:t>cas</a:t>
            </a:r>
            <a:r>
              <a:rPr lang="en-US" sz="3200" dirty="0" smtClean="0"/>
              <a:t> </a:t>
            </a:r>
            <a:r>
              <a:rPr lang="en-US" sz="3200" dirty="0" err="1" smtClean="0"/>
              <a:t>choisir</a:t>
            </a:r>
            <a:r>
              <a:rPr lang="en-US" sz="3200" dirty="0" smtClean="0"/>
              <a:t> ???</a:t>
            </a:r>
            <a:br>
              <a:rPr lang="en-US" sz="3200" dirty="0" smtClean="0"/>
            </a:br>
            <a:r>
              <a:rPr lang="en-US" sz="3200" dirty="0" err="1" smtClean="0"/>
              <a:t>Faut</a:t>
            </a:r>
            <a:r>
              <a:rPr lang="en-US" sz="3200" dirty="0" smtClean="0"/>
              <a:t> </a:t>
            </a:r>
            <a:r>
              <a:rPr lang="en-US" sz="3200" dirty="0" err="1" smtClean="0"/>
              <a:t>il</a:t>
            </a:r>
            <a:r>
              <a:rPr lang="en-US" sz="3200" dirty="0" smtClean="0"/>
              <a:t> tout essayer ?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148" name="Rectangle 147"/>
          <p:cNvSpPr/>
          <p:nvPr/>
        </p:nvSpPr>
        <p:spPr>
          <a:xfrm>
            <a:off x="1306971" y="3998893"/>
            <a:ext cx="62399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/>
              <a:t>Nombre</a:t>
            </a:r>
            <a:r>
              <a:rPr lang="en-US" sz="2800" dirty="0" smtClean="0"/>
              <a:t> </a:t>
            </a:r>
            <a:r>
              <a:rPr lang="en-US" sz="2800" dirty="0" err="1" smtClean="0"/>
              <a:t>exponentiel</a:t>
            </a:r>
            <a:r>
              <a:rPr lang="en-US" sz="2800" dirty="0" smtClean="0"/>
              <a:t> de solutions</a:t>
            </a:r>
            <a:br>
              <a:rPr lang="en-US" sz="2800" dirty="0" smtClean="0"/>
            </a:br>
            <a:r>
              <a:rPr lang="en-US" sz="2800" dirty="0" smtClean="0">
                <a:latin typeface="Times New Roman"/>
                <a:cs typeface="Times New Roman"/>
              </a:rPr>
              <a:t>→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Impossible</a:t>
            </a:r>
            <a:r>
              <a:rPr lang="en-US" sz="2800" dirty="0" smtClean="0">
                <a:latin typeface="+mn-lt"/>
                <a:cs typeface="Times New Roman"/>
              </a:rPr>
              <a:t> de tout essayer !!</a:t>
            </a:r>
            <a:endParaRPr lang="en-US" sz="2800" dirty="0">
              <a:latin typeface="+mn-lt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4233980" y="3709988"/>
            <a:ext cx="384520" cy="34766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813913063"/>
              </p:ext>
            </p:extLst>
          </p:nvPr>
        </p:nvGraphicFramePr>
        <p:xfrm>
          <a:off x="1347127" y="1048152"/>
          <a:ext cx="5483954" cy="3047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50" name="Straight Arrow Connector 149"/>
          <p:cNvCxnSpPr/>
          <p:nvPr/>
        </p:nvCxnSpPr>
        <p:spPr>
          <a:xfrm>
            <a:off x="2766581" y="3581400"/>
            <a:ext cx="3899009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1" name="TextBox 150"/>
          <p:cNvSpPr txBox="1"/>
          <p:nvPr/>
        </p:nvSpPr>
        <p:spPr>
          <a:xfrm>
            <a:off x="3980386" y="3200400"/>
            <a:ext cx="115080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Migraine</a:t>
            </a:r>
            <a:endParaRPr lang="fr-FR" b="1" dirty="0"/>
          </a:p>
        </p:txBody>
      </p:sp>
      <p:pic>
        <p:nvPicPr>
          <p:cNvPr id="153" name="Picture 5" descr="C:\Users\ponty\Documents\Presentations\2012-03-VIZBI\pics\story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23" y="5105400"/>
            <a:ext cx="726503" cy="125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59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Oval 113"/>
          <p:cNvSpPr/>
          <p:nvPr/>
        </p:nvSpPr>
        <p:spPr>
          <a:xfrm>
            <a:off x="6601872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7616586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8123943" y="457200"/>
            <a:ext cx="411480" cy="411480"/>
          </a:xfrm>
          <a:prstGeom prst="ellipse">
            <a:avLst/>
          </a:prstGeom>
          <a:solidFill>
            <a:srgbClr val="AB74D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7109229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6094515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5587158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5079801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4572444" y="457200"/>
            <a:ext cx="411480" cy="411480"/>
          </a:xfrm>
          <a:prstGeom prst="ellipse">
            <a:avLst/>
          </a:prstGeom>
          <a:solidFill>
            <a:srgbClr val="AB74D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2543016" y="457200"/>
            <a:ext cx="411480" cy="411480"/>
          </a:xfrm>
          <a:prstGeom prst="ellipse">
            <a:avLst/>
          </a:prstGeom>
          <a:solidFill>
            <a:srgbClr val="AB74D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2035659" y="457200"/>
            <a:ext cx="411480" cy="411480"/>
          </a:xfrm>
          <a:prstGeom prst="ellipse">
            <a:avLst/>
          </a:prstGeom>
          <a:solidFill>
            <a:srgbClr val="AB74D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3050373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557730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4065087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1020945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1528302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513588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9" name="Group 398"/>
          <p:cNvGrpSpPr/>
          <p:nvPr/>
        </p:nvGrpSpPr>
        <p:grpSpPr>
          <a:xfrm>
            <a:off x="601976" y="4505325"/>
            <a:ext cx="5583403" cy="592365"/>
            <a:chOff x="601976" y="4791075"/>
            <a:chExt cx="5583403" cy="592365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601976" y="4791075"/>
              <a:ext cx="1198138" cy="59236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7" name="Straight Arrow Connector 206"/>
            <p:cNvCxnSpPr/>
            <p:nvPr/>
          </p:nvCxnSpPr>
          <p:spPr>
            <a:xfrm flipV="1">
              <a:off x="601976" y="4791075"/>
              <a:ext cx="3324979" cy="59236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9" name="Straight Arrow Connector 208"/>
            <p:cNvCxnSpPr/>
            <p:nvPr/>
          </p:nvCxnSpPr>
          <p:spPr>
            <a:xfrm flipV="1">
              <a:off x="601976" y="4791075"/>
              <a:ext cx="5583403" cy="59236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400" name="Group 399"/>
          <p:cNvGrpSpPr/>
          <p:nvPr/>
        </p:nvGrpSpPr>
        <p:grpSpPr>
          <a:xfrm>
            <a:off x="1306971" y="3657600"/>
            <a:ext cx="6515357" cy="857250"/>
            <a:chOff x="1306971" y="3943350"/>
            <a:chExt cx="6515357" cy="857250"/>
          </a:xfrm>
        </p:grpSpPr>
        <p:cxnSp>
          <p:nvCxnSpPr>
            <p:cNvPr id="258" name="Straight Arrow Connector 257"/>
            <p:cNvCxnSpPr/>
            <p:nvPr/>
          </p:nvCxnSpPr>
          <p:spPr>
            <a:xfrm flipH="1" flipV="1">
              <a:off x="1306971" y="3952875"/>
              <a:ext cx="471267" cy="8477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60" name="Straight Arrow Connector 259"/>
            <p:cNvCxnSpPr/>
            <p:nvPr/>
          </p:nvCxnSpPr>
          <p:spPr>
            <a:xfrm flipV="1">
              <a:off x="1778236" y="3943350"/>
              <a:ext cx="339865" cy="8572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61" name="Straight Arrow Connector 260"/>
            <p:cNvCxnSpPr/>
            <p:nvPr/>
          </p:nvCxnSpPr>
          <p:spPr>
            <a:xfrm flipV="1">
              <a:off x="1778236" y="3952875"/>
              <a:ext cx="1183425" cy="8477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62" name="Straight Arrow Connector 261"/>
            <p:cNvCxnSpPr/>
            <p:nvPr/>
          </p:nvCxnSpPr>
          <p:spPr>
            <a:xfrm flipH="1" flipV="1">
              <a:off x="3791544" y="3943350"/>
              <a:ext cx="113492" cy="8572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63" name="Straight Arrow Connector 262"/>
            <p:cNvCxnSpPr/>
            <p:nvPr/>
          </p:nvCxnSpPr>
          <p:spPr>
            <a:xfrm flipV="1">
              <a:off x="3905034" y="3943350"/>
              <a:ext cx="695297" cy="8572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64" name="Straight Arrow Connector 263"/>
            <p:cNvCxnSpPr/>
            <p:nvPr/>
          </p:nvCxnSpPr>
          <p:spPr>
            <a:xfrm flipV="1">
              <a:off x="3905034" y="3952875"/>
              <a:ext cx="1506419" cy="8477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65" name="Straight Arrow Connector 264"/>
            <p:cNvCxnSpPr/>
            <p:nvPr/>
          </p:nvCxnSpPr>
          <p:spPr>
            <a:xfrm flipV="1">
              <a:off x="6153167" y="3943350"/>
              <a:ext cx="64185" cy="8477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66" name="Straight Arrow Connector 265"/>
            <p:cNvCxnSpPr/>
            <p:nvPr/>
          </p:nvCxnSpPr>
          <p:spPr>
            <a:xfrm flipV="1">
              <a:off x="6153165" y="3943350"/>
              <a:ext cx="872992" cy="8477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67" name="Straight Arrow Connector 266"/>
            <p:cNvCxnSpPr/>
            <p:nvPr/>
          </p:nvCxnSpPr>
          <p:spPr>
            <a:xfrm flipV="1">
              <a:off x="6153165" y="3943350"/>
              <a:ext cx="1669163" cy="8477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</p:grpSp>
      <p:grpSp>
        <p:nvGrpSpPr>
          <p:cNvPr id="401" name="Group 400"/>
          <p:cNvGrpSpPr/>
          <p:nvPr/>
        </p:nvGrpSpPr>
        <p:grpSpPr>
          <a:xfrm>
            <a:off x="1031586" y="2819400"/>
            <a:ext cx="7061575" cy="860838"/>
            <a:chOff x="1031586" y="3105150"/>
            <a:chExt cx="7061575" cy="860838"/>
          </a:xfrm>
        </p:grpSpPr>
        <p:cxnSp>
          <p:nvCxnSpPr>
            <p:cNvPr id="268" name="Straight Arrow Connector 267"/>
            <p:cNvCxnSpPr/>
            <p:nvPr/>
          </p:nvCxnSpPr>
          <p:spPr>
            <a:xfrm flipH="1" flipV="1">
              <a:off x="1031586" y="3114675"/>
              <a:ext cx="275387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69" name="Straight Arrow Connector 268"/>
            <p:cNvCxnSpPr/>
            <p:nvPr/>
          </p:nvCxnSpPr>
          <p:spPr>
            <a:xfrm flipV="1">
              <a:off x="1306971" y="311467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70" name="Straight Arrow Connector 269"/>
            <p:cNvCxnSpPr/>
            <p:nvPr/>
          </p:nvCxnSpPr>
          <p:spPr>
            <a:xfrm flipV="1">
              <a:off x="1306971" y="3114675"/>
              <a:ext cx="270835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71" name="Straight Arrow Connector 270"/>
            <p:cNvCxnSpPr/>
            <p:nvPr/>
          </p:nvCxnSpPr>
          <p:spPr>
            <a:xfrm flipH="1" flipV="1">
              <a:off x="2686270" y="3105150"/>
              <a:ext cx="275387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73" name="Straight Arrow Connector 272"/>
            <p:cNvCxnSpPr/>
            <p:nvPr/>
          </p:nvCxnSpPr>
          <p:spPr>
            <a:xfrm flipV="1">
              <a:off x="2961655" y="3105150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74" name="Straight Arrow Connector 273"/>
            <p:cNvCxnSpPr/>
            <p:nvPr/>
          </p:nvCxnSpPr>
          <p:spPr>
            <a:xfrm flipV="1">
              <a:off x="2961655" y="3105150"/>
              <a:ext cx="270835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75" name="Straight Arrow Connector 274"/>
            <p:cNvCxnSpPr/>
            <p:nvPr/>
          </p:nvCxnSpPr>
          <p:spPr>
            <a:xfrm flipH="1" flipV="1">
              <a:off x="1842702" y="3114675"/>
              <a:ext cx="275387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76" name="Straight Arrow Connector 275"/>
            <p:cNvCxnSpPr/>
            <p:nvPr/>
          </p:nvCxnSpPr>
          <p:spPr>
            <a:xfrm flipV="1">
              <a:off x="2118087" y="311467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77" name="Straight Arrow Connector 276"/>
            <p:cNvCxnSpPr/>
            <p:nvPr/>
          </p:nvCxnSpPr>
          <p:spPr>
            <a:xfrm flipV="1">
              <a:off x="2118087" y="3114675"/>
              <a:ext cx="270835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78" name="Straight Arrow Connector 277"/>
            <p:cNvCxnSpPr/>
            <p:nvPr/>
          </p:nvCxnSpPr>
          <p:spPr>
            <a:xfrm flipH="1" flipV="1">
              <a:off x="3516153" y="3114675"/>
              <a:ext cx="275387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79" name="Straight Arrow Connector 278"/>
            <p:cNvCxnSpPr/>
            <p:nvPr/>
          </p:nvCxnSpPr>
          <p:spPr>
            <a:xfrm flipV="1">
              <a:off x="3791538" y="311467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0" name="Straight Arrow Connector 279"/>
            <p:cNvCxnSpPr/>
            <p:nvPr/>
          </p:nvCxnSpPr>
          <p:spPr>
            <a:xfrm flipV="1">
              <a:off x="3791538" y="3114675"/>
              <a:ext cx="270835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1" name="Straight Arrow Connector 280"/>
            <p:cNvCxnSpPr/>
            <p:nvPr/>
          </p:nvCxnSpPr>
          <p:spPr>
            <a:xfrm flipH="1" flipV="1">
              <a:off x="5113943" y="3118263"/>
              <a:ext cx="275387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2" name="Straight Arrow Connector 281"/>
            <p:cNvCxnSpPr/>
            <p:nvPr/>
          </p:nvCxnSpPr>
          <p:spPr>
            <a:xfrm flipV="1">
              <a:off x="5389328" y="3118263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3" name="Straight Arrow Connector 282"/>
            <p:cNvCxnSpPr/>
            <p:nvPr/>
          </p:nvCxnSpPr>
          <p:spPr>
            <a:xfrm flipV="1">
              <a:off x="5389328" y="3118263"/>
              <a:ext cx="270835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4" name="Straight Arrow Connector 283"/>
            <p:cNvCxnSpPr/>
            <p:nvPr/>
          </p:nvCxnSpPr>
          <p:spPr>
            <a:xfrm flipH="1" flipV="1">
              <a:off x="4324719" y="3127788"/>
              <a:ext cx="275387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5" name="Straight Arrow Connector 284"/>
            <p:cNvCxnSpPr/>
            <p:nvPr/>
          </p:nvCxnSpPr>
          <p:spPr>
            <a:xfrm flipV="1">
              <a:off x="4600104" y="3127788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6" name="Straight Arrow Connector 285"/>
            <p:cNvCxnSpPr/>
            <p:nvPr/>
          </p:nvCxnSpPr>
          <p:spPr>
            <a:xfrm flipV="1">
              <a:off x="4600104" y="3127788"/>
              <a:ext cx="270835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7" name="Straight Arrow Connector 286"/>
            <p:cNvCxnSpPr/>
            <p:nvPr/>
          </p:nvCxnSpPr>
          <p:spPr>
            <a:xfrm flipH="1" flipV="1">
              <a:off x="5941967" y="3114675"/>
              <a:ext cx="275387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8" name="Straight Arrow Connector 287"/>
            <p:cNvCxnSpPr/>
            <p:nvPr/>
          </p:nvCxnSpPr>
          <p:spPr>
            <a:xfrm flipV="1">
              <a:off x="6217352" y="311467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89" name="Straight Arrow Connector 288"/>
            <p:cNvCxnSpPr/>
            <p:nvPr/>
          </p:nvCxnSpPr>
          <p:spPr>
            <a:xfrm flipV="1">
              <a:off x="6217352" y="3114675"/>
              <a:ext cx="270835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90" name="Straight Arrow Connector 289"/>
            <p:cNvCxnSpPr/>
            <p:nvPr/>
          </p:nvCxnSpPr>
          <p:spPr>
            <a:xfrm flipH="1" flipV="1">
              <a:off x="7546941" y="3105150"/>
              <a:ext cx="275387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91" name="Straight Arrow Connector 290"/>
            <p:cNvCxnSpPr/>
            <p:nvPr/>
          </p:nvCxnSpPr>
          <p:spPr>
            <a:xfrm flipV="1">
              <a:off x="7822326" y="3105150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92" name="Straight Arrow Connector 291"/>
            <p:cNvCxnSpPr/>
            <p:nvPr/>
          </p:nvCxnSpPr>
          <p:spPr>
            <a:xfrm flipV="1">
              <a:off x="7822326" y="3105150"/>
              <a:ext cx="270835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93" name="Straight Arrow Connector 292"/>
            <p:cNvCxnSpPr/>
            <p:nvPr/>
          </p:nvCxnSpPr>
          <p:spPr>
            <a:xfrm flipH="1" flipV="1">
              <a:off x="6739528" y="3114675"/>
              <a:ext cx="275387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94" name="Straight Arrow Connector 293"/>
            <p:cNvCxnSpPr/>
            <p:nvPr/>
          </p:nvCxnSpPr>
          <p:spPr>
            <a:xfrm flipV="1">
              <a:off x="7014913" y="311467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95" name="Straight Arrow Connector 294"/>
            <p:cNvCxnSpPr/>
            <p:nvPr/>
          </p:nvCxnSpPr>
          <p:spPr>
            <a:xfrm flipV="1">
              <a:off x="7014913" y="3114675"/>
              <a:ext cx="270835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</p:grpSp>
      <p:grpSp>
        <p:nvGrpSpPr>
          <p:cNvPr id="402" name="Group 401"/>
          <p:cNvGrpSpPr/>
          <p:nvPr/>
        </p:nvGrpSpPr>
        <p:grpSpPr>
          <a:xfrm>
            <a:off x="955964" y="1981200"/>
            <a:ext cx="7215036" cy="875041"/>
            <a:chOff x="955964" y="2266950"/>
            <a:chExt cx="7215036" cy="875041"/>
          </a:xfrm>
        </p:grpSpPr>
        <p:cxnSp>
          <p:nvCxnSpPr>
            <p:cNvPr id="296" name="Straight Arrow Connector 295"/>
            <p:cNvCxnSpPr/>
            <p:nvPr/>
          </p:nvCxnSpPr>
          <p:spPr>
            <a:xfrm flipH="1" flipV="1">
              <a:off x="955964" y="2280062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97" name="Straight Arrow Connector 296"/>
            <p:cNvCxnSpPr/>
            <p:nvPr/>
          </p:nvCxnSpPr>
          <p:spPr>
            <a:xfrm flipV="1">
              <a:off x="1041144" y="227647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298" name="Straight Arrow Connector 297"/>
            <p:cNvCxnSpPr/>
            <p:nvPr/>
          </p:nvCxnSpPr>
          <p:spPr>
            <a:xfrm flipV="1">
              <a:off x="1041144" y="2276475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15" name="Straight Arrow Connector 314"/>
            <p:cNvCxnSpPr/>
            <p:nvPr/>
          </p:nvCxnSpPr>
          <p:spPr>
            <a:xfrm flipH="1" flipV="1">
              <a:off x="1221791" y="2270537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16" name="Straight Arrow Connector 315"/>
            <p:cNvCxnSpPr/>
            <p:nvPr/>
          </p:nvCxnSpPr>
          <p:spPr>
            <a:xfrm flipV="1">
              <a:off x="1306971" y="2266950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17" name="Straight Arrow Connector 316"/>
            <p:cNvCxnSpPr/>
            <p:nvPr/>
          </p:nvCxnSpPr>
          <p:spPr>
            <a:xfrm flipV="1">
              <a:off x="1306971" y="2266950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18" name="Straight Arrow Connector 317"/>
            <p:cNvCxnSpPr/>
            <p:nvPr/>
          </p:nvCxnSpPr>
          <p:spPr>
            <a:xfrm flipH="1" flipV="1">
              <a:off x="1492626" y="2283649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19" name="Straight Arrow Connector 318"/>
            <p:cNvCxnSpPr/>
            <p:nvPr/>
          </p:nvCxnSpPr>
          <p:spPr>
            <a:xfrm flipV="1">
              <a:off x="1577806" y="2280062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20" name="Straight Arrow Connector 319"/>
            <p:cNvCxnSpPr/>
            <p:nvPr/>
          </p:nvCxnSpPr>
          <p:spPr>
            <a:xfrm flipV="1">
              <a:off x="1577806" y="2280062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21" name="Straight Arrow Connector 320"/>
            <p:cNvCxnSpPr/>
            <p:nvPr/>
          </p:nvCxnSpPr>
          <p:spPr>
            <a:xfrm flipH="1" flipV="1">
              <a:off x="1757522" y="2285443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22" name="Straight Arrow Connector 321"/>
            <p:cNvCxnSpPr/>
            <p:nvPr/>
          </p:nvCxnSpPr>
          <p:spPr>
            <a:xfrm flipV="1">
              <a:off x="1842702" y="2281856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23" name="Straight Arrow Connector 322"/>
            <p:cNvCxnSpPr/>
            <p:nvPr/>
          </p:nvCxnSpPr>
          <p:spPr>
            <a:xfrm flipV="1">
              <a:off x="1842702" y="2281856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24" name="Straight Arrow Connector 323"/>
            <p:cNvCxnSpPr/>
            <p:nvPr/>
          </p:nvCxnSpPr>
          <p:spPr>
            <a:xfrm flipH="1" flipV="1">
              <a:off x="2032917" y="2293702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25" name="Straight Arrow Connector 324"/>
            <p:cNvCxnSpPr/>
            <p:nvPr/>
          </p:nvCxnSpPr>
          <p:spPr>
            <a:xfrm flipV="1">
              <a:off x="2118097" y="229011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26" name="Straight Arrow Connector 325"/>
            <p:cNvCxnSpPr/>
            <p:nvPr/>
          </p:nvCxnSpPr>
          <p:spPr>
            <a:xfrm flipV="1">
              <a:off x="2118097" y="2290115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0" name="Straight Arrow Connector 329"/>
            <p:cNvCxnSpPr/>
            <p:nvPr/>
          </p:nvCxnSpPr>
          <p:spPr>
            <a:xfrm flipH="1" flipV="1">
              <a:off x="2303742" y="2280062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1" name="Straight Arrow Connector 330"/>
            <p:cNvCxnSpPr/>
            <p:nvPr/>
          </p:nvCxnSpPr>
          <p:spPr>
            <a:xfrm flipV="1">
              <a:off x="2388922" y="227647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2" name="Straight Arrow Connector 331"/>
            <p:cNvCxnSpPr/>
            <p:nvPr/>
          </p:nvCxnSpPr>
          <p:spPr>
            <a:xfrm flipV="1">
              <a:off x="2388922" y="2276475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3" name="Straight Arrow Connector 332"/>
            <p:cNvCxnSpPr/>
            <p:nvPr/>
          </p:nvCxnSpPr>
          <p:spPr>
            <a:xfrm flipH="1" flipV="1">
              <a:off x="2601090" y="2280062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4" name="Straight Arrow Connector 333"/>
            <p:cNvCxnSpPr/>
            <p:nvPr/>
          </p:nvCxnSpPr>
          <p:spPr>
            <a:xfrm flipV="1">
              <a:off x="2686270" y="227647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5" name="Straight Arrow Connector 334"/>
            <p:cNvCxnSpPr/>
            <p:nvPr/>
          </p:nvCxnSpPr>
          <p:spPr>
            <a:xfrm flipV="1">
              <a:off x="2686270" y="2276475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6" name="Straight Arrow Connector 335"/>
            <p:cNvCxnSpPr/>
            <p:nvPr/>
          </p:nvCxnSpPr>
          <p:spPr>
            <a:xfrm flipH="1" flipV="1">
              <a:off x="2876477" y="2270537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7" name="Straight Arrow Connector 336"/>
            <p:cNvCxnSpPr/>
            <p:nvPr/>
          </p:nvCxnSpPr>
          <p:spPr>
            <a:xfrm flipV="1">
              <a:off x="2961657" y="2266950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8" name="Straight Arrow Connector 337"/>
            <p:cNvCxnSpPr/>
            <p:nvPr/>
          </p:nvCxnSpPr>
          <p:spPr>
            <a:xfrm flipV="1">
              <a:off x="2961657" y="2266950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39" name="Straight Arrow Connector 338"/>
            <p:cNvCxnSpPr/>
            <p:nvPr/>
          </p:nvCxnSpPr>
          <p:spPr>
            <a:xfrm flipH="1" flipV="1">
              <a:off x="3147310" y="2279500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0" name="Straight Arrow Connector 339"/>
            <p:cNvCxnSpPr/>
            <p:nvPr/>
          </p:nvCxnSpPr>
          <p:spPr>
            <a:xfrm flipV="1">
              <a:off x="3232490" y="2275913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1" name="Straight Arrow Connector 340"/>
            <p:cNvCxnSpPr/>
            <p:nvPr/>
          </p:nvCxnSpPr>
          <p:spPr>
            <a:xfrm flipV="1">
              <a:off x="3232490" y="2275913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2" name="Straight Arrow Connector 341"/>
            <p:cNvCxnSpPr/>
            <p:nvPr/>
          </p:nvCxnSpPr>
          <p:spPr>
            <a:xfrm flipH="1" flipV="1">
              <a:off x="3449826" y="2279500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3" name="Straight Arrow Connector 342"/>
            <p:cNvCxnSpPr/>
            <p:nvPr/>
          </p:nvCxnSpPr>
          <p:spPr>
            <a:xfrm flipV="1">
              <a:off x="3535006" y="2275913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4" name="Straight Arrow Connector 343"/>
            <p:cNvCxnSpPr/>
            <p:nvPr/>
          </p:nvCxnSpPr>
          <p:spPr>
            <a:xfrm flipV="1">
              <a:off x="3535006" y="2275913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5" name="Straight Arrow Connector 344"/>
            <p:cNvCxnSpPr/>
            <p:nvPr/>
          </p:nvCxnSpPr>
          <p:spPr>
            <a:xfrm flipH="1" flipV="1">
              <a:off x="3706360" y="2279500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6" name="Straight Arrow Connector 345"/>
            <p:cNvCxnSpPr/>
            <p:nvPr/>
          </p:nvCxnSpPr>
          <p:spPr>
            <a:xfrm flipV="1">
              <a:off x="3791540" y="2275913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7" name="Straight Arrow Connector 346"/>
            <p:cNvCxnSpPr/>
            <p:nvPr/>
          </p:nvCxnSpPr>
          <p:spPr>
            <a:xfrm flipV="1">
              <a:off x="3791540" y="2275913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8" name="Straight Arrow Connector 347"/>
            <p:cNvCxnSpPr/>
            <p:nvPr/>
          </p:nvCxnSpPr>
          <p:spPr>
            <a:xfrm flipH="1" flipV="1">
              <a:off x="3979907" y="2285444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49" name="Straight Arrow Connector 348"/>
            <p:cNvCxnSpPr/>
            <p:nvPr/>
          </p:nvCxnSpPr>
          <p:spPr>
            <a:xfrm flipV="1">
              <a:off x="4065087" y="2281857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50" name="Straight Arrow Connector 349"/>
            <p:cNvCxnSpPr/>
            <p:nvPr/>
          </p:nvCxnSpPr>
          <p:spPr>
            <a:xfrm flipV="1">
              <a:off x="4065087" y="2281857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54" name="Straight Arrow Connector 353"/>
            <p:cNvCxnSpPr/>
            <p:nvPr/>
          </p:nvCxnSpPr>
          <p:spPr>
            <a:xfrm flipH="1" flipV="1">
              <a:off x="4249320" y="2293737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55" name="Straight Arrow Connector 354"/>
            <p:cNvCxnSpPr/>
            <p:nvPr/>
          </p:nvCxnSpPr>
          <p:spPr>
            <a:xfrm flipV="1">
              <a:off x="4334500" y="2290150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56" name="Straight Arrow Connector 355"/>
            <p:cNvCxnSpPr/>
            <p:nvPr/>
          </p:nvCxnSpPr>
          <p:spPr>
            <a:xfrm flipV="1">
              <a:off x="4334500" y="2290150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57" name="Straight Arrow Connector 356"/>
            <p:cNvCxnSpPr/>
            <p:nvPr/>
          </p:nvCxnSpPr>
          <p:spPr>
            <a:xfrm flipH="1" flipV="1">
              <a:off x="4515147" y="2284212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58" name="Straight Arrow Connector 357"/>
            <p:cNvCxnSpPr/>
            <p:nvPr/>
          </p:nvCxnSpPr>
          <p:spPr>
            <a:xfrm flipV="1">
              <a:off x="4600327" y="228062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59" name="Straight Arrow Connector 358"/>
            <p:cNvCxnSpPr/>
            <p:nvPr/>
          </p:nvCxnSpPr>
          <p:spPr>
            <a:xfrm flipV="1">
              <a:off x="4600327" y="2280625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60" name="Straight Arrow Connector 359"/>
            <p:cNvCxnSpPr/>
            <p:nvPr/>
          </p:nvCxnSpPr>
          <p:spPr>
            <a:xfrm flipH="1" flipV="1">
              <a:off x="4785982" y="2297324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61" name="Straight Arrow Connector 360"/>
            <p:cNvCxnSpPr/>
            <p:nvPr/>
          </p:nvCxnSpPr>
          <p:spPr>
            <a:xfrm flipV="1">
              <a:off x="4871162" y="2293737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62" name="Straight Arrow Connector 361"/>
            <p:cNvCxnSpPr/>
            <p:nvPr/>
          </p:nvCxnSpPr>
          <p:spPr>
            <a:xfrm flipV="1">
              <a:off x="4871162" y="2293737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63" name="Straight Arrow Connector 362"/>
            <p:cNvCxnSpPr/>
            <p:nvPr/>
          </p:nvCxnSpPr>
          <p:spPr>
            <a:xfrm flipH="1" flipV="1">
              <a:off x="5050878" y="2299118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64" name="Straight Arrow Connector 363"/>
            <p:cNvCxnSpPr/>
            <p:nvPr/>
          </p:nvCxnSpPr>
          <p:spPr>
            <a:xfrm flipV="1">
              <a:off x="5136058" y="2295531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65" name="Straight Arrow Connector 364"/>
            <p:cNvCxnSpPr/>
            <p:nvPr/>
          </p:nvCxnSpPr>
          <p:spPr>
            <a:xfrm flipV="1">
              <a:off x="5136058" y="2295531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66" name="Straight Arrow Connector 365"/>
            <p:cNvCxnSpPr/>
            <p:nvPr/>
          </p:nvCxnSpPr>
          <p:spPr>
            <a:xfrm flipH="1" flipV="1">
              <a:off x="5326273" y="2307377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67" name="Straight Arrow Connector 366"/>
            <p:cNvCxnSpPr/>
            <p:nvPr/>
          </p:nvCxnSpPr>
          <p:spPr>
            <a:xfrm flipV="1">
              <a:off x="5411453" y="2303790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68" name="Straight Arrow Connector 367"/>
            <p:cNvCxnSpPr/>
            <p:nvPr/>
          </p:nvCxnSpPr>
          <p:spPr>
            <a:xfrm flipV="1">
              <a:off x="5411453" y="2303790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69" name="Straight Arrow Connector 368"/>
            <p:cNvCxnSpPr/>
            <p:nvPr/>
          </p:nvCxnSpPr>
          <p:spPr>
            <a:xfrm flipH="1" flipV="1">
              <a:off x="5597098" y="2293737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70" name="Straight Arrow Connector 369"/>
            <p:cNvCxnSpPr/>
            <p:nvPr/>
          </p:nvCxnSpPr>
          <p:spPr>
            <a:xfrm flipV="1">
              <a:off x="5682278" y="2290150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71" name="Straight Arrow Connector 370"/>
            <p:cNvCxnSpPr/>
            <p:nvPr/>
          </p:nvCxnSpPr>
          <p:spPr>
            <a:xfrm flipV="1">
              <a:off x="5682278" y="2290150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72" name="Straight Arrow Connector 371"/>
            <p:cNvCxnSpPr/>
            <p:nvPr/>
          </p:nvCxnSpPr>
          <p:spPr>
            <a:xfrm flipH="1" flipV="1">
              <a:off x="5867400" y="2293737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73" name="Straight Arrow Connector 372"/>
            <p:cNvCxnSpPr/>
            <p:nvPr/>
          </p:nvCxnSpPr>
          <p:spPr>
            <a:xfrm flipV="1">
              <a:off x="5952580" y="2290150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74" name="Straight Arrow Connector 373"/>
            <p:cNvCxnSpPr/>
            <p:nvPr/>
          </p:nvCxnSpPr>
          <p:spPr>
            <a:xfrm flipV="1">
              <a:off x="5952580" y="2290150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75" name="Straight Arrow Connector 374"/>
            <p:cNvCxnSpPr/>
            <p:nvPr/>
          </p:nvCxnSpPr>
          <p:spPr>
            <a:xfrm flipH="1" flipV="1">
              <a:off x="6142787" y="2284212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76" name="Straight Arrow Connector 375"/>
            <p:cNvCxnSpPr/>
            <p:nvPr/>
          </p:nvCxnSpPr>
          <p:spPr>
            <a:xfrm flipV="1">
              <a:off x="6227967" y="2280625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77" name="Straight Arrow Connector 376"/>
            <p:cNvCxnSpPr/>
            <p:nvPr/>
          </p:nvCxnSpPr>
          <p:spPr>
            <a:xfrm flipV="1">
              <a:off x="6227967" y="2280625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78" name="Straight Arrow Connector 377"/>
            <p:cNvCxnSpPr/>
            <p:nvPr/>
          </p:nvCxnSpPr>
          <p:spPr>
            <a:xfrm flipH="1" flipV="1">
              <a:off x="6413620" y="2293175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79" name="Straight Arrow Connector 378"/>
            <p:cNvCxnSpPr/>
            <p:nvPr/>
          </p:nvCxnSpPr>
          <p:spPr>
            <a:xfrm flipV="1">
              <a:off x="6498800" y="2289588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80" name="Straight Arrow Connector 379"/>
            <p:cNvCxnSpPr/>
            <p:nvPr/>
          </p:nvCxnSpPr>
          <p:spPr>
            <a:xfrm flipV="1">
              <a:off x="6498800" y="2289588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81" name="Straight Arrow Connector 380"/>
            <p:cNvCxnSpPr/>
            <p:nvPr/>
          </p:nvCxnSpPr>
          <p:spPr>
            <a:xfrm flipH="1" flipV="1">
              <a:off x="6665590" y="2285443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82" name="Straight Arrow Connector 381"/>
            <p:cNvCxnSpPr/>
            <p:nvPr/>
          </p:nvCxnSpPr>
          <p:spPr>
            <a:xfrm flipV="1">
              <a:off x="6750770" y="2281856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83" name="Straight Arrow Connector 382"/>
            <p:cNvCxnSpPr/>
            <p:nvPr/>
          </p:nvCxnSpPr>
          <p:spPr>
            <a:xfrm flipV="1">
              <a:off x="6750770" y="2281856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84" name="Straight Arrow Connector 383"/>
            <p:cNvCxnSpPr/>
            <p:nvPr/>
          </p:nvCxnSpPr>
          <p:spPr>
            <a:xfrm flipH="1" flipV="1">
              <a:off x="6940977" y="2275918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85" name="Straight Arrow Connector 384"/>
            <p:cNvCxnSpPr/>
            <p:nvPr/>
          </p:nvCxnSpPr>
          <p:spPr>
            <a:xfrm flipV="1">
              <a:off x="7026157" y="2272331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86" name="Straight Arrow Connector 385"/>
            <p:cNvCxnSpPr/>
            <p:nvPr/>
          </p:nvCxnSpPr>
          <p:spPr>
            <a:xfrm flipV="1">
              <a:off x="7026157" y="2272331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87" name="Straight Arrow Connector 386"/>
            <p:cNvCxnSpPr/>
            <p:nvPr/>
          </p:nvCxnSpPr>
          <p:spPr>
            <a:xfrm flipH="1" flipV="1">
              <a:off x="7211810" y="2284881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88" name="Straight Arrow Connector 387"/>
            <p:cNvCxnSpPr/>
            <p:nvPr/>
          </p:nvCxnSpPr>
          <p:spPr>
            <a:xfrm flipV="1">
              <a:off x="7296990" y="2281294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89" name="Straight Arrow Connector 388"/>
            <p:cNvCxnSpPr/>
            <p:nvPr/>
          </p:nvCxnSpPr>
          <p:spPr>
            <a:xfrm flipV="1">
              <a:off x="7296990" y="2281294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90" name="Straight Arrow Connector 389"/>
            <p:cNvCxnSpPr/>
            <p:nvPr/>
          </p:nvCxnSpPr>
          <p:spPr>
            <a:xfrm flipH="1" flipV="1">
              <a:off x="7459289" y="2284213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91" name="Straight Arrow Connector 390"/>
            <p:cNvCxnSpPr/>
            <p:nvPr/>
          </p:nvCxnSpPr>
          <p:spPr>
            <a:xfrm flipV="1">
              <a:off x="7544469" y="2280626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92" name="Straight Arrow Connector 391"/>
            <p:cNvCxnSpPr/>
            <p:nvPr/>
          </p:nvCxnSpPr>
          <p:spPr>
            <a:xfrm flipV="1">
              <a:off x="7544469" y="2280626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93" name="Straight Arrow Connector 392"/>
            <p:cNvCxnSpPr/>
            <p:nvPr/>
          </p:nvCxnSpPr>
          <p:spPr>
            <a:xfrm flipH="1" flipV="1">
              <a:off x="7734676" y="2274688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94" name="Straight Arrow Connector 393"/>
            <p:cNvCxnSpPr/>
            <p:nvPr/>
          </p:nvCxnSpPr>
          <p:spPr>
            <a:xfrm flipV="1">
              <a:off x="7819856" y="2271101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95" name="Straight Arrow Connector 394"/>
            <p:cNvCxnSpPr/>
            <p:nvPr/>
          </p:nvCxnSpPr>
          <p:spPr>
            <a:xfrm flipV="1">
              <a:off x="7819856" y="2271101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96" name="Straight Arrow Connector 395"/>
            <p:cNvCxnSpPr/>
            <p:nvPr/>
          </p:nvCxnSpPr>
          <p:spPr>
            <a:xfrm flipH="1" flipV="1">
              <a:off x="8005509" y="2283651"/>
              <a:ext cx="85184" cy="83461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97" name="Straight Arrow Connector 396"/>
            <p:cNvCxnSpPr/>
            <p:nvPr/>
          </p:nvCxnSpPr>
          <p:spPr>
            <a:xfrm flipV="1">
              <a:off x="8090689" y="2280064"/>
              <a:ext cx="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398" name="Straight Arrow Connector 397"/>
            <p:cNvCxnSpPr/>
            <p:nvPr/>
          </p:nvCxnSpPr>
          <p:spPr>
            <a:xfrm flipV="1">
              <a:off x="8090689" y="2280064"/>
              <a:ext cx="80311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324131" y="2251799"/>
                <a:ext cx="2096150" cy="37427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𝑛𝑜𝑚𝑏𝑟𝑒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𝑑𝑎𝑛𝑠𝑒𝑢𝑟𝑠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131" y="2251799"/>
                <a:ext cx="2096150" cy="37427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308011" y="1012864"/>
            <a:ext cx="6236458" cy="393282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7" name="Rectangle 146"/>
          <p:cNvSpPr/>
          <p:nvPr/>
        </p:nvSpPr>
        <p:spPr>
          <a:xfrm>
            <a:off x="1577806" y="5257800"/>
            <a:ext cx="361143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/>
              <a:t>Quel</a:t>
            </a:r>
            <a:r>
              <a:rPr lang="en-US" sz="3200" dirty="0" smtClean="0"/>
              <a:t> </a:t>
            </a:r>
            <a:r>
              <a:rPr lang="en-US" sz="3200" dirty="0" err="1" smtClean="0"/>
              <a:t>cas</a:t>
            </a:r>
            <a:r>
              <a:rPr lang="en-US" sz="3200" dirty="0" smtClean="0"/>
              <a:t> </a:t>
            </a:r>
            <a:r>
              <a:rPr lang="en-US" sz="3200" dirty="0" err="1" smtClean="0"/>
              <a:t>choisir</a:t>
            </a:r>
            <a:r>
              <a:rPr lang="en-US" sz="3200" dirty="0" smtClean="0"/>
              <a:t> ???</a:t>
            </a:r>
            <a:br>
              <a:rPr lang="en-US" sz="3200" dirty="0" smtClean="0"/>
            </a:br>
            <a:r>
              <a:rPr lang="en-US" sz="3200" dirty="0" err="1" smtClean="0"/>
              <a:t>Faut</a:t>
            </a:r>
            <a:r>
              <a:rPr lang="en-US" sz="3200" dirty="0" smtClean="0"/>
              <a:t> </a:t>
            </a:r>
            <a:r>
              <a:rPr lang="en-US" sz="3200" dirty="0" err="1" smtClean="0"/>
              <a:t>il</a:t>
            </a:r>
            <a:r>
              <a:rPr lang="en-US" sz="3200" dirty="0" smtClean="0"/>
              <a:t> tout essayer ?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148" name="Rectangle 147"/>
          <p:cNvSpPr/>
          <p:nvPr/>
        </p:nvSpPr>
        <p:spPr>
          <a:xfrm>
            <a:off x="1306971" y="3998893"/>
            <a:ext cx="62399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/>
              <a:t>Nombre</a:t>
            </a:r>
            <a:r>
              <a:rPr lang="en-US" sz="2800" dirty="0" smtClean="0"/>
              <a:t> </a:t>
            </a:r>
            <a:r>
              <a:rPr lang="en-US" sz="2800" dirty="0" err="1" smtClean="0"/>
              <a:t>exponentiel</a:t>
            </a:r>
            <a:r>
              <a:rPr lang="en-US" sz="2800" dirty="0" smtClean="0"/>
              <a:t> de solutions</a:t>
            </a:r>
            <a:br>
              <a:rPr lang="en-US" sz="2800" dirty="0" smtClean="0"/>
            </a:br>
            <a:r>
              <a:rPr lang="en-US" sz="2800" dirty="0" smtClean="0">
                <a:latin typeface="Times New Roman"/>
                <a:cs typeface="Times New Roman"/>
              </a:rPr>
              <a:t>→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Impossible</a:t>
            </a:r>
            <a:r>
              <a:rPr lang="en-US" sz="2800" dirty="0" smtClean="0">
                <a:latin typeface="+mn-lt"/>
                <a:cs typeface="Times New Roman"/>
              </a:rPr>
              <a:t> de tout essayer !!</a:t>
            </a:r>
            <a:endParaRPr lang="en-US" sz="2800" dirty="0">
              <a:latin typeface="+mn-lt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983738595"/>
              </p:ext>
            </p:extLst>
          </p:nvPr>
        </p:nvGraphicFramePr>
        <p:xfrm>
          <a:off x="1347127" y="1048152"/>
          <a:ext cx="5483954" cy="3047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50" name="Straight Arrow Connector 149"/>
          <p:cNvCxnSpPr/>
          <p:nvPr/>
        </p:nvCxnSpPr>
        <p:spPr>
          <a:xfrm>
            <a:off x="2438400" y="3505200"/>
            <a:ext cx="4269782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1" name="TextBox 150"/>
          <p:cNvSpPr txBox="1"/>
          <p:nvPr/>
        </p:nvSpPr>
        <p:spPr>
          <a:xfrm>
            <a:off x="3652205" y="3124200"/>
            <a:ext cx="115080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Migraine</a:t>
            </a:r>
            <a:endParaRPr lang="fr-FR" b="1" dirty="0"/>
          </a:p>
        </p:txBody>
      </p:sp>
      <p:pic>
        <p:nvPicPr>
          <p:cNvPr id="153" name="Picture 5" descr="C:\Users\ponty\Documents\Presentations\2012-03-VIZBI\pics\story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23" y="5105400"/>
            <a:ext cx="726503" cy="125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4" name="Straight Arrow Connector 153"/>
          <p:cNvCxnSpPr/>
          <p:nvPr/>
        </p:nvCxnSpPr>
        <p:spPr>
          <a:xfrm>
            <a:off x="2438400" y="2092103"/>
            <a:ext cx="4269782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2842054" y="1895402"/>
            <a:ext cx="353367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#</a:t>
            </a:r>
            <a:r>
              <a:rPr lang="en-US" b="1" dirty="0" err="1" smtClean="0"/>
              <a:t>Atomes</a:t>
            </a:r>
            <a:r>
              <a:rPr lang="en-US" b="1" dirty="0" smtClean="0"/>
              <a:t> </a:t>
            </a:r>
            <a:r>
              <a:rPr lang="en-US" b="1" dirty="0" err="1" smtClean="0"/>
              <a:t>dans</a:t>
            </a:r>
            <a:r>
              <a:rPr lang="en-US" b="1" dirty="0" smtClean="0"/>
              <a:t> </a:t>
            </a:r>
            <a:r>
              <a:rPr lang="en-US" b="1" dirty="0" err="1" smtClean="0"/>
              <a:t>l’univers</a:t>
            </a:r>
            <a:r>
              <a:rPr lang="en-US" b="1" dirty="0" smtClean="0"/>
              <a:t> (10</a:t>
            </a:r>
            <a:r>
              <a:rPr lang="en-US" b="1" baseline="30000" dirty="0" smtClean="0"/>
              <a:t>80</a:t>
            </a:r>
            <a:r>
              <a:rPr lang="en-US" b="1" dirty="0" smtClean="0"/>
              <a:t>)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12143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9" descr="C:\Users\ponty\Documents\Presentations\2012-04-UnitheCafe\che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5" y="5112434"/>
            <a:ext cx="859221" cy="124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Oval 113"/>
          <p:cNvSpPr/>
          <p:nvPr/>
        </p:nvSpPr>
        <p:spPr>
          <a:xfrm>
            <a:off x="6601872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7616586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8123943" y="457200"/>
            <a:ext cx="411480" cy="411480"/>
          </a:xfrm>
          <a:prstGeom prst="ellipse">
            <a:avLst/>
          </a:prstGeom>
          <a:solidFill>
            <a:srgbClr val="AB74D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7109229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6094515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5587158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5079801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4572444" y="457200"/>
            <a:ext cx="411480" cy="411480"/>
          </a:xfrm>
          <a:prstGeom prst="ellipse">
            <a:avLst/>
          </a:prstGeom>
          <a:solidFill>
            <a:srgbClr val="AB74D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2543016" y="457200"/>
            <a:ext cx="411480" cy="411480"/>
          </a:xfrm>
          <a:prstGeom prst="ellipse">
            <a:avLst/>
          </a:prstGeom>
          <a:solidFill>
            <a:srgbClr val="AB74D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2035659" y="457200"/>
            <a:ext cx="411480" cy="411480"/>
          </a:xfrm>
          <a:prstGeom prst="ellipse">
            <a:avLst/>
          </a:prstGeom>
          <a:solidFill>
            <a:srgbClr val="AB74D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3050373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557730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4065087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1020945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  <a:effectLst>
            <a:glow rad="1397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1528302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513588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502895" y="4416735"/>
            <a:ext cx="2030727" cy="190500"/>
            <a:chOff x="586746" y="4572000"/>
            <a:chExt cx="4061454" cy="381000"/>
          </a:xfrm>
        </p:grpSpPr>
        <p:sp>
          <p:nvSpPr>
            <p:cNvPr id="32" name="Rectangle 31"/>
            <p:cNvSpPr/>
            <p:nvPr/>
          </p:nvSpPr>
          <p:spPr>
            <a:xfrm>
              <a:off x="790027" y="4572000"/>
              <a:ext cx="3858173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3594504" y="4648200"/>
              <a:ext cx="203281" cy="2057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4095797" y="4648200"/>
              <a:ext cx="203281" cy="20574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4346444" y="4648200"/>
              <a:ext cx="203281" cy="205740"/>
            </a:xfrm>
            <a:prstGeom prst="ellipse">
              <a:avLst/>
            </a:prstGeom>
            <a:solidFill>
              <a:srgbClr val="AB74D5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3845151" y="4648200"/>
              <a:ext cx="203281" cy="2057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3343858" y="4648200"/>
              <a:ext cx="203281" cy="20574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3093211" y="4648200"/>
              <a:ext cx="203281" cy="20574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2842565" y="4648200"/>
              <a:ext cx="203281" cy="20574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2591918" y="4648200"/>
              <a:ext cx="203281" cy="205740"/>
            </a:xfrm>
            <a:prstGeom prst="ellipse">
              <a:avLst/>
            </a:prstGeom>
            <a:solidFill>
              <a:srgbClr val="AB74D5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1589332" y="4648200"/>
              <a:ext cx="203281" cy="205740"/>
            </a:xfrm>
            <a:prstGeom prst="ellipse">
              <a:avLst/>
            </a:prstGeom>
            <a:solidFill>
              <a:srgbClr val="AB74D5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1338686" y="4648200"/>
              <a:ext cx="203281" cy="205740"/>
            </a:xfrm>
            <a:prstGeom prst="ellipse">
              <a:avLst/>
            </a:prstGeom>
            <a:solidFill>
              <a:srgbClr val="AB74D5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1839979" y="4648200"/>
              <a:ext cx="203281" cy="20574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2090625" y="4648200"/>
              <a:ext cx="203281" cy="20574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2341272" y="4648200"/>
              <a:ext cx="203281" cy="2057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837393" y="4648200"/>
              <a:ext cx="203281" cy="20574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/>
          </p:nvSpPr>
          <p:spPr>
            <a:xfrm>
              <a:off x="1088039" y="4648200"/>
              <a:ext cx="203281" cy="2057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>
            <a:xfrm>
              <a:off x="586746" y="4648200"/>
              <a:ext cx="203281" cy="20574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4048541" y="3710082"/>
            <a:ext cx="2030727" cy="341948"/>
            <a:chOff x="2075673" y="3049905"/>
            <a:chExt cx="4061454" cy="683895"/>
          </a:xfrm>
        </p:grpSpPr>
        <p:grpSp>
          <p:nvGrpSpPr>
            <p:cNvPr id="11" name="Group 10"/>
            <p:cNvGrpSpPr/>
            <p:nvPr/>
          </p:nvGrpSpPr>
          <p:grpSpPr>
            <a:xfrm>
              <a:off x="2075673" y="3341370"/>
              <a:ext cx="4061454" cy="392430"/>
              <a:chOff x="2075673" y="3341370"/>
              <a:chExt cx="4061454" cy="392430"/>
            </a:xfrm>
          </p:grpSpPr>
          <p:sp>
            <p:nvSpPr>
              <p:cNvPr id="152" name="Rectangle 151"/>
              <p:cNvSpPr/>
              <p:nvPr/>
            </p:nvSpPr>
            <p:spPr>
              <a:xfrm>
                <a:off x="2291265" y="3341370"/>
                <a:ext cx="267447" cy="381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2827613" y="3352800"/>
                <a:ext cx="3309514" cy="381000"/>
              </a:xfrm>
              <a:prstGeom prst="rect">
                <a:avLst/>
              </a:prstGeom>
              <a:solidFill>
                <a:srgbClr val="FF580D"/>
              </a:solid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5083431" y="34290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5584724" y="34290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5835371" y="3429000"/>
                <a:ext cx="203281" cy="205740"/>
              </a:xfrm>
              <a:prstGeom prst="ellipse">
                <a:avLst/>
              </a:prstGeom>
              <a:solidFill>
                <a:srgbClr val="AB74D5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5334078" y="34290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4832785" y="34290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4582138" y="34290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4331492" y="34290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4080845" y="3429000"/>
                <a:ext cx="203281" cy="205740"/>
              </a:xfrm>
              <a:prstGeom prst="ellipse">
                <a:avLst/>
              </a:prstGeom>
              <a:solidFill>
                <a:srgbClr val="AB74D5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3078259" y="3429000"/>
                <a:ext cx="203281" cy="205740"/>
              </a:xfrm>
              <a:prstGeom prst="ellipse">
                <a:avLst/>
              </a:prstGeom>
              <a:solidFill>
                <a:srgbClr val="AB74D5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2827613" y="3429000"/>
                <a:ext cx="203281" cy="205740"/>
              </a:xfrm>
              <a:prstGeom prst="ellipse">
                <a:avLst/>
              </a:prstGeom>
              <a:solidFill>
                <a:srgbClr val="AB74D5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3328906" y="34290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/>
              <p:cNvSpPr/>
              <p:nvPr/>
            </p:nvSpPr>
            <p:spPr>
              <a:xfrm>
                <a:off x="3579552" y="34290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3830199" y="34290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2326320" y="34290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2576966" y="34290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2075673" y="34290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1" name="Curved Connector 150"/>
              <p:cNvCxnSpPr>
                <a:stCxn id="150" idx="0"/>
                <a:endCxn id="149" idx="0"/>
              </p:cNvCxnSpPr>
              <p:nvPr/>
            </p:nvCxnSpPr>
            <p:spPr>
              <a:xfrm rot="5400000" flipH="1" flipV="1">
                <a:off x="2427960" y="3178354"/>
                <a:ext cx="12700" cy="501293"/>
              </a:xfrm>
              <a:prstGeom prst="curvedConnector3">
                <a:avLst>
                  <a:gd name="adj1" fmla="val 1800000"/>
                </a:avLst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175" name="Heart 174"/>
            <p:cNvSpPr/>
            <p:nvPr/>
          </p:nvSpPr>
          <p:spPr>
            <a:xfrm>
              <a:off x="2348850" y="3049905"/>
              <a:ext cx="181945" cy="199389"/>
            </a:xfrm>
            <a:prstGeom prst="heart">
              <a:avLst/>
            </a:prstGeom>
            <a:solidFill>
              <a:srgbClr val="FB4747"/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5804779" y="3462794"/>
            <a:ext cx="2030727" cy="326936"/>
            <a:chOff x="2812236" y="2396033"/>
            <a:chExt cx="4061454" cy="653872"/>
          </a:xfrm>
        </p:grpSpPr>
        <p:grpSp>
          <p:nvGrpSpPr>
            <p:cNvPr id="12" name="Group 11"/>
            <p:cNvGrpSpPr/>
            <p:nvPr/>
          </p:nvGrpSpPr>
          <p:grpSpPr>
            <a:xfrm>
              <a:off x="2812236" y="2657475"/>
              <a:ext cx="4061454" cy="392430"/>
              <a:chOff x="2812236" y="2657475"/>
              <a:chExt cx="4061454" cy="392430"/>
            </a:xfrm>
          </p:grpSpPr>
          <p:sp>
            <p:nvSpPr>
              <p:cNvPr id="153" name="Rectangle 152"/>
              <p:cNvSpPr/>
              <p:nvPr/>
            </p:nvSpPr>
            <p:spPr>
              <a:xfrm>
                <a:off x="3027828" y="2657475"/>
                <a:ext cx="504359" cy="381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3814822" y="2668905"/>
                <a:ext cx="3058868" cy="381000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/>
              <p:cNvSpPr/>
              <p:nvPr/>
            </p:nvSpPr>
            <p:spPr>
              <a:xfrm>
                <a:off x="5819994" y="2745105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Oval 155"/>
              <p:cNvSpPr/>
              <p:nvPr/>
            </p:nvSpPr>
            <p:spPr>
              <a:xfrm>
                <a:off x="6321287" y="2745105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6571934" y="2745105"/>
                <a:ext cx="203281" cy="205740"/>
              </a:xfrm>
              <a:prstGeom prst="ellipse">
                <a:avLst/>
              </a:prstGeom>
              <a:solidFill>
                <a:srgbClr val="AB74D5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6070641" y="2745105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5569348" y="2745105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5318701" y="2745105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5068055" y="2745105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4817408" y="2745105"/>
                <a:ext cx="203281" cy="205740"/>
              </a:xfrm>
              <a:prstGeom prst="ellipse">
                <a:avLst/>
              </a:prstGeom>
              <a:solidFill>
                <a:srgbClr val="AB74D5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3814822" y="2745105"/>
                <a:ext cx="203281" cy="205740"/>
              </a:xfrm>
              <a:prstGeom prst="ellipse">
                <a:avLst/>
              </a:prstGeom>
              <a:solidFill>
                <a:srgbClr val="AB74D5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3564176" y="2745105"/>
                <a:ext cx="203281" cy="205740"/>
              </a:xfrm>
              <a:prstGeom prst="ellipse">
                <a:avLst/>
              </a:prstGeom>
              <a:solidFill>
                <a:srgbClr val="AB74D5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>
              <a:xfrm>
                <a:off x="4065469" y="2745105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4316115" y="2745105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4566762" y="2745105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3062883" y="2745105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3313529" y="2745105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2812236" y="2745105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1" name="Curved Connector 170"/>
              <p:cNvCxnSpPr>
                <a:stCxn id="170" idx="0"/>
                <a:endCxn id="164" idx="0"/>
              </p:cNvCxnSpPr>
              <p:nvPr/>
            </p:nvCxnSpPr>
            <p:spPr>
              <a:xfrm rot="5400000" flipH="1" flipV="1">
                <a:off x="3289847" y="2369135"/>
                <a:ext cx="12700" cy="751940"/>
              </a:xfrm>
              <a:prstGeom prst="curvedConnector3">
                <a:avLst>
                  <a:gd name="adj1" fmla="val 1800000"/>
                </a:avLst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3076783" y="2396033"/>
              <a:ext cx="434068" cy="199389"/>
              <a:chOff x="3076783" y="2396033"/>
              <a:chExt cx="434068" cy="199389"/>
            </a:xfrm>
          </p:grpSpPr>
          <p:sp>
            <p:nvSpPr>
              <p:cNvPr id="177" name="Heart 176"/>
              <p:cNvSpPr/>
              <p:nvPr/>
            </p:nvSpPr>
            <p:spPr>
              <a:xfrm>
                <a:off x="3076783" y="2396033"/>
                <a:ext cx="181945" cy="199389"/>
              </a:xfrm>
              <a:prstGeom prst="heart">
                <a:avLst/>
              </a:prstGeom>
              <a:solidFill>
                <a:srgbClr val="FB4747"/>
              </a:solidFill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8" name="Heart 177"/>
              <p:cNvSpPr/>
              <p:nvPr/>
            </p:nvSpPr>
            <p:spPr>
              <a:xfrm>
                <a:off x="3328906" y="2396033"/>
                <a:ext cx="181945" cy="199389"/>
              </a:xfrm>
              <a:prstGeom prst="heart">
                <a:avLst/>
              </a:prstGeom>
              <a:solidFill>
                <a:srgbClr val="FB4747"/>
              </a:solidFill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9" name="Rectangle 178"/>
          <p:cNvSpPr/>
          <p:nvPr/>
        </p:nvSpPr>
        <p:spPr>
          <a:xfrm>
            <a:off x="8123943" y="3093587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p:cxnSp>
        <p:nvCxnSpPr>
          <p:cNvPr id="47" name="Curved Connector 46"/>
          <p:cNvCxnSpPr>
            <a:stCxn id="22" idx="0"/>
            <a:endCxn id="32" idx="2"/>
          </p:cNvCxnSpPr>
          <p:nvPr/>
        </p:nvCxnSpPr>
        <p:spPr>
          <a:xfrm rot="5400000" flipH="1" flipV="1">
            <a:off x="832929" y="4376283"/>
            <a:ext cx="505199" cy="967104"/>
          </a:xfrm>
          <a:prstGeom prst="curvedConnector3">
            <a:avLst>
              <a:gd name="adj1" fmla="val 61312"/>
            </a:avLst>
          </a:prstGeom>
          <a:ln w="1270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9" name="Curved Connector 48"/>
          <p:cNvCxnSpPr>
            <a:stCxn id="22" idx="0"/>
            <a:endCxn id="60" idx="2"/>
          </p:cNvCxnSpPr>
          <p:nvPr/>
        </p:nvCxnSpPr>
        <p:spPr>
          <a:xfrm rot="5400000" flipH="1" flipV="1">
            <a:off x="1610679" y="3311095"/>
            <a:ext cx="792636" cy="2810042"/>
          </a:xfrm>
          <a:prstGeom prst="curvedConnector3">
            <a:avLst>
              <a:gd name="adj1" fmla="val 41588"/>
            </a:avLst>
          </a:prstGeom>
          <a:ln w="1270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1" name="Curved Connector 50"/>
          <p:cNvCxnSpPr>
            <a:stCxn id="22" idx="0"/>
            <a:endCxn id="80" idx="2"/>
          </p:cNvCxnSpPr>
          <p:nvPr/>
        </p:nvCxnSpPr>
        <p:spPr>
          <a:xfrm rot="5400000" flipH="1" flipV="1">
            <a:off x="2396731" y="2257275"/>
            <a:ext cx="1060404" cy="4649914"/>
          </a:xfrm>
          <a:prstGeom prst="curvedConnector3">
            <a:avLst>
              <a:gd name="adj1" fmla="val 25748"/>
            </a:avLst>
          </a:prstGeom>
          <a:ln w="1270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3" name="Curved Connector 52"/>
          <p:cNvCxnSpPr>
            <a:stCxn id="22" idx="0"/>
            <a:endCxn id="154" idx="2"/>
          </p:cNvCxnSpPr>
          <p:nvPr/>
        </p:nvCxnSpPr>
        <p:spPr>
          <a:xfrm rot="5400000" flipH="1" flipV="1">
            <a:off x="3175030" y="1216676"/>
            <a:ext cx="1322704" cy="6468813"/>
          </a:xfrm>
          <a:prstGeom prst="curvedConnector3">
            <a:avLst>
              <a:gd name="adj1" fmla="val 16875"/>
            </a:avLst>
          </a:prstGeom>
          <a:ln w="1270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0" name="Curved Connector 199"/>
          <p:cNvCxnSpPr>
            <a:stCxn id="32" idx="0"/>
            <a:endCxn id="182" idx="2"/>
          </p:cNvCxnSpPr>
          <p:nvPr/>
        </p:nvCxnSpPr>
        <p:spPr>
          <a:xfrm rot="16200000" flipV="1">
            <a:off x="866196" y="3713851"/>
            <a:ext cx="1323148" cy="82620"/>
          </a:xfrm>
          <a:prstGeom prst="curvedConnector3">
            <a:avLst>
              <a:gd name="adj1" fmla="val 47840"/>
            </a:avLst>
          </a:prstGeom>
          <a:ln w="1270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2" name="Curved Connector 201"/>
          <p:cNvCxnSpPr>
            <a:stCxn id="22" idx="0"/>
            <a:endCxn id="179" idx="2"/>
          </p:cNvCxnSpPr>
          <p:nvPr/>
        </p:nvCxnSpPr>
        <p:spPr>
          <a:xfrm rot="5400000" flipH="1" flipV="1">
            <a:off x="3881805" y="583199"/>
            <a:ext cx="1249406" cy="7809065"/>
          </a:xfrm>
          <a:prstGeom prst="curvedConnector3">
            <a:avLst>
              <a:gd name="adj1" fmla="val 14169"/>
            </a:avLst>
          </a:prstGeom>
          <a:ln w="1270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06" name="Right Arrow 205"/>
          <p:cNvSpPr/>
          <p:nvPr/>
        </p:nvSpPr>
        <p:spPr>
          <a:xfrm rot="16200000">
            <a:off x="1015845" y="1172411"/>
            <a:ext cx="516021" cy="304800"/>
          </a:xfrm>
          <a:prstGeom prst="rightArrow">
            <a:avLst/>
          </a:prstGeom>
          <a:solidFill>
            <a:srgbClr val="AB74D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121522" y="2376944"/>
            <a:ext cx="2030727" cy="358140"/>
            <a:chOff x="2121522" y="2647950"/>
            <a:chExt cx="2030727" cy="358140"/>
          </a:xfrm>
        </p:grpSpPr>
        <p:grpSp>
          <p:nvGrpSpPr>
            <p:cNvPr id="208" name="Group 207"/>
            <p:cNvGrpSpPr/>
            <p:nvPr/>
          </p:nvGrpSpPr>
          <p:grpSpPr>
            <a:xfrm>
              <a:off x="2121522" y="2815590"/>
              <a:ext cx="2030727" cy="190500"/>
              <a:chOff x="1323734" y="4038600"/>
              <a:chExt cx="4061454" cy="381000"/>
            </a:xfrm>
          </p:grpSpPr>
          <p:sp>
            <p:nvSpPr>
              <p:cNvPr id="213" name="Rectangle 212"/>
              <p:cNvSpPr/>
              <p:nvPr/>
            </p:nvSpPr>
            <p:spPr>
              <a:xfrm>
                <a:off x="2049460" y="4038600"/>
                <a:ext cx="3335728" cy="381000"/>
              </a:xfrm>
              <a:prstGeom prst="rect">
                <a:avLst/>
              </a:prstGeom>
              <a:solidFill>
                <a:srgbClr val="FF580D"/>
              </a:solidFill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14" name="Oval 213"/>
              <p:cNvSpPr/>
              <p:nvPr/>
            </p:nvSpPr>
            <p:spPr>
              <a:xfrm>
                <a:off x="4331492" y="41148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Oval 214"/>
              <p:cNvSpPr/>
              <p:nvPr/>
            </p:nvSpPr>
            <p:spPr>
              <a:xfrm>
                <a:off x="4832785" y="41148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Oval 215"/>
              <p:cNvSpPr/>
              <p:nvPr/>
            </p:nvSpPr>
            <p:spPr>
              <a:xfrm>
                <a:off x="5083432" y="4114800"/>
                <a:ext cx="203281" cy="205740"/>
              </a:xfrm>
              <a:prstGeom prst="ellipse">
                <a:avLst/>
              </a:prstGeom>
              <a:solidFill>
                <a:srgbClr val="AB74D5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Oval 216"/>
              <p:cNvSpPr/>
              <p:nvPr/>
            </p:nvSpPr>
            <p:spPr>
              <a:xfrm>
                <a:off x="4582139" y="41148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Oval 217"/>
              <p:cNvSpPr/>
              <p:nvPr/>
            </p:nvSpPr>
            <p:spPr>
              <a:xfrm>
                <a:off x="4080846" y="41148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Oval 218"/>
              <p:cNvSpPr/>
              <p:nvPr/>
            </p:nvSpPr>
            <p:spPr>
              <a:xfrm>
                <a:off x="3830199" y="41148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Oval 219"/>
              <p:cNvSpPr/>
              <p:nvPr/>
            </p:nvSpPr>
            <p:spPr>
              <a:xfrm>
                <a:off x="3579553" y="41148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3328906" y="4114800"/>
                <a:ext cx="203281" cy="205740"/>
              </a:xfrm>
              <a:prstGeom prst="ellipse">
                <a:avLst/>
              </a:prstGeom>
              <a:solidFill>
                <a:srgbClr val="AB74D5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Oval 221"/>
              <p:cNvSpPr/>
              <p:nvPr/>
            </p:nvSpPr>
            <p:spPr>
              <a:xfrm>
                <a:off x="2326320" y="4114800"/>
                <a:ext cx="203281" cy="205740"/>
              </a:xfrm>
              <a:prstGeom prst="ellipse">
                <a:avLst/>
              </a:prstGeom>
              <a:solidFill>
                <a:srgbClr val="AB74D5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Oval 222"/>
              <p:cNvSpPr/>
              <p:nvPr/>
            </p:nvSpPr>
            <p:spPr>
              <a:xfrm>
                <a:off x="2075674" y="4114800"/>
                <a:ext cx="203281" cy="205740"/>
              </a:xfrm>
              <a:prstGeom prst="ellipse">
                <a:avLst/>
              </a:prstGeom>
              <a:solidFill>
                <a:srgbClr val="AB74D5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2576967" y="41148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Oval 224"/>
              <p:cNvSpPr/>
              <p:nvPr/>
            </p:nvSpPr>
            <p:spPr>
              <a:xfrm>
                <a:off x="2827613" y="41148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Oval 225"/>
              <p:cNvSpPr/>
              <p:nvPr/>
            </p:nvSpPr>
            <p:spPr>
              <a:xfrm>
                <a:off x="3078260" y="41148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1574381" y="41148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Oval 227"/>
              <p:cNvSpPr/>
              <p:nvPr/>
            </p:nvSpPr>
            <p:spPr>
              <a:xfrm>
                <a:off x="1825027" y="41148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Oval 228"/>
              <p:cNvSpPr/>
              <p:nvPr/>
            </p:nvSpPr>
            <p:spPr>
              <a:xfrm>
                <a:off x="1323734" y="41148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0" name="Curved Connector 229"/>
              <p:cNvCxnSpPr>
                <a:stCxn id="228" idx="0"/>
                <a:endCxn id="227" idx="0"/>
              </p:cNvCxnSpPr>
              <p:nvPr/>
            </p:nvCxnSpPr>
            <p:spPr>
              <a:xfrm rot="16200000" flipV="1">
                <a:off x="1801348" y="3989476"/>
                <a:ext cx="25400" cy="250646"/>
              </a:xfrm>
              <a:prstGeom prst="curvedConnector3">
                <a:avLst>
                  <a:gd name="adj1" fmla="val 1425417"/>
                </a:avLst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211" name="Heart 210"/>
            <p:cNvSpPr/>
            <p:nvPr/>
          </p:nvSpPr>
          <p:spPr>
            <a:xfrm>
              <a:off x="2266950" y="2647950"/>
              <a:ext cx="90973" cy="99695"/>
            </a:xfrm>
            <a:prstGeom prst="heart">
              <a:avLst/>
            </a:prstGeom>
            <a:solidFill>
              <a:srgbClr val="FB4747"/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2" name="Heart 211"/>
            <p:cNvSpPr/>
            <p:nvPr/>
          </p:nvSpPr>
          <p:spPr>
            <a:xfrm>
              <a:off x="2373619" y="2647950"/>
              <a:ext cx="90973" cy="99695"/>
            </a:xfrm>
            <a:prstGeom prst="heart">
              <a:avLst/>
            </a:prstGeom>
            <a:solidFill>
              <a:srgbClr val="FB4747"/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906326" y="2014994"/>
            <a:ext cx="2030727" cy="379686"/>
            <a:chOff x="3906326" y="2286000"/>
            <a:chExt cx="2030727" cy="379686"/>
          </a:xfrm>
        </p:grpSpPr>
        <p:sp>
          <p:nvSpPr>
            <p:cNvPr id="234" name="Rectangle 233"/>
            <p:cNvSpPr/>
            <p:nvPr/>
          </p:nvSpPr>
          <p:spPr>
            <a:xfrm>
              <a:off x="4140200" y="2469471"/>
              <a:ext cx="133724" cy="1905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4400829" y="2475186"/>
              <a:ext cx="1536224" cy="190500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/>
            <p:nvPr/>
          </p:nvSpPr>
          <p:spPr>
            <a:xfrm>
              <a:off x="5410205" y="2513286"/>
              <a:ext cx="101641" cy="10287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/>
            <p:nvPr/>
          </p:nvSpPr>
          <p:spPr>
            <a:xfrm>
              <a:off x="5660852" y="2513286"/>
              <a:ext cx="101641" cy="10287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/>
            <p:nvPr/>
          </p:nvSpPr>
          <p:spPr>
            <a:xfrm>
              <a:off x="5786175" y="2513286"/>
              <a:ext cx="101641" cy="102870"/>
            </a:xfrm>
            <a:prstGeom prst="ellipse">
              <a:avLst/>
            </a:prstGeom>
            <a:solidFill>
              <a:srgbClr val="AB74D5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/>
            <p:nvPr/>
          </p:nvSpPr>
          <p:spPr>
            <a:xfrm>
              <a:off x="5535529" y="2513286"/>
              <a:ext cx="101641" cy="10287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/>
            <p:nvPr/>
          </p:nvSpPr>
          <p:spPr>
            <a:xfrm>
              <a:off x="5284882" y="2513286"/>
              <a:ext cx="101641" cy="10287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/>
            <p:nvPr/>
          </p:nvSpPr>
          <p:spPr>
            <a:xfrm>
              <a:off x="5159559" y="2513286"/>
              <a:ext cx="101641" cy="10287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/>
            <p:nvPr/>
          </p:nvSpPr>
          <p:spPr>
            <a:xfrm>
              <a:off x="5034236" y="2513286"/>
              <a:ext cx="101641" cy="10287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/>
            <p:nvPr/>
          </p:nvSpPr>
          <p:spPr>
            <a:xfrm>
              <a:off x="4908912" y="2513286"/>
              <a:ext cx="101641" cy="102870"/>
            </a:xfrm>
            <a:prstGeom prst="ellipse">
              <a:avLst/>
            </a:prstGeom>
            <a:solidFill>
              <a:srgbClr val="AB74D5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/>
            <p:nvPr/>
          </p:nvSpPr>
          <p:spPr>
            <a:xfrm>
              <a:off x="4407619" y="2513286"/>
              <a:ext cx="101641" cy="102870"/>
            </a:xfrm>
            <a:prstGeom prst="ellipse">
              <a:avLst/>
            </a:prstGeom>
            <a:solidFill>
              <a:srgbClr val="AB74D5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/>
            <p:nvPr/>
          </p:nvSpPr>
          <p:spPr>
            <a:xfrm>
              <a:off x="4282296" y="2513286"/>
              <a:ext cx="101641" cy="102870"/>
            </a:xfrm>
            <a:prstGeom prst="ellipse">
              <a:avLst/>
            </a:prstGeom>
            <a:solidFill>
              <a:srgbClr val="AB74D5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Oval 245"/>
            <p:cNvSpPr/>
            <p:nvPr/>
          </p:nvSpPr>
          <p:spPr>
            <a:xfrm>
              <a:off x="4532943" y="2513286"/>
              <a:ext cx="101641" cy="10287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Oval 246"/>
            <p:cNvSpPr/>
            <p:nvPr/>
          </p:nvSpPr>
          <p:spPr>
            <a:xfrm>
              <a:off x="4658266" y="2513286"/>
              <a:ext cx="101641" cy="10287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Oval 247"/>
            <p:cNvSpPr/>
            <p:nvPr/>
          </p:nvSpPr>
          <p:spPr>
            <a:xfrm>
              <a:off x="4783589" y="2513286"/>
              <a:ext cx="101641" cy="10287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Oval 248"/>
            <p:cNvSpPr/>
            <p:nvPr/>
          </p:nvSpPr>
          <p:spPr>
            <a:xfrm>
              <a:off x="4031650" y="2513286"/>
              <a:ext cx="101641" cy="10287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Oval 249"/>
            <p:cNvSpPr/>
            <p:nvPr/>
          </p:nvSpPr>
          <p:spPr>
            <a:xfrm>
              <a:off x="4156973" y="2513286"/>
              <a:ext cx="101641" cy="10287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Oval 250"/>
            <p:cNvSpPr/>
            <p:nvPr/>
          </p:nvSpPr>
          <p:spPr>
            <a:xfrm>
              <a:off x="3906326" y="2513286"/>
              <a:ext cx="101641" cy="10287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2" name="Curved Connector 251"/>
            <p:cNvCxnSpPr>
              <a:stCxn id="249" idx="0"/>
              <a:endCxn id="245" idx="0"/>
            </p:cNvCxnSpPr>
            <p:nvPr/>
          </p:nvCxnSpPr>
          <p:spPr>
            <a:xfrm rot="5400000" flipH="1" flipV="1">
              <a:off x="4207794" y="2387963"/>
              <a:ext cx="12700" cy="250646"/>
            </a:xfrm>
            <a:prstGeom prst="curvedConnector3">
              <a:avLst>
                <a:gd name="adj1" fmla="val 140000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233" name="Heart 232"/>
            <p:cNvSpPr/>
            <p:nvPr/>
          </p:nvSpPr>
          <p:spPr>
            <a:xfrm>
              <a:off x="4166702" y="2286000"/>
              <a:ext cx="90973" cy="99695"/>
            </a:xfrm>
            <a:prstGeom prst="heart">
              <a:avLst/>
            </a:prstGeom>
            <a:solidFill>
              <a:srgbClr val="FB4747"/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53" name="Rectangle 252"/>
          <p:cNvSpPr/>
          <p:nvPr/>
        </p:nvSpPr>
        <p:spPr>
          <a:xfrm>
            <a:off x="6284211" y="1676400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p:cxnSp>
        <p:nvCxnSpPr>
          <p:cNvPr id="255" name="Curved Connector 254"/>
          <p:cNvCxnSpPr>
            <a:stCxn id="32" idx="0"/>
            <a:endCxn id="213" idx="2"/>
          </p:cNvCxnSpPr>
          <p:nvPr/>
        </p:nvCxnSpPr>
        <p:spPr>
          <a:xfrm rot="5400000" flipH="1" flipV="1">
            <a:off x="1602873" y="2701292"/>
            <a:ext cx="1681651" cy="1749237"/>
          </a:xfrm>
          <a:prstGeom prst="curvedConnector3">
            <a:avLst>
              <a:gd name="adj1" fmla="val 56231"/>
            </a:avLst>
          </a:prstGeom>
          <a:ln w="1270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57" name="Curved Connector 256"/>
          <p:cNvCxnSpPr>
            <a:stCxn id="32" idx="0"/>
            <a:endCxn id="235" idx="2"/>
          </p:cNvCxnSpPr>
          <p:nvPr/>
        </p:nvCxnSpPr>
        <p:spPr>
          <a:xfrm rot="5400000" flipH="1" flipV="1">
            <a:off x="2357983" y="1605778"/>
            <a:ext cx="2022055" cy="3599861"/>
          </a:xfrm>
          <a:prstGeom prst="curvedConnector3">
            <a:avLst>
              <a:gd name="adj1" fmla="val 47645"/>
            </a:avLst>
          </a:prstGeom>
          <a:ln w="1270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59" name="Curved Connector 258"/>
          <p:cNvCxnSpPr>
            <a:stCxn id="32" idx="0"/>
            <a:endCxn id="253" idx="2"/>
          </p:cNvCxnSpPr>
          <p:nvPr/>
        </p:nvCxnSpPr>
        <p:spPr>
          <a:xfrm rot="5400000" flipH="1" flipV="1">
            <a:off x="3084747" y="930174"/>
            <a:ext cx="1970894" cy="5002229"/>
          </a:xfrm>
          <a:prstGeom prst="curvedConnector3">
            <a:avLst>
              <a:gd name="adj1" fmla="val 43234"/>
            </a:avLst>
          </a:prstGeom>
          <a:ln w="12700"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72" name="Rectangle 271"/>
          <p:cNvSpPr/>
          <p:nvPr/>
        </p:nvSpPr>
        <p:spPr>
          <a:xfrm>
            <a:off x="1577806" y="5545019"/>
            <a:ext cx="42789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/>
              <a:t>Mais</a:t>
            </a:r>
            <a:r>
              <a:rPr lang="en-US" sz="3200" dirty="0" smtClean="0"/>
              <a:t> </a:t>
            </a:r>
            <a:r>
              <a:rPr lang="en-US" sz="3200" dirty="0" err="1" smtClean="0"/>
              <a:t>calcul</a:t>
            </a:r>
            <a:r>
              <a:rPr lang="en-US" sz="3200" dirty="0" smtClean="0"/>
              <a:t> </a:t>
            </a:r>
            <a:r>
              <a:rPr lang="en-US" sz="3200" dirty="0" err="1" smtClean="0"/>
              <a:t>redondant</a:t>
            </a:r>
            <a:r>
              <a:rPr lang="en-US" sz="3200" dirty="0" smtClean="0"/>
              <a:t> …</a:t>
            </a:r>
            <a:endParaRPr lang="en-US" sz="3200" dirty="0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2244573" y="3980708"/>
            <a:ext cx="2059667" cy="339090"/>
            <a:chOff x="1265855" y="3741420"/>
            <a:chExt cx="4119333" cy="678180"/>
          </a:xfrm>
        </p:grpSpPr>
        <p:grpSp>
          <p:nvGrpSpPr>
            <p:cNvPr id="9" name="Group 8"/>
            <p:cNvGrpSpPr/>
            <p:nvPr/>
          </p:nvGrpSpPr>
          <p:grpSpPr>
            <a:xfrm>
              <a:off x="1323734" y="4038600"/>
              <a:ext cx="4061454" cy="381000"/>
              <a:chOff x="1323734" y="4038600"/>
              <a:chExt cx="4061454" cy="3810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1816298" y="4038600"/>
                <a:ext cx="3568890" cy="381000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331492" y="41148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4832785" y="41148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5083432" y="4114800"/>
                <a:ext cx="203281" cy="205740"/>
              </a:xfrm>
              <a:prstGeom prst="ellipse">
                <a:avLst/>
              </a:prstGeom>
              <a:solidFill>
                <a:srgbClr val="AB74D5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4582139" y="41148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4080846" y="41148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3830199" y="41148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3579553" y="41148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3328906" y="4114800"/>
                <a:ext cx="203281" cy="205740"/>
              </a:xfrm>
              <a:prstGeom prst="ellipse">
                <a:avLst/>
              </a:prstGeom>
              <a:solidFill>
                <a:srgbClr val="AB74D5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2326320" y="4114800"/>
                <a:ext cx="203281" cy="205740"/>
              </a:xfrm>
              <a:prstGeom prst="ellipse">
                <a:avLst/>
              </a:prstGeom>
              <a:solidFill>
                <a:srgbClr val="AB74D5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2075674" y="4114800"/>
                <a:ext cx="203281" cy="205740"/>
              </a:xfrm>
              <a:prstGeom prst="ellipse">
                <a:avLst/>
              </a:prstGeom>
              <a:solidFill>
                <a:srgbClr val="AB74D5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2576967" y="41148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2827613" y="41148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3078260" y="41148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1574381" y="4114800"/>
                <a:ext cx="203281" cy="20574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1825027" y="4114800"/>
                <a:ext cx="203281" cy="20574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1323734" y="4114800"/>
                <a:ext cx="203281" cy="205740"/>
              </a:xfrm>
              <a:prstGeom prst="ellipse">
                <a:avLst/>
              </a:prstGeom>
              <a:solidFill>
                <a:srgbClr val="FDB1B1"/>
              </a:solidFill>
              <a:ln>
                <a:solidFill>
                  <a:srgbClr val="B8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7" name="Curved Connector 76"/>
              <p:cNvCxnSpPr>
                <a:stCxn id="76" idx="0"/>
                <a:endCxn id="74" idx="0"/>
              </p:cNvCxnSpPr>
              <p:nvPr/>
            </p:nvCxnSpPr>
            <p:spPr>
              <a:xfrm rot="5400000" flipH="1" flipV="1">
                <a:off x="1550698" y="3989477"/>
                <a:ext cx="12700" cy="250647"/>
              </a:xfrm>
              <a:prstGeom prst="curvedConnector3">
                <a:avLst>
                  <a:gd name="adj1" fmla="val 1800000"/>
                </a:avLst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/>
            <p:cNvGrpSpPr/>
            <p:nvPr/>
          </p:nvGrpSpPr>
          <p:grpSpPr>
            <a:xfrm>
              <a:off x="1265855" y="3741420"/>
              <a:ext cx="592490" cy="199389"/>
              <a:chOff x="1265855" y="3741420"/>
              <a:chExt cx="592490" cy="199389"/>
            </a:xfrm>
          </p:grpSpPr>
          <p:sp>
            <p:nvSpPr>
              <p:cNvPr id="172" name="Heart 171"/>
              <p:cNvSpPr/>
              <p:nvPr/>
            </p:nvSpPr>
            <p:spPr>
              <a:xfrm>
                <a:off x="1265855" y="3741420"/>
                <a:ext cx="181945" cy="199389"/>
              </a:xfrm>
              <a:prstGeom prst="heart">
                <a:avLst/>
              </a:prstGeom>
              <a:solidFill>
                <a:srgbClr val="FB4747"/>
              </a:solidFill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3" name="Heart 172"/>
              <p:cNvSpPr/>
              <p:nvPr/>
            </p:nvSpPr>
            <p:spPr>
              <a:xfrm>
                <a:off x="1463062" y="3741420"/>
                <a:ext cx="181945" cy="199389"/>
              </a:xfrm>
              <a:prstGeom prst="heart">
                <a:avLst/>
              </a:prstGeom>
              <a:solidFill>
                <a:srgbClr val="FB4747"/>
              </a:solidFill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4" name="Heart 173"/>
              <p:cNvSpPr/>
              <p:nvPr/>
            </p:nvSpPr>
            <p:spPr>
              <a:xfrm>
                <a:off x="1676400" y="3741420"/>
                <a:ext cx="181945" cy="199389"/>
              </a:xfrm>
              <a:prstGeom prst="heart">
                <a:avLst/>
              </a:prstGeom>
              <a:solidFill>
                <a:srgbClr val="FB4747"/>
              </a:solidFill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345772" y="2903087"/>
            <a:ext cx="2030728" cy="190500"/>
            <a:chOff x="244190" y="2689134"/>
            <a:chExt cx="2030728" cy="190500"/>
          </a:xfrm>
        </p:grpSpPr>
        <p:sp>
          <p:nvSpPr>
            <p:cNvPr id="182" name="Rectangle 181"/>
            <p:cNvSpPr/>
            <p:nvPr/>
          </p:nvSpPr>
          <p:spPr>
            <a:xfrm>
              <a:off x="494837" y="2689134"/>
              <a:ext cx="1780081" cy="190500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/>
            <p:nvPr/>
          </p:nvSpPr>
          <p:spPr>
            <a:xfrm>
              <a:off x="1748069" y="2727234"/>
              <a:ext cx="101641" cy="10287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/>
            <p:nvPr/>
          </p:nvSpPr>
          <p:spPr>
            <a:xfrm>
              <a:off x="1998716" y="2727234"/>
              <a:ext cx="101641" cy="10287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/>
            <p:nvPr/>
          </p:nvSpPr>
          <p:spPr>
            <a:xfrm>
              <a:off x="2124039" y="2727234"/>
              <a:ext cx="101641" cy="102870"/>
            </a:xfrm>
            <a:prstGeom prst="ellipse">
              <a:avLst/>
            </a:prstGeom>
            <a:solidFill>
              <a:srgbClr val="AB74D5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/>
            <p:nvPr/>
          </p:nvSpPr>
          <p:spPr>
            <a:xfrm>
              <a:off x="1873393" y="2727234"/>
              <a:ext cx="101641" cy="10287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/>
            <p:nvPr/>
          </p:nvSpPr>
          <p:spPr>
            <a:xfrm>
              <a:off x="1622746" y="2727234"/>
              <a:ext cx="101641" cy="10287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/>
            <p:nvPr/>
          </p:nvSpPr>
          <p:spPr>
            <a:xfrm>
              <a:off x="1497423" y="2727234"/>
              <a:ext cx="101641" cy="10287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/>
            <p:nvPr/>
          </p:nvSpPr>
          <p:spPr>
            <a:xfrm>
              <a:off x="1372100" y="2727234"/>
              <a:ext cx="101641" cy="10287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/>
            <p:nvPr/>
          </p:nvSpPr>
          <p:spPr>
            <a:xfrm>
              <a:off x="1246776" y="2727234"/>
              <a:ext cx="101641" cy="102870"/>
            </a:xfrm>
            <a:prstGeom prst="ellipse">
              <a:avLst/>
            </a:prstGeom>
            <a:solidFill>
              <a:srgbClr val="AB74D5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/>
            <p:nvPr/>
          </p:nvSpPr>
          <p:spPr>
            <a:xfrm>
              <a:off x="745483" y="2727234"/>
              <a:ext cx="101641" cy="102870"/>
            </a:xfrm>
            <a:prstGeom prst="ellipse">
              <a:avLst/>
            </a:prstGeom>
            <a:solidFill>
              <a:srgbClr val="AB74D5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/>
            <p:nvPr/>
          </p:nvSpPr>
          <p:spPr>
            <a:xfrm>
              <a:off x="620160" y="2727234"/>
              <a:ext cx="101641" cy="102870"/>
            </a:xfrm>
            <a:prstGeom prst="ellipse">
              <a:avLst/>
            </a:prstGeom>
            <a:solidFill>
              <a:srgbClr val="AB74D5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/>
            <p:nvPr/>
          </p:nvSpPr>
          <p:spPr>
            <a:xfrm>
              <a:off x="870807" y="2727234"/>
              <a:ext cx="101641" cy="10287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/>
            <p:nvPr/>
          </p:nvSpPr>
          <p:spPr>
            <a:xfrm>
              <a:off x="996130" y="2727234"/>
              <a:ext cx="101641" cy="10287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/>
            <p:nvPr/>
          </p:nvSpPr>
          <p:spPr>
            <a:xfrm>
              <a:off x="1121453" y="2727234"/>
              <a:ext cx="101641" cy="10287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/>
            <p:nvPr/>
          </p:nvSpPr>
          <p:spPr>
            <a:xfrm>
              <a:off x="369514" y="2727234"/>
              <a:ext cx="101641" cy="10287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/>
            <p:nvPr/>
          </p:nvSpPr>
          <p:spPr>
            <a:xfrm>
              <a:off x="494837" y="2727234"/>
              <a:ext cx="101641" cy="10287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/>
            <p:nvPr/>
          </p:nvSpPr>
          <p:spPr>
            <a:xfrm>
              <a:off x="244190" y="2727234"/>
              <a:ext cx="101641" cy="10287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6249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Il était une fois …</a:t>
            </a:r>
            <a:endParaRPr lang="fr-FR" dirty="0"/>
          </a:p>
        </p:txBody>
      </p:sp>
      <p:sp>
        <p:nvSpPr>
          <p:cNvPr id="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lIns="0" tIns="0" rIns="0" bIns="0"/>
          <a:lstStyle/>
          <a:p>
            <a:pPr marL="0" indent="0">
              <a:buNone/>
            </a:pP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Danse algorithmique des ARN - Yann </a:t>
            </a:r>
            <a:r>
              <a:rPr lang="fr-FR" dirty="0" err="1" smtClean="0"/>
              <a:t>Ponty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32FEFE3E-5266-48F6-9D02-A7873B043BC0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white">
          <a:xfrm>
            <a:off x="1349377" y="1591692"/>
            <a:ext cx="3222625" cy="219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>
              <a:lnSpc>
                <a:spcPct val="95000"/>
              </a:lnSpc>
            </a:pPr>
            <a:r>
              <a:rPr lang="fr-FR" sz="150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75708FA-A0A6-4256-9D8F-92350AF48A51}" type="datetime1">
              <a:rPr lang="fr-FR" smtClean="0"/>
              <a:t>12/06/2014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773583" y="1613050"/>
            <a:ext cx="1817217" cy="2962922"/>
          </a:xfrm>
          <a:custGeom>
            <a:avLst/>
            <a:gdLst>
              <a:gd name="connsiteX0" fmla="*/ 1189698 w 1941335"/>
              <a:gd name="connsiteY0" fmla="*/ 2706465 h 3004646"/>
              <a:gd name="connsiteX1" fmla="*/ 1427823 w 1941335"/>
              <a:gd name="connsiteY1" fmla="*/ 2715990 h 3004646"/>
              <a:gd name="connsiteX2" fmla="*/ 1885023 w 1941335"/>
              <a:gd name="connsiteY2" fmla="*/ 134715 h 3004646"/>
              <a:gd name="connsiteX3" fmla="*/ 8598 w 1941335"/>
              <a:gd name="connsiteY3" fmla="*/ 610965 h 3004646"/>
              <a:gd name="connsiteX4" fmla="*/ 1189698 w 1941335"/>
              <a:gd name="connsiteY4" fmla="*/ 2706465 h 3004646"/>
              <a:gd name="connsiteX0" fmla="*/ 1189976 w 1964326"/>
              <a:gd name="connsiteY0" fmla="*/ 2706465 h 3010439"/>
              <a:gd name="connsiteX1" fmla="*/ 1647176 w 1964326"/>
              <a:gd name="connsiteY1" fmla="*/ 2725515 h 3010439"/>
              <a:gd name="connsiteX2" fmla="*/ 1885301 w 1964326"/>
              <a:gd name="connsiteY2" fmla="*/ 134715 h 3010439"/>
              <a:gd name="connsiteX3" fmla="*/ 8876 w 1964326"/>
              <a:gd name="connsiteY3" fmla="*/ 610965 h 3010439"/>
              <a:gd name="connsiteX4" fmla="*/ 1189976 w 1964326"/>
              <a:gd name="connsiteY4" fmla="*/ 2706465 h 3010439"/>
              <a:gd name="connsiteX0" fmla="*/ 1195182 w 2142000"/>
              <a:gd name="connsiteY0" fmla="*/ 2611489 h 2907873"/>
              <a:gd name="connsiteX1" fmla="*/ 1652382 w 2142000"/>
              <a:gd name="connsiteY1" fmla="*/ 2630539 h 2907873"/>
              <a:gd name="connsiteX2" fmla="*/ 2081007 w 2142000"/>
              <a:gd name="connsiteY2" fmla="*/ 154039 h 2907873"/>
              <a:gd name="connsiteX3" fmla="*/ 14082 w 2142000"/>
              <a:gd name="connsiteY3" fmla="*/ 515989 h 2907873"/>
              <a:gd name="connsiteX4" fmla="*/ 1195182 w 2142000"/>
              <a:gd name="connsiteY4" fmla="*/ 2611489 h 2907873"/>
              <a:gd name="connsiteX0" fmla="*/ 922433 w 1869251"/>
              <a:gd name="connsiteY0" fmla="*/ 2647289 h 2951534"/>
              <a:gd name="connsiteX1" fmla="*/ 1379633 w 1869251"/>
              <a:gd name="connsiteY1" fmla="*/ 2666339 h 2951534"/>
              <a:gd name="connsiteX2" fmla="*/ 1808258 w 1869251"/>
              <a:gd name="connsiteY2" fmla="*/ 189839 h 2951534"/>
              <a:gd name="connsiteX3" fmla="*/ 17558 w 1869251"/>
              <a:gd name="connsiteY3" fmla="*/ 418439 h 2951534"/>
              <a:gd name="connsiteX4" fmla="*/ 922433 w 1869251"/>
              <a:gd name="connsiteY4" fmla="*/ 2647289 h 2951534"/>
              <a:gd name="connsiteX0" fmla="*/ 859579 w 1873981"/>
              <a:gd name="connsiteY0" fmla="*/ 2796547 h 3041775"/>
              <a:gd name="connsiteX1" fmla="*/ 1383454 w 1873981"/>
              <a:gd name="connsiteY1" fmla="*/ 2672722 h 3041775"/>
              <a:gd name="connsiteX2" fmla="*/ 1812079 w 1873981"/>
              <a:gd name="connsiteY2" fmla="*/ 196222 h 3041775"/>
              <a:gd name="connsiteX3" fmla="*/ 21379 w 1873981"/>
              <a:gd name="connsiteY3" fmla="*/ 424822 h 3041775"/>
              <a:gd name="connsiteX4" fmla="*/ 859579 w 1873981"/>
              <a:gd name="connsiteY4" fmla="*/ 2796547 h 3041775"/>
              <a:gd name="connsiteX0" fmla="*/ 861043 w 1910801"/>
              <a:gd name="connsiteY0" fmla="*/ 2731395 h 2971474"/>
              <a:gd name="connsiteX1" fmla="*/ 1384918 w 1910801"/>
              <a:gd name="connsiteY1" fmla="*/ 2607570 h 2971474"/>
              <a:gd name="connsiteX2" fmla="*/ 1851643 w 1910801"/>
              <a:gd name="connsiteY2" fmla="*/ 226320 h 2971474"/>
              <a:gd name="connsiteX3" fmla="*/ 22843 w 1910801"/>
              <a:gd name="connsiteY3" fmla="*/ 359670 h 2971474"/>
              <a:gd name="connsiteX4" fmla="*/ 861043 w 1910801"/>
              <a:gd name="connsiteY4" fmla="*/ 2731395 h 2971474"/>
              <a:gd name="connsiteX0" fmla="*/ 859220 w 1864823"/>
              <a:gd name="connsiteY0" fmla="*/ 2725238 h 2964807"/>
              <a:gd name="connsiteX1" fmla="*/ 1383095 w 1864823"/>
              <a:gd name="connsiteY1" fmla="*/ 2601413 h 2964807"/>
              <a:gd name="connsiteX2" fmla="*/ 1802195 w 1864823"/>
              <a:gd name="connsiteY2" fmla="*/ 229688 h 2964807"/>
              <a:gd name="connsiteX3" fmla="*/ 21020 w 1864823"/>
              <a:gd name="connsiteY3" fmla="*/ 353513 h 2964807"/>
              <a:gd name="connsiteX4" fmla="*/ 859220 w 1864823"/>
              <a:gd name="connsiteY4" fmla="*/ 2725238 h 2964807"/>
              <a:gd name="connsiteX0" fmla="*/ 838496 w 1840010"/>
              <a:gd name="connsiteY0" fmla="*/ 2909145 h 3148714"/>
              <a:gd name="connsiteX1" fmla="*/ 1362371 w 1840010"/>
              <a:gd name="connsiteY1" fmla="*/ 2785320 h 3148714"/>
              <a:gd name="connsiteX2" fmla="*/ 1781471 w 1840010"/>
              <a:gd name="connsiteY2" fmla="*/ 413595 h 3148714"/>
              <a:gd name="connsiteX3" fmla="*/ 933745 w 1840010"/>
              <a:gd name="connsiteY3" fmla="*/ 4020 h 3148714"/>
              <a:gd name="connsiteX4" fmla="*/ 296 w 1840010"/>
              <a:gd name="connsiteY4" fmla="*/ 537420 h 3148714"/>
              <a:gd name="connsiteX5" fmla="*/ 838496 w 1840010"/>
              <a:gd name="connsiteY5" fmla="*/ 2909145 h 3148714"/>
              <a:gd name="connsiteX0" fmla="*/ 762329 w 1763843"/>
              <a:gd name="connsiteY0" fmla="*/ 2909145 h 3138832"/>
              <a:gd name="connsiteX1" fmla="*/ 1286204 w 1763843"/>
              <a:gd name="connsiteY1" fmla="*/ 2785320 h 3138832"/>
              <a:gd name="connsiteX2" fmla="*/ 1705304 w 1763843"/>
              <a:gd name="connsiteY2" fmla="*/ 413595 h 3138832"/>
              <a:gd name="connsiteX3" fmla="*/ 857578 w 1763843"/>
              <a:gd name="connsiteY3" fmla="*/ 4020 h 3138832"/>
              <a:gd name="connsiteX4" fmla="*/ 329 w 1763843"/>
              <a:gd name="connsiteY4" fmla="*/ 680295 h 3138832"/>
              <a:gd name="connsiteX5" fmla="*/ 762329 w 1763843"/>
              <a:gd name="connsiteY5" fmla="*/ 2909145 h 3138832"/>
              <a:gd name="connsiteX0" fmla="*/ 762468 w 1763982"/>
              <a:gd name="connsiteY0" fmla="*/ 2742095 h 2971782"/>
              <a:gd name="connsiteX1" fmla="*/ 1286343 w 1763982"/>
              <a:gd name="connsiteY1" fmla="*/ 2618270 h 2971782"/>
              <a:gd name="connsiteX2" fmla="*/ 1705443 w 1763982"/>
              <a:gd name="connsiteY2" fmla="*/ 246545 h 2971782"/>
              <a:gd name="connsiteX3" fmla="*/ 876767 w 1763982"/>
              <a:gd name="connsiteY3" fmla="*/ 56045 h 2971782"/>
              <a:gd name="connsiteX4" fmla="*/ 468 w 1763982"/>
              <a:gd name="connsiteY4" fmla="*/ 513245 h 2971782"/>
              <a:gd name="connsiteX5" fmla="*/ 762468 w 1763982"/>
              <a:gd name="connsiteY5" fmla="*/ 2742095 h 2971782"/>
              <a:gd name="connsiteX0" fmla="*/ 762468 w 1835024"/>
              <a:gd name="connsiteY0" fmla="*/ 2690495 h 2909018"/>
              <a:gd name="connsiteX1" fmla="*/ 1286343 w 1835024"/>
              <a:gd name="connsiteY1" fmla="*/ 2566670 h 2909018"/>
              <a:gd name="connsiteX2" fmla="*/ 1781643 w 1835024"/>
              <a:gd name="connsiteY2" fmla="*/ 404495 h 2909018"/>
              <a:gd name="connsiteX3" fmla="*/ 876767 w 1835024"/>
              <a:gd name="connsiteY3" fmla="*/ 4445 h 2909018"/>
              <a:gd name="connsiteX4" fmla="*/ 468 w 1835024"/>
              <a:gd name="connsiteY4" fmla="*/ 461645 h 2909018"/>
              <a:gd name="connsiteX5" fmla="*/ 762468 w 1835024"/>
              <a:gd name="connsiteY5" fmla="*/ 2690495 h 2909018"/>
              <a:gd name="connsiteX0" fmla="*/ 762468 w 1817177"/>
              <a:gd name="connsiteY0" fmla="*/ 2696487 h 2918514"/>
              <a:gd name="connsiteX1" fmla="*/ 1286343 w 1817177"/>
              <a:gd name="connsiteY1" fmla="*/ 2572662 h 2918514"/>
              <a:gd name="connsiteX2" fmla="*/ 1762593 w 1817177"/>
              <a:gd name="connsiteY2" fmla="*/ 343812 h 2918514"/>
              <a:gd name="connsiteX3" fmla="*/ 876767 w 1817177"/>
              <a:gd name="connsiteY3" fmla="*/ 10437 h 2918514"/>
              <a:gd name="connsiteX4" fmla="*/ 468 w 1817177"/>
              <a:gd name="connsiteY4" fmla="*/ 467637 h 2918514"/>
              <a:gd name="connsiteX5" fmla="*/ 762468 w 1817177"/>
              <a:gd name="connsiteY5" fmla="*/ 2696487 h 2918514"/>
              <a:gd name="connsiteX0" fmla="*/ 771915 w 1816986"/>
              <a:gd name="connsiteY0" fmla="*/ 2763162 h 2963834"/>
              <a:gd name="connsiteX1" fmla="*/ 1286265 w 1816986"/>
              <a:gd name="connsiteY1" fmla="*/ 2572662 h 2963834"/>
              <a:gd name="connsiteX2" fmla="*/ 1762515 w 1816986"/>
              <a:gd name="connsiteY2" fmla="*/ 343812 h 2963834"/>
              <a:gd name="connsiteX3" fmla="*/ 876689 w 1816986"/>
              <a:gd name="connsiteY3" fmla="*/ 10437 h 2963834"/>
              <a:gd name="connsiteX4" fmla="*/ 390 w 1816986"/>
              <a:gd name="connsiteY4" fmla="*/ 467637 h 2963834"/>
              <a:gd name="connsiteX5" fmla="*/ 771915 w 1816986"/>
              <a:gd name="connsiteY5" fmla="*/ 2763162 h 2963834"/>
              <a:gd name="connsiteX0" fmla="*/ 772146 w 1817217"/>
              <a:gd name="connsiteY0" fmla="*/ 2771383 h 2972055"/>
              <a:gd name="connsiteX1" fmla="*/ 1286496 w 1817217"/>
              <a:gd name="connsiteY1" fmla="*/ 2580883 h 2972055"/>
              <a:gd name="connsiteX2" fmla="*/ 1762746 w 1817217"/>
              <a:gd name="connsiteY2" fmla="*/ 352033 h 2972055"/>
              <a:gd name="connsiteX3" fmla="*/ 905495 w 1817217"/>
              <a:gd name="connsiteY3" fmla="*/ 9133 h 2972055"/>
              <a:gd name="connsiteX4" fmla="*/ 621 w 1817217"/>
              <a:gd name="connsiteY4" fmla="*/ 475858 h 2972055"/>
              <a:gd name="connsiteX5" fmla="*/ 772146 w 1817217"/>
              <a:gd name="connsiteY5" fmla="*/ 2771383 h 2972055"/>
              <a:gd name="connsiteX0" fmla="*/ 772146 w 1817217"/>
              <a:gd name="connsiteY0" fmla="*/ 2762250 h 2962922"/>
              <a:gd name="connsiteX1" fmla="*/ 1286496 w 1817217"/>
              <a:gd name="connsiteY1" fmla="*/ 2571750 h 2962922"/>
              <a:gd name="connsiteX2" fmla="*/ 1762746 w 1817217"/>
              <a:gd name="connsiteY2" fmla="*/ 342900 h 2962922"/>
              <a:gd name="connsiteX3" fmla="*/ 905495 w 1817217"/>
              <a:gd name="connsiteY3" fmla="*/ 0 h 2962922"/>
              <a:gd name="connsiteX4" fmla="*/ 621 w 1817217"/>
              <a:gd name="connsiteY4" fmla="*/ 466725 h 2962922"/>
              <a:gd name="connsiteX5" fmla="*/ 772146 w 1817217"/>
              <a:gd name="connsiteY5" fmla="*/ 2762250 h 2962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17217" h="2962922">
                <a:moveTo>
                  <a:pt x="772146" y="2762250"/>
                </a:moveTo>
                <a:cubicBezTo>
                  <a:pt x="986459" y="3113088"/>
                  <a:pt x="1121396" y="2974975"/>
                  <a:pt x="1286496" y="2571750"/>
                </a:cubicBezTo>
                <a:cubicBezTo>
                  <a:pt x="1451596" y="2168525"/>
                  <a:pt x="1988171" y="725487"/>
                  <a:pt x="1762746" y="342900"/>
                </a:cubicBezTo>
                <a:cubicBezTo>
                  <a:pt x="1537321" y="-39687"/>
                  <a:pt x="1211882" y="26988"/>
                  <a:pt x="905495" y="0"/>
                </a:cubicBezTo>
                <a:cubicBezTo>
                  <a:pt x="608633" y="20637"/>
                  <a:pt x="22846" y="6350"/>
                  <a:pt x="621" y="466725"/>
                </a:cubicBezTo>
                <a:cubicBezTo>
                  <a:pt x="-21604" y="927100"/>
                  <a:pt x="557834" y="2411413"/>
                  <a:pt x="772146" y="276225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3" name="Freeform 172"/>
          <p:cNvSpPr/>
          <p:nvPr/>
        </p:nvSpPr>
        <p:spPr>
          <a:xfrm rot="883806">
            <a:off x="5573418" y="1535417"/>
            <a:ext cx="1683633" cy="3056608"/>
          </a:xfrm>
          <a:custGeom>
            <a:avLst/>
            <a:gdLst>
              <a:gd name="connsiteX0" fmla="*/ 1189698 w 1941335"/>
              <a:gd name="connsiteY0" fmla="*/ 2706465 h 3004646"/>
              <a:gd name="connsiteX1" fmla="*/ 1427823 w 1941335"/>
              <a:gd name="connsiteY1" fmla="*/ 2715990 h 3004646"/>
              <a:gd name="connsiteX2" fmla="*/ 1885023 w 1941335"/>
              <a:gd name="connsiteY2" fmla="*/ 134715 h 3004646"/>
              <a:gd name="connsiteX3" fmla="*/ 8598 w 1941335"/>
              <a:gd name="connsiteY3" fmla="*/ 610965 h 3004646"/>
              <a:gd name="connsiteX4" fmla="*/ 1189698 w 1941335"/>
              <a:gd name="connsiteY4" fmla="*/ 2706465 h 3004646"/>
              <a:gd name="connsiteX0" fmla="*/ 1189976 w 1964326"/>
              <a:gd name="connsiteY0" fmla="*/ 2706465 h 3010439"/>
              <a:gd name="connsiteX1" fmla="*/ 1647176 w 1964326"/>
              <a:gd name="connsiteY1" fmla="*/ 2725515 h 3010439"/>
              <a:gd name="connsiteX2" fmla="*/ 1885301 w 1964326"/>
              <a:gd name="connsiteY2" fmla="*/ 134715 h 3010439"/>
              <a:gd name="connsiteX3" fmla="*/ 8876 w 1964326"/>
              <a:gd name="connsiteY3" fmla="*/ 610965 h 3010439"/>
              <a:gd name="connsiteX4" fmla="*/ 1189976 w 1964326"/>
              <a:gd name="connsiteY4" fmla="*/ 2706465 h 3010439"/>
              <a:gd name="connsiteX0" fmla="*/ 1195182 w 2142000"/>
              <a:gd name="connsiteY0" fmla="*/ 2611489 h 2907873"/>
              <a:gd name="connsiteX1" fmla="*/ 1652382 w 2142000"/>
              <a:gd name="connsiteY1" fmla="*/ 2630539 h 2907873"/>
              <a:gd name="connsiteX2" fmla="*/ 2081007 w 2142000"/>
              <a:gd name="connsiteY2" fmla="*/ 154039 h 2907873"/>
              <a:gd name="connsiteX3" fmla="*/ 14082 w 2142000"/>
              <a:gd name="connsiteY3" fmla="*/ 515989 h 2907873"/>
              <a:gd name="connsiteX4" fmla="*/ 1195182 w 2142000"/>
              <a:gd name="connsiteY4" fmla="*/ 2611489 h 2907873"/>
              <a:gd name="connsiteX0" fmla="*/ 922433 w 1869251"/>
              <a:gd name="connsiteY0" fmla="*/ 2647289 h 2951534"/>
              <a:gd name="connsiteX1" fmla="*/ 1379633 w 1869251"/>
              <a:gd name="connsiteY1" fmla="*/ 2666339 h 2951534"/>
              <a:gd name="connsiteX2" fmla="*/ 1808258 w 1869251"/>
              <a:gd name="connsiteY2" fmla="*/ 189839 h 2951534"/>
              <a:gd name="connsiteX3" fmla="*/ 17558 w 1869251"/>
              <a:gd name="connsiteY3" fmla="*/ 418439 h 2951534"/>
              <a:gd name="connsiteX4" fmla="*/ 922433 w 1869251"/>
              <a:gd name="connsiteY4" fmla="*/ 2647289 h 2951534"/>
              <a:gd name="connsiteX0" fmla="*/ 859579 w 1873981"/>
              <a:gd name="connsiteY0" fmla="*/ 2796547 h 3041775"/>
              <a:gd name="connsiteX1" fmla="*/ 1383454 w 1873981"/>
              <a:gd name="connsiteY1" fmla="*/ 2672722 h 3041775"/>
              <a:gd name="connsiteX2" fmla="*/ 1812079 w 1873981"/>
              <a:gd name="connsiteY2" fmla="*/ 196222 h 3041775"/>
              <a:gd name="connsiteX3" fmla="*/ 21379 w 1873981"/>
              <a:gd name="connsiteY3" fmla="*/ 424822 h 3041775"/>
              <a:gd name="connsiteX4" fmla="*/ 859579 w 1873981"/>
              <a:gd name="connsiteY4" fmla="*/ 2796547 h 3041775"/>
              <a:gd name="connsiteX0" fmla="*/ 861043 w 1910801"/>
              <a:gd name="connsiteY0" fmla="*/ 2731395 h 2971474"/>
              <a:gd name="connsiteX1" fmla="*/ 1384918 w 1910801"/>
              <a:gd name="connsiteY1" fmla="*/ 2607570 h 2971474"/>
              <a:gd name="connsiteX2" fmla="*/ 1851643 w 1910801"/>
              <a:gd name="connsiteY2" fmla="*/ 226320 h 2971474"/>
              <a:gd name="connsiteX3" fmla="*/ 22843 w 1910801"/>
              <a:gd name="connsiteY3" fmla="*/ 359670 h 2971474"/>
              <a:gd name="connsiteX4" fmla="*/ 861043 w 1910801"/>
              <a:gd name="connsiteY4" fmla="*/ 2731395 h 2971474"/>
              <a:gd name="connsiteX0" fmla="*/ 859220 w 1864823"/>
              <a:gd name="connsiteY0" fmla="*/ 2725238 h 2964807"/>
              <a:gd name="connsiteX1" fmla="*/ 1383095 w 1864823"/>
              <a:gd name="connsiteY1" fmla="*/ 2601413 h 2964807"/>
              <a:gd name="connsiteX2" fmla="*/ 1802195 w 1864823"/>
              <a:gd name="connsiteY2" fmla="*/ 229688 h 2964807"/>
              <a:gd name="connsiteX3" fmla="*/ 21020 w 1864823"/>
              <a:gd name="connsiteY3" fmla="*/ 353513 h 2964807"/>
              <a:gd name="connsiteX4" fmla="*/ 859220 w 1864823"/>
              <a:gd name="connsiteY4" fmla="*/ 2725238 h 2964807"/>
              <a:gd name="connsiteX0" fmla="*/ 838496 w 1840010"/>
              <a:gd name="connsiteY0" fmla="*/ 2909145 h 3148714"/>
              <a:gd name="connsiteX1" fmla="*/ 1362371 w 1840010"/>
              <a:gd name="connsiteY1" fmla="*/ 2785320 h 3148714"/>
              <a:gd name="connsiteX2" fmla="*/ 1781471 w 1840010"/>
              <a:gd name="connsiteY2" fmla="*/ 413595 h 3148714"/>
              <a:gd name="connsiteX3" fmla="*/ 933745 w 1840010"/>
              <a:gd name="connsiteY3" fmla="*/ 4020 h 3148714"/>
              <a:gd name="connsiteX4" fmla="*/ 296 w 1840010"/>
              <a:gd name="connsiteY4" fmla="*/ 537420 h 3148714"/>
              <a:gd name="connsiteX5" fmla="*/ 838496 w 1840010"/>
              <a:gd name="connsiteY5" fmla="*/ 2909145 h 3148714"/>
              <a:gd name="connsiteX0" fmla="*/ 762329 w 1763843"/>
              <a:gd name="connsiteY0" fmla="*/ 2909145 h 3138832"/>
              <a:gd name="connsiteX1" fmla="*/ 1286204 w 1763843"/>
              <a:gd name="connsiteY1" fmla="*/ 2785320 h 3138832"/>
              <a:gd name="connsiteX2" fmla="*/ 1705304 w 1763843"/>
              <a:gd name="connsiteY2" fmla="*/ 413595 h 3138832"/>
              <a:gd name="connsiteX3" fmla="*/ 857578 w 1763843"/>
              <a:gd name="connsiteY3" fmla="*/ 4020 h 3138832"/>
              <a:gd name="connsiteX4" fmla="*/ 329 w 1763843"/>
              <a:gd name="connsiteY4" fmla="*/ 680295 h 3138832"/>
              <a:gd name="connsiteX5" fmla="*/ 762329 w 1763843"/>
              <a:gd name="connsiteY5" fmla="*/ 2909145 h 3138832"/>
              <a:gd name="connsiteX0" fmla="*/ 762468 w 1763982"/>
              <a:gd name="connsiteY0" fmla="*/ 2742095 h 2971782"/>
              <a:gd name="connsiteX1" fmla="*/ 1286343 w 1763982"/>
              <a:gd name="connsiteY1" fmla="*/ 2618270 h 2971782"/>
              <a:gd name="connsiteX2" fmla="*/ 1705443 w 1763982"/>
              <a:gd name="connsiteY2" fmla="*/ 246545 h 2971782"/>
              <a:gd name="connsiteX3" fmla="*/ 876767 w 1763982"/>
              <a:gd name="connsiteY3" fmla="*/ 56045 h 2971782"/>
              <a:gd name="connsiteX4" fmla="*/ 468 w 1763982"/>
              <a:gd name="connsiteY4" fmla="*/ 513245 h 2971782"/>
              <a:gd name="connsiteX5" fmla="*/ 762468 w 1763982"/>
              <a:gd name="connsiteY5" fmla="*/ 2742095 h 2971782"/>
              <a:gd name="connsiteX0" fmla="*/ 762468 w 1835024"/>
              <a:gd name="connsiteY0" fmla="*/ 2690495 h 2909018"/>
              <a:gd name="connsiteX1" fmla="*/ 1286343 w 1835024"/>
              <a:gd name="connsiteY1" fmla="*/ 2566670 h 2909018"/>
              <a:gd name="connsiteX2" fmla="*/ 1781643 w 1835024"/>
              <a:gd name="connsiteY2" fmla="*/ 404495 h 2909018"/>
              <a:gd name="connsiteX3" fmla="*/ 876767 w 1835024"/>
              <a:gd name="connsiteY3" fmla="*/ 4445 h 2909018"/>
              <a:gd name="connsiteX4" fmla="*/ 468 w 1835024"/>
              <a:gd name="connsiteY4" fmla="*/ 461645 h 2909018"/>
              <a:gd name="connsiteX5" fmla="*/ 762468 w 1835024"/>
              <a:gd name="connsiteY5" fmla="*/ 2690495 h 2909018"/>
              <a:gd name="connsiteX0" fmla="*/ 762468 w 1817177"/>
              <a:gd name="connsiteY0" fmla="*/ 2696487 h 2918514"/>
              <a:gd name="connsiteX1" fmla="*/ 1286343 w 1817177"/>
              <a:gd name="connsiteY1" fmla="*/ 2572662 h 2918514"/>
              <a:gd name="connsiteX2" fmla="*/ 1762593 w 1817177"/>
              <a:gd name="connsiteY2" fmla="*/ 343812 h 2918514"/>
              <a:gd name="connsiteX3" fmla="*/ 876767 w 1817177"/>
              <a:gd name="connsiteY3" fmla="*/ 10437 h 2918514"/>
              <a:gd name="connsiteX4" fmla="*/ 468 w 1817177"/>
              <a:gd name="connsiteY4" fmla="*/ 467637 h 2918514"/>
              <a:gd name="connsiteX5" fmla="*/ 762468 w 1817177"/>
              <a:gd name="connsiteY5" fmla="*/ 2696487 h 2918514"/>
              <a:gd name="connsiteX0" fmla="*/ 771915 w 1816986"/>
              <a:gd name="connsiteY0" fmla="*/ 2763162 h 2963834"/>
              <a:gd name="connsiteX1" fmla="*/ 1286265 w 1816986"/>
              <a:gd name="connsiteY1" fmla="*/ 2572662 h 2963834"/>
              <a:gd name="connsiteX2" fmla="*/ 1762515 w 1816986"/>
              <a:gd name="connsiteY2" fmla="*/ 343812 h 2963834"/>
              <a:gd name="connsiteX3" fmla="*/ 876689 w 1816986"/>
              <a:gd name="connsiteY3" fmla="*/ 10437 h 2963834"/>
              <a:gd name="connsiteX4" fmla="*/ 390 w 1816986"/>
              <a:gd name="connsiteY4" fmla="*/ 467637 h 2963834"/>
              <a:gd name="connsiteX5" fmla="*/ 771915 w 1816986"/>
              <a:gd name="connsiteY5" fmla="*/ 2763162 h 2963834"/>
              <a:gd name="connsiteX0" fmla="*/ 772146 w 1817217"/>
              <a:gd name="connsiteY0" fmla="*/ 2771383 h 2972055"/>
              <a:gd name="connsiteX1" fmla="*/ 1286496 w 1817217"/>
              <a:gd name="connsiteY1" fmla="*/ 2580883 h 2972055"/>
              <a:gd name="connsiteX2" fmla="*/ 1762746 w 1817217"/>
              <a:gd name="connsiteY2" fmla="*/ 352033 h 2972055"/>
              <a:gd name="connsiteX3" fmla="*/ 905495 w 1817217"/>
              <a:gd name="connsiteY3" fmla="*/ 9133 h 2972055"/>
              <a:gd name="connsiteX4" fmla="*/ 621 w 1817217"/>
              <a:gd name="connsiteY4" fmla="*/ 475858 h 2972055"/>
              <a:gd name="connsiteX5" fmla="*/ 772146 w 1817217"/>
              <a:gd name="connsiteY5" fmla="*/ 2771383 h 2972055"/>
              <a:gd name="connsiteX0" fmla="*/ 772146 w 1817217"/>
              <a:gd name="connsiteY0" fmla="*/ 2762250 h 2962922"/>
              <a:gd name="connsiteX1" fmla="*/ 1286496 w 1817217"/>
              <a:gd name="connsiteY1" fmla="*/ 2571750 h 2962922"/>
              <a:gd name="connsiteX2" fmla="*/ 1762746 w 1817217"/>
              <a:gd name="connsiteY2" fmla="*/ 342900 h 2962922"/>
              <a:gd name="connsiteX3" fmla="*/ 905495 w 1817217"/>
              <a:gd name="connsiteY3" fmla="*/ 0 h 2962922"/>
              <a:gd name="connsiteX4" fmla="*/ 621 w 1817217"/>
              <a:gd name="connsiteY4" fmla="*/ 466725 h 2962922"/>
              <a:gd name="connsiteX5" fmla="*/ 772146 w 1817217"/>
              <a:gd name="connsiteY5" fmla="*/ 2762250 h 2962922"/>
              <a:gd name="connsiteX0" fmla="*/ 772192 w 1844871"/>
              <a:gd name="connsiteY0" fmla="*/ 2762250 h 2849478"/>
              <a:gd name="connsiteX1" fmla="*/ 1530262 w 1844871"/>
              <a:gd name="connsiteY1" fmla="*/ 2174627 h 2849478"/>
              <a:gd name="connsiteX2" fmla="*/ 1762792 w 1844871"/>
              <a:gd name="connsiteY2" fmla="*/ 342900 h 2849478"/>
              <a:gd name="connsiteX3" fmla="*/ 905541 w 1844871"/>
              <a:gd name="connsiteY3" fmla="*/ 0 h 2849478"/>
              <a:gd name="connsiteX4" fmla="*/ 667 w 1844871"/>
              <a:gd name="connsiteY4" fmla="*/ 466725 h 2849478"/>
              <a:gd name="connsiteX5" fmla="*/ 772192 w 1844871"/>
              <a:gd name="connsiteY5" fmla="*/ 2762250 h 2849478"/>
              <a:gd name="connsiteX0" fmla="*/ 772192 w 1780723"/>
              <a:gd name="connsiteY0" fmla="*/ 2762250 h 2850474"/>
              <a:gd name="connsiteX1" fmla="*/ 1530262 w 1780723"/>
              <a:gd name="connsiteY1" fmla="*/ 2174627 h 2850474"/>
              <a:gd name="connsiteX2" fmla="*/ 1686202 w 1780723"/>
              <a:gd name="connsiteY2" fmla="*/ 287899 h 2850474"/>
              <a:gd name="connsiteX3" fmla="*/ 905541 w 1780723"/>
              <a:gd name="connsiteY3" fmla="*/ 0 h 2850474"/>
              <a:gd name="connsiteX4" fmla="*/ 667 w 1780723"/>
              <a:gd name="connsiteY4" fmla="*/ 466725 h 2850474"/>
              <a:gd name="connsiteX5" fmla="*/ 772192 w 1780723"/>
              <a:gd name="connsiteY5" fmla="*/ 2762250 h 2850474"/>
              <a:gd name="connsiteX0" fmla="*/ 715858 w 1724389"/>
              <a:gd name="connsiteY0" fmla="*/ 2762250 h 2851088"/>
              <a:gd name="connsiteX1" fmla="*/ 1473928 w 1724389"/>
              <a:gd name="connsiteY1" fmla="*/ 2174627 h 2851088"/>
              <a:gd name="connsiteX2" fmla="*/ 1629868 w 1724389"/>
              <a:gd name="connsiteY2" fmla="*/ 287899 h 2851088"/>
              <a:gd name="connsiteX3" fmla="*/ 849207 w 1724389"/>
              <a:gd name="connsiteY3" fmla="*/ 0 h 2851088"/>
              <a:gd name="connsiteX4" fmla="*/ 729 w 1724389"/>
              <a:gd name="connsiteY4" fmla="*/ 457474 h 2851088"/>
              <a:gd name="connsiteX5" fmla="*/ 715858 w 1724389"/>
              <a:gd name="connsiteY5" fmla="*/ 2762250 h 2851088"/>
              <a:gd name="connsiteX0" fmla="*/ 777737 w 1721904"/>
              <a:gd name="connsiteY0" fmla="*/ 2848533 h 2929339"/>
              <a:gd name="connsiteX1" fmla="*/ 1473389 w 1721904"/>
              <a:gd name="connsiteY1" fmla="*/ 2174627 h 2929339"/>
              <a:gd name="connsiteX2" fmla="*/ 1629329 w 1721904"/>
              <a:gd name="connsiteY2" fmla="*/ 287899 h 2929339"/>
              <a:gd name="connsiteX3" fmla="*/ 848668 w 1721904"/>
              <a:gd name="connsiteY3" fmla="*/ 0 h 2929339"/>
              <a:gd name="connsiteX4" fmla="*/ 190 w 1721904"/>
              <a:gd name="connsiteY4" fmla="*/ 457474 h 2929339"/>
              <a:gd name="connsiteX5" fmla="*/ 777737 w 1721904"/>
              <a:gd name="connsiteY5" fmla="*/ 2848533 h 2929339"/>
              <a:gd name="connsiteX0" fmla="*/ 777737 w 1721904"/>
              <a:gd name="connsiteY0" fmla="*/ 2848533 h 2929339"/>
              <a:gd name="connsiteX1" fmla="*/ 1473389 w 1721904"/>
              <a:gd name="connsiteY1" fmla="*/ 2174627 h 2929339"/>
              <a:gd name="connsiteX2" fmla="*/ 1629329 w 1721904"/>
              <a:gd name="connsiteY2" fmla="*/ 287899 h 2929339"/>
              <a:gd name="connsiteX3" fmla="*/ 848668 w 1721904"/>
              <a:gd name="connsiteY3" fmla="*/ 0 h 2929339"/>
              <a:gd name="connsiteX4" fmla="*/ 190 w 1721904"/>
              <a:gd name="connsiteY4" fmla="*/ 457474 h 2929339"/>
              <a:gd name="connsiteX5" fmla="*/ 777737 w 1721904"/>
              <a:gd name="connsiteY5" fmla="*/ 2848533 h 2929339"/>
              <a:gd name="connsiteX0" fmla="*/ 777737 w 1634001"/>
              <a:gd name="connsiteY0" fmla="*/ 2904615 h 2988732"/>
              <a:gd name="connsiteX1" fmla="*/ 1473389 w 1634001"/>
              <a:gd name="connsiteY1" fmla="*/ 2230709 h 2988732"/>
              <a:gd name="connsiteX2" fmla="*/ 1515932 w 1634001"/>
              <a:gd name="connsiteY2" fmla="*/ 137426 h 2988732"/>
              <a:gd name="connsiteX3" fmla="*/ 848668 w 1634001"/>
              <a:gd name="connsiteY3" fmla="*/ 56082 h 2988732"/>
              <a:gd name="connsiteX4" fmla="*/ 190 w 1634001"/>
              <a:gd name="connsiteY4" fmla="*/ 513556 h 2988732"/>
              <a:gd name="connsiteX5" fmla="*/ 777737 w 1634001"/>
              <a:gd name="connsiteY5" fmla="*/ 2904615 h 2988732"/>
              <a:gd name="connsiteX0" fmla="*/ 777737 w 1683662"/>
              <a:gd name="connsiteY0" fmla="*/ 2904615 h 2988732"/>
              <a:gd name="connsiteX1" fmla="*/ 1473389 w 1683662"/>
              <a:gd name="connsiteY1" fmla="*/ 2230709 h 2988732"/>
              <a:gd name="connsiteX2" fmla="*/ 1515932 w 1683662"/>
              <a:gd name="connsiteY2" fmla="*/ 137426 h 2988732"/>
              <a:gd name="connsiteX3" fmla="*/ 848668 w 1683662"/>
              <a:gd name="connsiteY3" fmla="*/ 56082 h 2988732"/>
              <a:gd name="connsiteX4" fmla="*/ 190 w 1683662"/>
              <a:gd name="connsiteY4" fmla="*/ 513556 h 2988732"/>
              <a:gd name="connsiteX5" fmla="*/ 777737 w 1683662"/>
              <a:gd name="connsiteY5" fmla="*/ 2904615 h 2988732"/>
              <a:gd name="connsiteX0" fmla="*/ 777737 w 1683662"/>
              <a:gd name="connsiteY0" fmla="*/ 2908673 h 2992790"/>
              <a:gd name="connsiteX1" fmla="*/ 1473389 w 1683662"/>
              <a:gd name="connsiteY1" fmla="*/ 2234767 h 2992790"/>
              <a:gd name="connsiteX2" fmla="*/ 1515932 w 1683662"/>
              <a:gd name="connsiteY2" fmla="*/ 141484 h 2992790"/>
              <a:gd name="connsiteX3" fmla="*/ 848668 w 1683662"/>
              <a:gd name="connsiteY3" fmla="*/ 60140 h 2992790"/>
              <a:gd name="connsiteX4" fmla="*/ 190 w 1683662"/>
              <a:gd name="connsiteY4" fmla="*/ 517614 h 2992790"/>
              <a:gd name="connsiteX5" fmla="*/ 777737 w 1683662"/>
              <a:gd name="connsiteY5" fmla="*/ 2908673 h 2992790"/>
              <a:gd name="connsiteX0" fmla="*/ 777708 w 1683633"/>
              <a:gd name="connsiteY0" fmla="*/ 2954895 h 3039012"/>
              <a:gd name="connsiteX1" fmla="*/ 1473360 w 1683633"/>
              <a:gd name="connsiteY1" fmla="*/ 2280989 h 3039012"/>
              <a:gd name="connsiteX2" fmla="*/ 1515903 w 1683633"/>
              <a:gd name="connsiteY2" fmla="*/ 187706 h 3039012"/>
              <a:gd name="connsiteX3" fmla="*/ 842844 w 1683633"/>
              <a:gd name="connsiteY3" fmla="*/ 9398 h 3039012"/>
              <a:gd name="connsiteX4" fmla="*/ 161 w 1683633"/>
              <a:gd name="connsiteY4" fmla="*/ 563836 h 3039012"/>
              <a:gd name="connsiteX5" fmla="*/ 777708 w 1683633"/>
              <a:gd name="connsiteY5" fmla="*/ 2954895 h 3039012"/>
              <a:gd name="connsiteX0" fmla="*/ 777708 w 1683633"/>
              <a:gd name="connsiteY0" fmla="*/ 2954895 h 3039012"/>
              <a:gd name="connsiteX1" fmla="*/ 1473360 w 1683633"/>
              <a:gd name="connsiteY1" fmla="*/ 2280989 h 3039012"/>
              <a:gd name="connsiteX2" fmla="*/ 1515903 w 1683633"/>
              <a:gd name="connsiteY2" fmla="*/ 187706 h 3039012"/>
              <a:gd name="connsiteX3" fmla="*/ 842844 w 1683633"/>
              <a:gd name="connsiteY3" fmla="*/ 9398 h 3039012"/>
              <a:gd name="connsiteX4" fmla="*/ 161 w 1683633"/>
              <a:gd name="connsiteY4" fmla="*/ 563836 h 3039012"/>
              <a:gd name="connsiteX5" fmla="*/ 777708 w 1683633"/>
              <a:gd name="connsiteY5" fmla="*/ 2954895 h 3039012"/>
              <a:gd name="connsiteX0" fmla="*/ 777708 w 1683633"/>
              <a:gd name="connsiteY0" fmla="*/ 2972491 h 3056608"/>
              <a:gd name="connsiteX1" fmla="*/ 1473360 w 1683633"/>
              <a:gd name="connsiteY1" fmla="*/ 2298585 h 3056608"/>
              <a:gd name="connsiteX2" fmla="*/ 1515903 w 1683633"/>
              <a:gd name="connsiteY2" fmla="*/ 205302 h 3056608"/>
              <a:gd name="connsiteX3" fmla="*/ 842844 w 1683633"/>
              <a:gd name="connsiteY3" fmla="*/ 26994 h 3056608"/>
              <a:gd name="connsiteX4" fmla="*/ 161 w 1683633"/>
              <a:gd name="connsiteY4" fmla="*/ 581432 h 3056608"/>
              <a:gd name="connsiteX5" fmla="*/ 777708 w 1683633"/>
              <a:gd name="connsiteY5" fmla="*/ 2972491 h 3056608"/>
              <a:gd name="connsiteX0" fmla="*/ 777708 w 1683633"/>
              <a:gd name="connsiteY0" fmla="*/ 2972491 h 3056608"/>
              <a:gd name="connsiteX1" fmla="*/ 1473360 w 1683633"/>
              <a:gd name="connsiteY1" fmla="*/ 2298585 h 3056608"/>
              <a:gd name="connsiteX2" fmla="*/ 1515903 w 1683633"/>
              <a:gd name="connsiteY2" fmla="*/ 205302 h 3056608"/>
              <a:gd name="connsiteX3" fmla="*/ 842844 w 1683633"/>
              <a:gd name="connsiteY3" fmla="*/ 26994 h 3056608"/>
              <a:gd name="connsiteX4" fmla="*/ 161 w 1683633"/>
              <a:gd name="connsiteY4" fmla="*/ 581432 h 3056608"/>
              <a:gd name="connsiteX5" fmla="*/ 777708 w 1683633"/>
              <a:gd name="connsiteY5" fmla="*/ 2972491 h 305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3633" h="3056608">
                <a:moveTo>
                  <a:pt x="777708" y="2972491"/>
                </a:moveTo>
                <a:cubicBezTo>
                  <a:pt x="1023241" y="3258683"/>
                  <a:pt x="1350328" y="2759783"/>
                  <a:pt x="1473360" y="2298585"/>
                </a:cubicBezTo>
                <a:cubicBezTo>
                  <a:pt x="1596392" y="1837387"/>
                  <a:pt x="1854205" y="942312"/>
                  <a:pt x="1515903" y="205302"/>
                </a:cubicBezTo>
                <a:cubicBezTo>
                  <a:pt x="1308983" y="-64493"/>
                  <a:pt x="1095430" y="-813"/>
                  <a:pt x="842844" y="26994"/>
                </a:cubicBezTo>
                <a:cubicBezTo>
                  <a:pt x="550826" y="66056"/>
                  <a:pt x="11017" y="90516"/>
                  <a:pt x="161" y="581432"/>
                </a:cubicBezTo>
                <a:cubicBezTo>
                  <a:pt x="-10695" y="1072348"/>
                  <a:pt x="532175" y="2686299"/>
                  <a:pt x="777708" y="297249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2" name="Freeform 171"/>
          <p:cNvSpPr/>
          <p:nvPr/>
        </p:nvSpPr>
        <p:spPr>
          <a:xfrm rot="559037">
            <a:off x="3206357" y="1640781"/>
            <a:ext cx="1721904" cy="2929339"/>
          </a:xfrm>
          <a:custGeom>
            <a:avLst/>
            <a:gdLst>
              <a:gd name="connsiteX0" fmla="*/ 1189698 w 1941335"/>
              <a:gd name="connsiteY0" fmla="*/ 2706465 h 3004646"/>
              <a:gd name="connsiteX1" fmla="*/ 1427823 w 1941335"/>
              <a:gd name="connsiteY1" fmla="*/ 2715990 h 3004646"/>
              <a:gd name="connsiteX2" fmla="*/ 1885023 w 1941335"/>
              <a:gd name="connsiteY2" fmla="*/ 134715 h 3004646"/>
              <a:gd name="connsiteX3" fmla="*/ 8598 w 1941335"/>
              <a:gd name="connsiteY3" fmla="*/ 610965 h 3004646"/>
              <a:gd name="connsiteX4" fmla="*/ 1189698 w 1941335"/>
              <a:gd name="connsiteY4" fmla="*/ 2706465 h 3004646"/>
              <a:gd name="connsiteX0" fmla="*/ 1189976 w 1964326"/>
              <a:gd name="connsiteY0" fmla="*/ 2706465 h 3010439"/>
              <a:gd name="connsiteX1" fmla="*/ 1647176 w 1964326"/>
              <a:gd name="connsiteY1" fmla="*/ 2725515 h 3010439"/>
              <a:gd name="connsiteX2" fmla="*/ 1885301 w 1964326"/>
              <a:gd name="connsiteY2" fmla="*/ 134715 h 3010439"/>
              <a:gd name="connsiteX3" fmla="*/ 8876 w 1964326"/>
              <a:gd name="connsiteY3" fmla="*/ 610965 h 3010439"/>
              <a:gd name="connsiteX4" fmla="*/ 1189976 w 1964326"/>
              <a:gd name="connsiteY4" fmla="*/ 2706465 h 3010439"/>
              <a:gd name="connsiteX0" fmla="*/ 1195182 w 2142000"/>
              <a:gd name="connsiteY0" fmla="*/ 2611489 h 2907873"/>
              <a:gd name="connsiteX1" fmla="*/ 1652382 w 2142000"/>
              <a:gd name="connsiteY1" fmla="*/ 2630539 h 2907873"/>
              <a:gd name="connsiteX2" fmla="*/ 2081007 w 2142000"/>
              <a:gd name="connsiteY2" fmla="*/ 154039 h 2907873"/>
              <a:gd name="connsiteX3" fmla="*/ 14082 w 2142000"/>
              <a:gd name="connsiteY3" fmla="*/ 515989 h 2907873"/>
              <a:gd name="connsiteX4" fmla="*/ 1195182 w 2142000"/>
              <a:gd name="connsiteY4" fmla="*/ 2611489 h 2907873"/>
              <a:gd name="connsiteX0" fmla="*/ 922433 w 1869251"/>
              <a:gd name="connsiteY0" fmla="*/ 2647289 h 2951534"/>
              <a:gd name="connsiteX1" fmla="*/ 1379633 w 1869251"/>
              <a:gd name="connsiteY1" fmla="*/ 2666339 h 2951534"/>
              <a:gd name="connsiteX2" fmla="*/ 1808258 w 1869251"/>
              <a:gd name="connsiteY2" fmla="*/ 189839 h 2951534"/>
              <a:gd name="connsiteX3" fmla="*/ 17558 w 1869251"/>
              <a:gd name="connsiteY3" fmla="*/ 418439 h 2951534"/>
              <a:gd name="connsiteX4" fmla="*/ 922433 w 1869251"/>
              <a:gd name="connsiteY4" fmla="*/ 2647289 h 2951534"/>
              <a:gd name="connsiteX0" fmla="*/ 859579 w 1873981"/>
              <a:gd name="connsiteY0" fmla="*/ 2796547 h 3041775"/>
              <a:gd name="connsiteX1" fmla="*/ 1383454 w 1873981"/>
              <a:gd name="connsiteY1" fmla="*/ 2672722 h 3041775"/>
              <a:gd name="connsiteX2" fmla="*/ 1812079 w 1873981"/>
              <a:gd name="connsiteY2" fmla="*/ 196222 h 3041775"/>
              <a:gd name="connsiteX3" fmla="*/ 21379 w 1873981"/>
              <a:gd name="connsiteY3" fmla="*/ 424822 h 3041775"/>
              <a:gd name="connsiteX4" fmla="*/ 859579 w 1873981"/>
              <a:gd name="connsiteY4" fmla="*/ 2796547 h 3041775"/>
              <a:gd name="connsiteX0" fmla="*/ 861043 w 1910801"/>
              <a:gd name="connsiteY0" fmla="*/ 2731395 h 2971474"/>
              <a:gd name="connsiteX1" fmla="*/ 1384918 w 1910801"/>
              <a:gd name="connsiteY1" fmla="*/ 2607570 h 2971474"/>
              <a:gd name="connsiteX2" fmla="*/ 1851643 w 1910801"/>
              <a:gd name="connsiteY2" fmla="*/ 226320 h 2971474"/>
              <a:gd name="connsiteX3" fmla="*/ 22843 w 1910801"/>
              <a:gd name="connsiteY3" fmla="*/ 359670 h 2971474"/>
              <a:gd name="connsiteX4" fmla="*/ 861043 w 1910801"/>
              <a:gd name="connsiteY4" fmla="*/ 2731395 h 2971474"/>
              <a:gd name="connsiteX0" fmla="*/ 859220 w 1864823"/>
              <a:gd name="connsiteY0" fmla="*/ 2725238 h 2964807"/>
              <a:gd name="connsiteX1" fmla="*/ 1383095 w 1864823"/>
              <a:gd name="connsiteY1" fmla="*/ 2601413 h 2964807"/>
              <a:gd name="connsiteX2" fmla="*/ 1802195 w 1864823"/>
              <a:gd name="connsiteY2" fmla="*/ 229688 h 2964807"/>
              <a:gd name="connsiteX3" fmla="*/ 21020 w 1864823"/>
              <a:gd name="connsiteY3" fmla="*/ 353513 h 2964807"/>
              <a:gd name="connsiteX4" fmla="*/ 859220 w 1864823"/>
              <a:gd name="connsiteY4" fmla="*/ 2725238 h 2964807"/>
              <a:gd name="connsiteX0" fmla="*/ 838496 w 1840010"/>
              <a:gd name="connsiteY0" fmla="*/ 2909145 h 3148714"/>
              <a:gd name="connsiteX1" fmla="*/ 1362371 w 1840010"/>
              <a:gd name="connsiteY1" fmla="*/ 2785320 h 3148714"/>
              <a:gd name="connsiteX2" fmla="*/ 1781471 w 1840010"/>
              <a:gd name="connsiteY2" fmla="*/ 413595 h 3148714"/>
              <a:gd name="connsiteX3" fmla="*/ 933745 w 1840010"/>
              <a:gd name="connsiteY3" fmla="*/ 4020 h 3148714"/>
              <a:gd name="connsiteX4" fmla="*/ 296 w 1840010"/>
              <a:gd name="connsiteY4" fmla="*/ 537420 h 3148714"/>
              <a:gd name="connsiteX5" fmla="*/ 838496 w 1840010"/>
              <a:gd name="connsiteY5" fmla="*/ 2909145 h 3148714"/>
              <a:gd name="connsiteX0" fmla="*/ 762329 w 1763843"/>
              <a:gd name="connsiteY0" fmla="*/ 2909145 h 3138832"/>
              <a:gd name="connsiteX1" fmla="*/ 1286204 w 1763843"/>
              <a:gd name="connsiteY1" fmla="*/ 2785320 h 3138832"/>
              <a:gd name="connsiteX2" fmla="*/ 1705304 w 1763843"/>
              <a:gd name="connsiteY2" fmla="*/ 413595 h 3138832"/>
              <a:gd name="connsiteX3" fmla="*/ 857578 w 1763843"/>
              <a:gd name="connsiteY3" fmla="*/ 4020 h 3138832"/>
              <a:gd name="connsiteX4" fmla="*/ 329 w 1763843"/>
              <a:gd name="connsiteY4" fmla="*/ 680295 h 3138832"/>
              <a:gd name="connsiteX5" fmla="*/ 762329 w 1763843"/>
              <a:gd name="connsiteY5" fmla="*/ 2909145 h 3138832"/>
              <a:gd name="connsiteX0" fmla="*/ 762468 w 1763982"/>
              <a:gd name="connsiteY0" fmla="*/ 2742095 h 2971782"/>
              <a:gd name="connsiteX1" fmla="*/ 1286343 w 1763982"/>
              <a:gd name="connsiteY1" fmla="*/ 2618270 h 2971782"/>
              <a:gd name="connsiteX2" fmla="*/ 1705443 w 1763982"/>
              <a:gd name="connsiteY2" fmla="*/ 246545 h 2971782"/>
              <a:gd name="connsiteX3" fmla="*/ 876767 w 1763982"/>
              <a:gd name="connsiteY3" fmla="*/ 56045 h 2971782"/>
              <a:gd name="connsiteX4" fmla="*/ 468 w 1763982"/>
              <a:gd name="connsiteY4" fmla="*/ 513245 h 2971782"/>
              <a:gd name="connsiteX5" fmla="*/ 762468 w 1763982"/>
              <a:gd name="connsiteY5" fmla="*/ 2742095 h 2971782"/>
              <a:gd name="connsiteX0" fmla="*/ 762468 w 1835024"/>
              <a:gd name="connsiteY0" fmla="*/ 2690495 h 2909018"/>
              <a:gd name="connsiteX1" fmla="*/ 1286343 w 1835024"/>
              <a:gd name="connsiteY1" fmla="*/ 2566670 h 2909018"/>
              <a:gd name="connsiteX2" fmla="*/ 1781643 w 1835024"/>
              <a:gd name="connsiteY2" fmla="*/ 404495 h 2909018"/>
              <a:gd name="connsiteX3" fmla="*/ 876767 w 1835024"/>
              <a:gd name="connsiteY3" fmla="*/ 4445 h 2909018"/>
              <a:gd name="connsiteX4" fmla="*/ 468 w 1835024"/>
              <a:gd name="connsiteY4" fmla="*/ 461645 h 2909018"/>
              <a:gd name="connsiteX5" fmla="*/ 762468 w 1835024"/>
              <a:gd name="connsiteY5" fmla="*/ 2690495 h 2909018"/>
              <a:gd name="connsiteX0" fmla="*/ 762468 w 1817177"/>
              <a:gd name="connsiteY0" fmla="*/ 2696487 h 2918514"/>
              <a:gd name="connsiteX1" fmla="*/ 1286343 w 1817177"/>
              <a:gd name="connsiteY1" fmla="*/ 2572662 h 2918514"/>
              <a:gd name="connsiteX2" fmla="*/ 1762593 w 1817177"/>
              <a:gd name="connsiteY2" fmla="*/ 343812 h 2918514"/>
              <a:gd name="connsiteX3" fmla="*/ 876767 w 1817177"/>
              <a:gd name="connsiteY3" fmla="*/ 10437 h 2918514"/>
              <a:gd name="connsiteX4" fmla="*/ 468 w 1817177"/>
              <a:gd name="connsiteY4" fmla="*/ 467637 h 2918514"/>
              <a:gd name="connsiteX5" fmla="*/ 762468 w 1817177"/>
              <a:gd name="connsiteY5" fmla="*/ 2696487 h 2918514"/>
              <a:gd name="connsiteX0" fmla="*/ 771915 w 1816986"/>
              <a:gd name="connsiteY0" fmla="*/ 2763162 h 2963834"/>
              <a:gd name="connsiteX1" fmla="*/ 1286265 w 1816986"/>
              <a:gd name="connsiteY1" fmla="*/ 2572662 h 2963834"/>
              <a:gd name="connsiteX2" fmla="*/ 1762515 w 1816986"/>
              <a:gd name="connsiteY2" fmla="*/ 343812 h 2963834"/>
              <a:gd name="connsiteX3" fmla="*/ 876689 w 1816986"/>
              <a:gd name="connsiteY3" fmla="*/ 10437 h 2963834"/>
              <a:gd name="connsiteX4" fmla="*/ 390 w 1816986"/>
              <a:gd name="connsiteY4" fmla="*/ 467637 h 2963834"/>
              <a:gd name="connsiteX5" fmla="*/ 771915 w 1816986"/>
              <a:gd name="connsiteY5" fmla="*/ 2763162 h 2963834"/>
              <a:gd name="connsiteX0" fmla="*/ 772146 w 1817217"/>
              <a:gd name="connsiteY0" fmla="*/ 2771383 h 2972055"/>
              <a:gd name="connsiteX1" fmla="*/ 1286496 w 1817217"/>
              <a:gd name="connsiteY1" fmla="*/ 2580883 h 2972055"/>
              <a:gd name="connsiteX2" fmla="*/ 1762746 w 1817217"/>
              <a:gd name="connsiteY2" fmla="*/ 352033 h 2972055"/>
              <a:gd name="connsiteX3" fmla="*/ 905495 w 1817217"/>
              <a:gd name="connsiteY3" fmla="*/ 9133 h 2972055"/>
              <a:gd name="connsiteX4" fmla="*/ 621 w 1817217"/>
              <a:gd name="connsiteY4" fmla="*/ 475858 h 2972055"/>
              <a:gd name="connsiteX5" fmla="*/ 772146 w 1817217"/>
              <a:gd name="connsiteY5" fmla="*/ 2771383 h 2972055"/>
              <a:gd name="connsiteX0" fmla="*/ 772146 w 1817217"/>
              <a:gd name="connsiteY0" fmla="*/ 2762250 h 2962922"/>
              <a:gd name="connsiteX1" fmla="*/ 1286496 w 1817217"/>
              <a:gd name="connsiteY1" fmla="*/ 2571750 h 2962922"/>
              <a:gd name="connsiteX2" fmla="*/ 1762746 w 1817217"/>
              <a:gd name="connsiteY2" fmla="*/ 342900 h 2962922"/>
              <a:gd name="connsiteX3" fmla="*/ 905495 w 1817217"/>
              <a:gd name="connsiteY3" fmla="*/ 0 h 2962922"/>
              <a:gd name="connsiteX4" fmla="*/ 621 w 1817217"/>
              <a:gd name="connsiteY4" fmla="*/ 466725 h 2962922"/>
              <a:gd name="connsiteX5" fmla="*/ 772146 w 1817217"/>
              <a:gd name="connsiteY5" fmla="*/ 2762250 h 2962922"/>
              <a:gd name="connsiteX0" fmla="*/ 772192 w 1844871"/>
              <a:gd name="connsiteY0" fmla="*/ 2762250 h 2849478"/>
              <a:gd name="connsiteX1" fmla="*/ 1530262 w 1844871"/>
              <a:gd name="connsiteY1" fmla="*/ 2174627 h 2849478"/>
              <a:gd name="connsiteX2" fmla="*/ 1762792 w 1844871"/>
              <a:gd name="connsiteY2" fmla="*/ 342900 h 2849478"/>
              <a:gd name="connsiteX3" fmla="*/ 905541 w 1844871"/>
              <a:gd name="connsiteY3" fmla="*/ 0 h 2849478"/>
              <a:gd name="connsiteX4" fmla="*/ 667 w 1844871"/>
              <a:gd name="connsiteY4" fmla="*/ 466725 h 2849478"/>
              <a:gd name="connsiteX5" fmla="*/ 772192 w 1844871"/>
              <a:gd name="connsiteY5" fmla="*/ 2762250 h 2849478"/>
              <a:gd name="connsiteX0" fmla="*/ 772192 w 1780723"/>
              <a:gd name="connsiteY0" fmla="*/ 2762250 h 2850474"/>
              <a:gd name="connsiteX1" fmla="*/ 1530262 w 1780723"/>
              <a:gd name="connsiteY1" fmla="*/ 2174627 h 2850474"/>
              <a:gd name="connsiteX2" fmla="*/ 1686202 w 1780723"/>
              <a:gd name="connsiteY2" fmla="*/ 287899 h 2850474"/>
              <a:gd name="connsiteX3" fmla="*/ 905541 w 1780723"/>
              <a:gd name="connsiteY3" fmla="*/ 0 h 2850474"/>
              <a:gd name="connsiteX4" fmla="*/ 667 w 1780723"/>
              <a:gd name="connsiteY4" fmla="*/ 466725 h 2850474"/>
              <a:gd name="connsiteX5" fmla="*/ 772192 w 1780723"/>
              <a:gd name="connsiteY5" fmla="*/ 2762250 h 2850474"/>
              <a:gd name="connsiteX0" fmla="*/ 715858 w 1724389"/>
              <a:gd name="connsiteY0" fmla="*/ 2762250 h 2851088"/>
              <a:gd name="connsiteX1" fmla="*/ 1473928 w 1724389"/>
              <a:gd name="connsiteY1" fmla="*/ 2174627 h 2851088"/>
              <a:gd name="connsiteX2" fmla="*/ 1629868 w 1724389"/>
              <a:gd name="connsiteY2" fmla="*/ 287899 h 2851088"/>
              <a:gd name="connsiteX3" fmla="*/ 849207 w 1724389"/>
              <a:gd name="connsiteY3" fmla="*/ 0 h 2851088"/>
              <a:gd name="connsiteX4" fmla="*/ 729 w 1724389"/>
              <a:gd name="connsiteY4" fmla="*/ 457474 h 2851088"/>
              <a:gd name="connsiteX5" fmla="*/ 715858 w 1724389"/>
              <a:gd name="connsiteY5" fmla="*/ 2762250 h 2851088"/>
              <a:gd name="connsiteX0" fmla="*/ 777737 w 1721904"/>
              <a:gd name="connsiteY0" fmla="*/ 2848533 h 2929339"/>
              <a:gd name="connsiteX1" fmla="*/ 1473389 w 1721904"/>
              <a:gd name="connsiteY1" fmla="*/ 2174627 h 2929339"/>
              <a:gd name="connsiteX2" fmla="*/ 1629329 w 1721904"/>
              <a:gd name="connsiteY2" fmla="*/ 287899 h 2929339"/>
              <a:gd name="connsiteX3" fmla="*/ 848668 w 1721904"/>
              <a:gd name="connsiteY3" fmla="*/ 0 h 2929339"/>
              <a:gd name="connsiteX4" fmla="*/ 190 w 1721904"/>
              <a:gd name="connsiteY4" fmla="*/ 457474 h 2929339"/>
              <a:gd name="connsiteX5" fmla="*/ 777737 w 1721904"/>
              <a:gd name="connsiteY5" fmla="*/ 2848533 h 2929339"/>
              <a:gd name="connsiteX0" fmla="*/ 777737 w 1721904"/>
              <a:gd name="connsiteY0" fmla="*/ 2848533 h 2929339"/>
              <a:gd name="connsiteX1" fmla="*/ 1473389 w 1721904"/>
              <a:gd name="connsiteY1" fmla="*/ 2174627 h 2929339"/>
              <a:gd name="connsiteX2" fmla="*/ 1629329 w 1721904"/>
              <a:gd name="connsiteY2" fmla="*/ 287899 h 2929339"/>
              <a:gd name="connsiteX3" fmla="*/ 848668 w 1721904"/>
              <a:gd name="connsiteY3" fmla="*/ 0 h 2929339"/>
              <a:gd name="connsiteX4" fmla="*/ 190 w 1721904"/>
              <a:gd name="connsiteY4" fmla="*/ 457474 h 2929339"/>
              <a:gd name="connsiteX5" fmla="*/ 777737 w 1721904"/>
              <a:gd name="connsiteY5" fmla="*/ 2848533 h 2929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1904" h="2929339">
                <a:moveTo>
                  <a:pt x="777737" y="2848533"/>
                </a:moveTo>
                <a:cubicBezTo>
                  <a:pt x="1023270" y="3134725"/>
                  <a:pt x="1331457" y="2601399"/>
                  <a:pt x="1473389" y="2174627"/>
                </a:cubicBezTo>
                <a:cubicBezTo>
                  <a:pt x="1615321" y="1747855"/>
                  <a:pt x="1854754" y="670486"/>
                  <a:pt x="1629329" y="287899"/>
                </a:cubicBezTo>
                <a:cubicBezTo>
                  <a:pt x="1422409" y="18104"/>
                  <a:pt x="1155055" y="26988"/>
                  <a:pt x="848668" y="0"/>
                </a:cubicBezTo>
                <a:cubicBezTo>
                  <a:pt x="551806" y="20637"/>
                  <a:pt x="12012" y="-17281"/>
                  <a:pt x="190" y="457474"/>
                </a:cubicBezTo>
                <a:cubicBezTo>
                  <a:pt x="-11632" y="932229"/>
                  <a:pt x="532204" y="2562341"/>
                  <a:pt x="777737" y="2848533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2" name="Picture 9" descr="C:\Users\ponty\Documents\Presentations\2012-04-UnitheCafe\che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5" y="5082356"/>
            <a:ext cx="859221" cy="124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Oval 113"/>
          <p:cNvSpPr/>
          <p:nvPr/>
        </p:nvSpPr>
        <p:spPr>
          <a:xfrm>
            <a:off x="6601872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7616586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8123943" y="457200"/>
            <a:ext cx="411480" cy="411480"/>
          </a:xfrm>
          <a:prstGeom prst="ellipse">
            <a:avLst/>
          </a:prstGeom>
          <a:solidFill>
            <a:srgbClr val="AB74D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7109229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6094515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5587158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5079801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4572444" y="457200"/>
            <a:ext cx="411480" cy="411480"/>
          </a:xfrm>
          <a:prstGeom prst="ellipse">
            <a:avLst/>
          </a:prstGeom>
          <a:solidFill>
            <a:srgbClr val="AB74D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2543016" y="457200"/>
            <a:ext cx="411480" cy="411480"/>
          </a:xfrm>
          <a:prstGeom prst="ellipse">
            <a:avLst/>
          </a:prstGeom>
          <a:solidFill>
            <a:srgbClr val="AB74D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2035659" y="457200"/>
            <a:ext cx="411480" cy="411480"/>
          </a:xfrm>
          <a:prstGeom prst="ellipse">
            <a:avLst/>
          </a:prstGeom>
          <a:solidFill>
            <a:srgbClr val="AB74D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3050373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3557730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4065087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1020945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1528302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513588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/>
          <p:cNvSpPr/>
          <p:nvPr/>
        </p:nvSpPr>
        <p:spPr>
          <a:xfrm>
            <a:off x="1577806" y="5514941"/>
            <a:ext cx="42789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/>
              <a:t>Mais</a:t>
            </a:r>
            <a:r>
              <a:rPr lang="en-US" sz="3200" dirty="0" smtClean="0"/>
              <a:t> </a:t>
            </a:r>
            <a:r>
              <a:rPr lang="en-US" sz="3200" dirty="0" err="1" smtClean="0"/>
              <a:t>calcul</a:t>
            </a:r>
            <a:r>
              <a:rPr lang="en-US" sz="3200" dirty="0" smtClean="0"/>
              <a:t> </a:t>
            </a:r>
            <a:r>
              <a:rPr lang="en-US" sz="3200" dirty="0" err="1" smtClean="0"/>
              <a:t>redondant</a:t>
            </a:r>
            <a:r>
              <a:rPr lang="en-US" sz="3200" dirty="0" smtClean="0"/>
              <a:t> …</a:t>
            </a:r>
            <a:endParaRPr lang="en-US" sz="3200" dirty="0"/>
          </a:p>
        </p:txBody>
      </p:sp>
      <p:grpSp>
        <p:nvGrpSpPr>
          <p:cNvPr id="399" name="Group 398"/>
          <p:cNvGrpSpPr/>
          <p:nvPr/>
        </p:nvGrpSpPr>
        <p:grpSpPr>
          <a:xfrm>
            <a:off x="601976" y="4485089"/>
            <a:ext cx="5551191" cy="597267"/>
            <a:chOff x="601976" y="4786173"/>
            <a:chExt cx="5551191" cy="597267"/>
          </a:xfrm>
        </p:grpSpPr>
        <p:cxnSp>
          <p:nvCxnSpPr>
            <p:cNvPr id="10" name="Straight Arrow Connector 9"/>
            <p:cNvCxnSpPr>
              <a:stCxn id="22" idx="0"/>
            </p:cNvCxnSpPr>
            <p:nvPr/>
          </p:nvCxnSpPr>
          <p:spPr>
            <a:xfrm flipV="1">
              <a:off x="601976" y="4786173"/>
              <a:ext cx="1198138" cy="597267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7" name="Straight Arrow Connector 206"/>
            <p:cNvCxnSpPr>
              <a:stCxn id="22" idx="0"/>
            </p:cNvCxnSpPr>
            <p:nvPr/>
          </p:nvCxnSpPr>
          <p:spPr>
            <a:xfrm flipV="1">
              <a:off x="601976" y="4791075"/>
              <a:ext cx="3367234" cy="59236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9" name="Straight Arrow Connector 208"/>
            <p:cNvCxnSpPr>
              <a:stCxn id="22" idx="0"/>
            </p:cNvCxnSpPr>
            <p:nvPr/>
          </p:nvCxnSpPr>
          <p:spPr>
            <a:xfrm flipV="1">
              <a:off x="601976" y="4791075"/>
              <a:ext cx="5551191" cy="59236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400" name="Group 399"/>
          <p:cNvGrpSpPr/>
          <p:nvPr/>
        </p:nvGrpSpPr>
        <p:grpSpPr>
          <a:xfrm>
            <a:off x="1306971" y="3642266"/>
            <a:ext cx="6515357" cy="857250"/>
            <a:chOff x="1306971" y="3943350"/>
            <a:chExt cx="6515357" cy="857250"/>
          </a:xfrm>
        </p:grpSpPr>
        <p:cxnSp>
          <p:nvCxnSpPr>
            <p:cNvPr id="258" name="Straight Arrow Connector 257"/>
            <p:cNvCxnSpPr/>
            <p:nvPr/>
          </p:nvCxnSpPr>
          <p:spPr>
            <a:xfrm flipH="1" flipV="1">
              <a:off x="1306971" y="3952875"/>
              <a:ext cx="471267" cy="84772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0" name="Straight Arrow Connector 259"/>
            <p:cNvCxnSpPr/>
            <p:nvPr/>
          </p:nvCxnSpPr>
          <p:spPr>
            <a:xfrm flipV="1">
              <a:off x="1778236" y="3943350"/>
              <a:ext cx="339865" cy="85725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1" name="Straight Arrow Connector 260"/>
            <p:cNvCxnSpPr/>
            <p:nvPr/>
          </p:nvCxnSpPr>
          <p:spPr>
            <a:xfrm flipV="1">
              <a:off x="1778236" y="3952875"/>
              <a:ext cx="1183425" cy="84772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2" name="Straight Arrow Connector 261"/>
            <p:cNvCxnSpPr/>
            <p:nvPr/>
          </p:nvCxnSpPr>
          <p:spPr>
            <a:xfrm flipH="1" flipV="1">
              <a:off x="3791544" y="3943350"/>
              <a:ext cx="113492" cy="85725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3" name="Straight Arrow Connector 262"/>
            <p:cNvCxnSpPr/>
            <p:nvPr/>
          </p:nvCxnSpPr>
          <p:spPr>
            <a:xfrm flipV="1">
              <a:off x="3905034" y="3943350"/>
              <a:ext cx="695297" cy="85725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4" name="Straight Arrow Connector 263"/>
            <p:cNvCxnSpPr/>
            <p:nvPr/>
          </p:nvCxnSpPr>
          <p:spPr>
            <a:xfrm flipV="1">
              <a:off x="3905034" y="3952875"/>
              <a:ext cx="1506419" cy="84772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5" name="Straight Arrow Connector 264"/>
            <p:cNvCxnSpPr/>
            <p:nvPr/>
          </p:nvCxnSpPr>
          <p:spPr>
            <a:xfrm flipV="1">
              <a:off x="6153167" y="3943350"/>
              <a:ext cx="64185" cy="84772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6" name="Straight Arrow Connector 265"/>
            <p:cNvCxnSpPr/>
            <p:nvPr/>
          </p:nvCxnSpPr>
          <p:spPr>
            <a:xfrm flipV="1">
              <a:off x="6153165" y="3943350"/>
              <a:ext cx="872992" cy="84772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7" name="Straight Arrow Connector 266"/>
            <p:cNvCxnSpPr/>
            <p:nvPr/>
          </p:nvCxnSpPr>
          <p:spPr>
            <a:xfrm flipV="1">
              <a:off x="6153165" y="3943350"/>
              <a:ext cx="1669163" cy="84772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350256" y="1865658"/>
            <a:ext cx="6093795" cy="1274028"/>
            <a:chOff x="1350256" y="2166742"/>
            <a:chExt cx="6093795" cy="127402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74" name="Freeform 173"/>
            <p:cNvSpPr/>
            <p:nvPr/>
          </p:nvSpPr>
          <p:spPr>
            <a:xfrm>
              <a:off x="1350256" y="2166742"/>
              <a:ext cx="407265" cy="1179890"/>
            </a:xfrm>
            <a:custGeom>
              <a:avLst/>
              <a:gdLst>
                <a:gd name="connsiteX0" fmla="*/ 1189698 w 1941335"/>
                <a:gd name="connsiteY0" fmla="*/ 2706465 h 3004646"/>
                <a:gd name="connsiteX1" fmla="*/ 1427823 w 1941335"/>
                <a:gd name="connsiteY1" fmla="*/ 2715990 h 3004646"/>
                <a:gd name="connsiteX2" fmla="*/ 1885023 w 1941335"/>
                <a:gd name="connsiteY2" fmla="*/ 134715 h 3004646"/>
                <a:gd name="connsiteX3" fmla="*/ 8598 w 1941335"/>
                <a:gd name="connsiteY3" fmla="*/ 610965 h 3004646"/>
                <a:gd name="connsiteX4" fmla="*/ 1189698 w 1941335"/>
                <a:gd name="connsiteY4" fmla="*/ 2706465 h 3004646"/>
                <a:gd name="connsiteX0" fmla="*/ 1189976 w 1964326"/>
                <a:gd name="connsiteY0" fmla="*/ 2706465 h 3010439"/>
                <a:gd name="connsiteX1" fmla="*/ 1647176 w 1964326"/>
                <a:gd name="connsiteY1" fmla="*/ 2725515 h 3010439"/>
                <a:gd name="connsiteX2" fmla="*/ 1885301 w 1964326"/>
                <a:gd name="connsiteY2" fmla="*/ 134715 h 3010439"/>
                <a:gd name="connsiteX3" fmla="*/ 8876 w 1964326"/>
                <a:gd name="connsiteY3" fmla="*/ 610965 h 3010439"/>
                <a:gd name="connsiteX4" fmla="*/ 1189976 w 1964326"/>
                <a:gd name="connsiteY4" fmla="*/ 2706465 h 3010439"/>
                <a:gd name="connsiteX0" fmla="*/ 1195182 w 2142000"/>
                <a:gd name="connsiteY0" fmla="*/ 2611489 h 2907873"/>
                <a:gd name="connsiteX1" fmla="*/ 1652382 w 2142000"/>
                <a:gd name="connsiteY1" fmla="*/ 2630539 h 2907873"/>
                <a:gd name="connsiteX2" fmla="*/ 2081007 w 2142000"/>
                <a:gd name="connsiteY2" fmla="*/ 154039 h 2907873"/>
                <a:gd name="connsiteX3" fmla="*/ 14082 w 2142000"/>
                <a:gd name="connsiteY3" fmla="*/ 515989 h 2907873"/>
                <a:gd name="connsiteX4" fmla="*/ 1195182 w 2142000"/>
                <a:gd name="connsiteY4" fmla="*/ 2611489 h 2907873"/>
                <a:gd name="connsiteX0" fmla="*/ 922433 w 1869251"/>
                <a:gd name="connsiteY0" fmla="*/ 2647289 h 2951534"/>
                <a:gd name="connsiteX1" fmla="*/ 1379633 w 1869251"/>
                <a:gd name="connsiteY1" fmla="*/ 2666339 h 2951534"/>
                <a:gd name="connsiteX2" fmla="*/ 1808258 w 1869251"/>
                <a:gd name="connsiteY2" fmla="*/ 189839 h 2951534"/>
                <a:gd name="connsiteX3" fmla="*/ 17558 w 1869251"/>
                <a:gd name="connsiteY3" fmla="*/ 418439 h 2951534"/>
                <a:gd name="connsiteX4" fmla="*/ 922433 w 1869251"/>
                <a:gd name="connsiteY4" fmla="*/ 2647289 h 2951534"/>
                <a:gd name="connsiteX0" fmla="*/ 859579 w 1873981"/>
                <a:gd name="connsiteY0" fmla="*/ 2796547 h 3041775"/>
                <a:gd name="connsiteX1" fmla="*/ 1383454 w 1873981"/>
                <a:gd name="connsiteY1" fmla="*/ 2672722 h 3041775"/>
                <a:gd name="connsiteX2" fmla="*/ 1812079 w 1873981"/>
                <a:gd name="connsiteY2" fmla="*/ 196222 h 3041775"/>
                <a:gd name="connsiteX3" fmla="*/ 21379 w 1873981"/>
                <a:gd name="connsiteY3" fmla="*/ 424822 h 3041775"/>
                <a:gd name="connsiteX4" fmla="*/ 859579 w 1873981"/>
                <a:gd name="connsiteY4" fmla="*/ 2796547 h 3041775"/>
                <a:gd name="connsiteX0" fmla="*/ 861043 w 1910801"/>
                <a:gd name="connsiteY0" fmla="*/ 2731395 h 2971474"/>
                <a:gd name="connsiteX1" fmla="*/ 1384918 w 1910801"/>
                <a:gd name="connsiteY1" fmla="*/ 2607570 h 2971474"/>
                <a:gd name="connsiteX2" fmla="*/ 1851643 w 1910801"/>
                <a:gd name="connsiteY2" fmla="*/ 226320 h 2971474"/>
                <a:gd name="connsiteX3" fmla="*/ 22843 w 1910801"/>
                <a:gd name="connsiteY3" fmla="*/ 359670 h 2971474"/>
                <a:gd name="connsiteX4" fmla="*/ 861043 w 1910801"/>
                <a:gd name="connsiteY4" fmla="*/ 2731395 h 2971474"/>
                <a:gd name="connsiteX0" fmla="*/ 859220 w 1864823"/>
                <a:gd name="connsiteY0" fmla="*/ 2725238 h 2964807"/>
                <a:gd name="connsiteX1" fmla="*/ 1383095 w 1864823"/>
                <a:gd name="connsiteY1" fmla="*/ 2601413 h 2964807"/>
                <a:gd name="connsiteX2" fmla="*/ 1802195 w 1864823"/>
                <a:gd name="connsiteY2" fmla="*/ 229688 h 2964807"/>
                <a:gd name="connsiteX3" fmla="*/ 21020 w 1864823"/>
                <a:gd name="connsiteY3" fmla="*/ 353513 h 2964807"/>
                <a:gd name="connsiteX4" fmla="*/ 859220 w 1864823"/>
                <a:gd name="connsiteY4" fmla="*/ 2725238 h 2964807"/>
                <a:gd name="connsiteX0" fmla="*/ 838496 w 1840010"/>
                <a:gd name="connsiteY0" fmla="*/ 2909145 h 3148714"/>
                <a:gd name="connsiteX1" fmla="*/ 1362371 w 1840010"/>
                <a:gd name="connsiteY1" fmla="*/ 2785320 h 3148714"/>
                <a:gd name="connsiteX2" fmla="*/ 1781471 w 1840010"/>
                <a:gd name="connsiteY2" fmla="*/ 413595 h 3148714"/>
                <a:gd name="connsiteX3" fmla="*/ 933745 w 1840010"/>
                <a:gd name="connsiteY3" fmla="*/ 4020 h 3148714"/>
                <a:gd name="connsiteX4" fmla="*/ 296 w 1840010"/>
                <a:gd name="connsiteY4" fmla="*/ 537420 h 3148714"/>
                <a:gd name="connsiteX5" fmla="*/ 838496 w 1840010"/>
                <a:gd name="connsiteY5" fmla="*/ 2909145 h 3148714"/>
                <a:gd name="connsiteX0" fmla="*/ 762329 w 1763843"/>
                <a:gd name="connsiteY0" fmla="*/ 2909145 h 3138832"/>
                <a:gd name="connsiteX1" fmla="*/ 1286204 w 1763843"/>
                <a:gd name="connsiteY1" fmla="*/ 2785320 h 3138832"/>
                <a:gd name="connsiteX2" fmla="*/ 1705304 w 1763843"/>
                <a:gd name="connsiteY2" fmla="*/ 413595 h 3138832"/>
                <a:gd name="connsiteX3" fmla="*/ 857578 w 1763843"/>
                <a:gd name="connsiteY3" fmla="*/ 4020 h 3138832"/>
                <a:gd name="connsiteX4" fmla="*/ 329 w 1763843"/>
                <a:gd name="connsiteY4" fmla="*/ 680295 h 3138832"/>
                <a:gd name="connsiteX5" fmla="*/ 762329 w 1763843"/>
                <a:gd name="connsiteY5" fmla="*/ 2909145 h 3138832"/>
                <a:gd name="connsiteX0" fmla="*/ 762468 w 1763982"/>
                <a:gd name="connsiteY0" fmla="*/ 2742095 h 2971782"/>
                <a:gd name="connsiteX1" fmla="*/ 1286343 w 1763982"/>
                <a:gd name="connsiteY1" fmla="*/ 2618270 h 2971782"/>
                <a:gd name="connsiteX2" fmla="*/ 1705443 w 1763982"/>
                <a:gd name="connsiteY2" fmla="*/ 246545 h 2971782"/>
                <a:gd name="connsiteX3" fmla="*/ 876767 w 1763982"/>
                <a:gd name="connsiteY3" fmla="*/ 56045 h 2971782"/>
                <a:gd name="connsiteX4" fmla="*/ 468 w 1763982"/>
                <a:gd name="connsiteY4" fmla="*/ 513245 h 2971782"/>
                <a:gd name="connsiteX5" fmla="*/ 762468 w 1763982"/>
                <a:gd name="connsiteY5" fmla="*/ 2742095 h 2971782"/>
                <a:gd name="connsiteX0" fmla="*/ 762468 w 1835024"/>
                <a:gd name="connsiteY0" fmla="*/ 2690495 h 2909018"/>
                <a:gd name="connsiteX1" fmla="*/ 1286343 w 1835024"/>
                <a:gd name="connsiteY1" fmla="*/ 2566670 h 2909018"/>
                <a:gd name="connsiteX2" fmla="*/ 1781643 w 1835024"/>
                <a:gd name="connsiteY2" fmla="*/ 404495 h 2909018"/>
                <a:gd name="connsiteX3" fmla="*/ 876767 w 1835024"/>
                <a:gd name="connsiteY3" fmla="*/ 4445 h 2909018"/>
                <a:gd name="connsiteX4" fmla="*/ 468 w 1835024"/>
                <a:gd name="connsiteY4" fmla="*/ 461645 h 2909018"/>
                <a:gd name="connsiteX5" fmla="*/ 762468 w 1835024"/>
                <a:gd name="connsiteY5" fmla="*/ 2690495 h 2909018"/>
                <a:gd name="connsiteX0" fmla="*/ 762468 w 1817177"/>
                <a:gd name="connsiteY0" fmla="*/ 2696487 h 2918514"/>
                <a:gd name="connsiteX1" fmla="*/ 1286343 w 1817177"/>
                <a:gd name="connsiteY1" fmla="*/ 2572662 h 2918514"/>
                <a:gd name="connsiteX2" fmla="*/ 1762593 w 1817177"/>
                <a:gd name="connsiteY2" fmla="*/ 343812 h 2918514"/>
                <a:gd name="connsiteX3" fmla="*/ 876767 w 1817177"/>
                <a:gd name="connsiteY3" fmla="*/ 10437 h 2918514"/>
                <a:gd name="connsiteX4" fmla="*/ 468 w 1817177"/>
                <a:gd name="connsiteY4" fmla="*/ 467637 h 2918514"/>
                <a:gd name="connsiteX5" fmla="*/ 762468 w 1817177"/>
                <a:gd name="connsiteY5" fmla="*/ 2696487 h 2918514"/>
                <a:gd name="connsiteX0" fmla="*/ 771915 w 1816986"/>
                <a:gd name="connsiteY0" fmla="*/ 2763162 h 2963834"/>
                <a:gd name="connsiteX1" fmla="*/ 1286265 w 1816986"/>
                <a:gd name="connsiteY1" fmla="*/ 2572662 h 2963834"/>
                <a:gd name="connsiteX2" fmla="*/ 1762515 w 1816986"/>
                <a:gd name="connsiteY2" fmla="*/ 343812 h 2963834"/>
                <a:gd name="connsiteX3" fmla="*/ 876689 w 1816986"/>
                <a:gd name="connsiteY3" fmla="*/ 10437 h 2963834"/>
                <a:gd name="connsiteX4" fmla="*/ 390 w 1816986"/>
                <a:gd name="connsiteY4" fmla="*/ 467637 h 2963834"/>
                <a:gd name="connsiteX5" fmla="*/ 771915 w 1816986"/>
                <a:gd name="connsiteY5" fmla="*/ 2763162 h 2963834"/>
                <a:gd name="connsiteX0" fmla="*/ 772146 w 1817217"/>
                <a:gd name="connsiteY0" fmla="*/ 2771383 h 2972055"/>
                <a:gd name="connsiteX1" fmla="*/ 1286496 w 1817217"/>
                <a:gd name="connsiteY1" fmla="*/ 2580883 h 2972055"/>
                <a:gd name="connsiteX2" fmla="*/ 1762746 w 1817217"/>
                <a:gd name="connsiteY2" fmla="*/ 352033 h 2972055"/>
                <a:gd name="connsiteX3" fmla="*/ 905495 w 1817217"/>
                <a:gd name="connsiteY3" fmla="*/ 9133 h 2972055"/>
                <a:gd name="connsiteX4" fmla="*/ 621 w 1817217"/>
                <a:gd name="connsiteY4" fmla="*/ 475858 h 2972055"/>
                <a:gd name="connsiteX5" fmla="*/ 772146 w 1817217"/>
                <a:gd name="connsiteY5" fmla="*/ 2771383 h 2972055"/>
                <a:gd name="connsiteX0" fmla="*/ 772146 w 1817217"/>
                <a:gd name="connsiteY0" fmla="*/ 2762250 h 2962922"/>
                <a:gd name="connsiteX1" fmla="*/ 1286496 w 1817217"/>
                <a:gd name="connsiteY1" fmla="*/ 2571750 h 2962922"/>
                <a:gd name="connsiteX2" fmla="*/ 1762746 w 1817217"/>
                <a:gd name="connsiteY2" fmla="*/ 342900 h 2962922"/>
                <a:gd name="connsiteX3" fmla="*/ 905495 w 1817217"/>
                <a:gd name="connsiteY3" fmla="*/ 0 h 2962922"/>
                <a:gd name="connsiteX4" fmla="*/ 621 w 1817217"/>
                <a:gd name="connsiteY4" fmla="*/ 466725 h 2962922"/>
                <a:gd name="connsiteX5" fmla="*/ 772146 w 1817217"/>
                <a:gd name="connsiteY5" fmla="*/ 2762250 h 296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7217" h="2962922">
                  <a:moveTo>
                    <a:pt x="772146" y="2762250"/>
                  </a:moveTo>
                  <a:cubicBezTo>
                    <a:pt x="986459" y="3113088"/>
                    <a:pt x="1121396" y="2974975"/>
                    <a:pt x="1286496" y="2571750"/>
                  </a:cubicBezTo>
                  <a:cubicBezTo>
                    <a:pt x="1451596" y="2168525"/>
                    <a:pt x="1988171" y="725487"/>
                    <a:pt x="1762746" y="342900"/>
                  </a:cubicBezTo>
                  <a:cubicBezTo>
                    <a:pt x="1537321" y="-39687"/>
                    <a:pt x="1211882" y="26988"/>
                    <a:pt x="905495" y="0"/>
                  </a:cubicBezTo>
                  <a:cubicBezTo>
                    <a:pt x="608633" y="20637"/>
                    <a:pt x="22846" y="6350"/>
                    <a:pt x="621" y="466725"/>
                  </a:cubicBezTo>
                  <a:cubicBezTo>
                    <a:pt x="-21604" y="927100"/>
                    <a:pt x="557834" y="2411413"/>
                    <a:pt x="772146" y="2762250"/>
                  </a:cubicBezTo>
                  <a:close/>
                </a:path>
              </a:pathLst>
            </a:custGeom>
            <a:grpFill/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5" name="Freeform 174"/>
            <p:cNvSpPr/>
            <p:nvPr/>
          </p:nvSpPr>
          <p:spPr>
            <a:xfrm rot="163139">
              <a:off x="3847954" y="2190301"/>
              <a:ext cx="369022" cy="1179890"/>
            </a:xfrm>
            <a:custGeom>
              <a:avLst/>
              <a:gdLst>
                <a:gd name="connsiteX0" fmla="*/ 1189698 w 1941335"/>
                <a:gd name="connsiteY0" fmla="*/ 2706465 h 3004646"/>
                <a:gd name="connsiteX1" fmla="*/ 1427823 w 1941335"/>
                <a:gd name="connsiteY1" fmla="*/ 2715990 h 3004646"/>
                <a:gd name="connsiteX2" fmla="*/ 1885023 w 1941335"/>
                <a:gd name="connsiteY2" fmla="*/ 134715 h 3004646"/>
                <a:gd name="connsiteX3" fmla="*/ 8598 w 1941335"/>
                <a:gd name="connsiteY3" fmla="*/ 610965 h 3004646"/>
                <a:gd name="connsiteX4" fmla="*/ 1189698 w 1941335"/>
                <a:gd name="connsiteY4" fmla="*/ 2706465 h 3004646"/>
                <a:gd name="connsiteX0" fmla="*/ 1189976 w 1964326"/>
                <a:gd name="connsiteY0" fmla="*/ 2706465 h 3010439"/>
                <a:gd name="connsiteX1" fmla="*/ 1647176 w 1964326"/>
                <a:gd name="connsiteY1" fmla="*/ 2725515 h 3010439"/>
                <a:gd name="connsiteX2" fmla="*/ 1885301 w 1964326"/>
                <a:gd name="connsiteY2" fmla="*/ 134715 h 3010439"/>
                <a:gd name="connsiteX3" fmla="*/ 8876 w 1964326"/>
                <a:gd name="connsiteY3" fmla="*/ 610965 h 3010439"/>
                <a:gd name="connsiteX4" fmla="*/ 1189976 w 1964326"/>
                <a:gd name="connsiteY4" fmla="*/ 2706465 h 3010439"/>
                <a:gd name="connsiteX0" fmla="*/ 1195182 w 2142000"/>
                <a:gd name="connsiteY0" fmla="*/ 2611489 h 2907873"/>
                <a:gd name="connsiteX1" fmla="*/ 1652382 w 2142000"/>
                <a:gd name="connsiteY1" fmla="*/ 2630539 h 2907873"/>
                <a:gd name="connsiteX2" fmla="*/ 2081007 w 2142000"/>
                <a:gd name="connsiteY2" fmla="*/ 154039 h 2907873"/>
                <a:gd name="connsiteX3" fmla="*/ 14082 w 2142000"/>
                <a:gd name="connsiteY3" fmla="*/ 515989 h 2907873"/>
                <a:gd name="connsiteX4" fmla="*/ 1195182 w 2142000"/>
                <a:gd name="connsiteY4" fmla="*/ 2611489 h 2907873"/>
                <a:gd name="connsiteX0" fmla="*/ 922433 w 1869251"/>
                <a:gd name="connsiteY0" fmla="*/ 2647289 h 2951534"/>
                <a:gd name="connsiteX1" fmla="*/ 1379633 w 1869251"/>
                <a:gd name="connsiteY1" fmla="*/ 2666339 h 2951534"/>
                <a:gd name="connsiteX2" fmla="*/ 1808258 w 1869251"/>
                <a:gd name="connsiteY2" fmla="*/ 189839 h 2951534"/>
                <a:gd name="connsiteX3" fmla="*/ 17558 w 1869251"/>
                <a:gd name="connsiteY3" fmla="*/ 418439 h 2951534"/>
                <a:gd name="connsiteX4" fmla="*/ 922433 w 1869251"/>
                <a:gd name="connsiteY4" fmla="*/ 2647289 h 2951534"/>
                <a:gd name="connsiteX0" fmla="*/ 859579 w 1873981"/>
                <a:gd name="connsiteY0" fmla="*/ 2796547 h 3041775"/>
                <a:gd name="connsiteX1" fmla="*/ 1383454 w 1873981"/>
                <a:gd name="connsiteY1" fmla="*/ 2672722 h 3041775"/>
                <a:gd name="connsiteX2" fmla="*/ 1812079 w 1873981"/>
                <a:gd name="connsiteY2" fmla="*/ 196222 h 3041775"/>
                <a:gd name="connsiteX3" fmla="*/ 21379 w 1873981"/>
                <a:gd name="connsiteY3" fmla="*/ 424822 h 3041775"/>
                <a:gd name="connsiteX4" fmla="*/ 859579 w 1873981"/>
                <a:gd name="connsiteY4" fmla="*/ 2796547 h 3041775"/>
                <a:gd name="connsiteX0" fmla="*/ 861043 w 1910801"/>
                <a:gd name="connsiteY0" fmla="*/ 2731395 h 2971474"/>
                <a:gd name="connsiteX1" fmla="*/ 1384918 w 1910801"/>
                <a:gd name="connsiteY1" fmla="*/ 2607570 h 2971474"/>
                <a:gd name="connsiteX2" fmla="*/ 1851643 w 1910801"/>
                <a:gd name="connsiteY2" fmla="*/ 226320 h 2971474"/>
                <a:gd name="connsiteX3" fmla="*/ 22843 w 1910801"/>
                <a:gd name="connsiteY3" fmla="*/ 359670 h 2971474"/>
                <a:gd name="connsiteX4" fmla="*/ 861043 w 1910801"/>
                <a:gd name="connsiteY4" fmla="*/ 2731395 h 2971474"/>
                <a:gd name="connsiteX0" fmla="*/ 859220 w 1864823"/>
                <a:gd name="connsiteY0" fmla="*/ 2725238 h 2964807"/>
                <a:gd name="connsiteX1" fmla="*/ 1383095 w 1864823"/>
                <a:gd name="connsiteY1" fmla="*/ 2601413 h 2964807"/>
                <a:gd name="connsiteX2" fmla="*/ 1802195 w 1864823"/>
                <a:gd name="connsiteY2" fmla="*/ 229688 h 2964807"/>
                <a:gd name="connsiteX3" fmla="*/ 21020 w 1864823"/>
                <a:gd name="connsiteY3" fmla="*/ 353513 h 2964807"/>
                <a:gd name="connsiteX4" fmla="*/ 859220 w 1864823"/>
                <a:gd name="connsiteY4" fmla="*/ 2725238 h 2964807"/>
                <a:gd name="connsiteX0" fmla="*/ 838496 w 1840010"/>
                <a:gd name="connsiteY0" fmla="*/ 2909145 h 3148714"/>
                <a:gd name="connsiteX1" fmla="*/ 1362371 w 1840010"/>
                <a:gd name="connsiteY1" fmla="*/ 2785320 h 3148714"/>
                <a:gd name="connsiteX2" fmla="*/ 1781471 w 1840010"/>
                <a:gd name="connsiteY2" fmla="*/ 413595 h 3148714"/>
                <a:gd name="connsiteX3" fmla="*/ 933745 w 1840010"/>
                <a:gd name="connsiteY3" fmla="*/ 4020 h 3148714"/>
                <a:gd name="connsiteX4" fmla="*/ 296 w 1840010"/>
                <a:gd name="connsiteY4" fmla="*/ 537420 h 3148714"/>
                <a:gd name="connsiteX5" fmla="*/ 838496 w 1840010"/>
                <a:gd name="connsiteY5" fmla="*/ 2909145 h 3148714"/>
                <a:gd name="connsiteX0" fmla="*/ 762329 w 1763843"/>
                <a:gd name="connsiteY0" fmla="*/ 2909145 h 3138832"/>
                <a:gd name="connsiteX1" fmla="*/ 1286204 w 1763843"/>
                <a:gd name="connsiteY1" fmla="*/ 2785320 h 3138832"/>
                <a:gd name="connsiteX2" fmla="*/ 1705304 w 1763843"/>
                <a:gd name="connsiteY2" fmla="*/ 413595 h 3138832"/>
                <a:gd name="connsiteX3" fmla="*/ 857578 w 1763843"/>
                <a:gd name="connsiteY3" fmla="*/ 4020 h 3138832"/>
                <a:gd name="connsiteX4" fmla="*/ 329 w 1763843"/>
                <a:gd name="connsiteY4" fmla="*/ 680295 h 3138832"/>
                <a:gd name="connsiteX5" fmla="*/ 762329 w 1763843"/>
                <a:gd name="connsiteY5" fmla="*/ 2909145 h 3138832"/>
                <a:gd name="connsiteX0" fmla="*/ 762468 w 1763982"/>
                <a:gd name="connsiteY0" fmla="*/ 2742095 h 2971782"/>
                <a:gd name="connsiteX1" fmla="*/ 1286343 w 1763982"/>
                <a:gd name="connsiteY1" fmla="*/ 2618270 h 2971782"/>
                <a:gd name="connsiteX2" fmla="*/ 1705443 w 1763982"/>
                <a:gd name="connsiteY2" fmla="*/ 246545 h 2971782"/>
                <a:gd name="connsiteX3" fmla="*/ 876767 w 1763982"/>
                <a:gd name="connsiteY3" fmla="*/ 56045 h 2971782"/>
                <a:gd name="connsiteX4" fmla="*/ 468 w 1763982"/>
                <a:gd name="connsiteY4" fmla="*/ 513245 h 2971782"/>
                <a:gd name="connsiteX5" fmla="*/ 762468 w 1763982"/>
                <a:gd name="connsiteY5" fmla="*/ 2742095 h 2971782"/>
                <a:gd name="connsiteX0" fmla="*/ 762468 w 1835024"/>
                <a:gd name="connsiteY0" fmla="*/ 2690495 h 2909018"/>
                <a:gd name="connsiteX1" fmla="*/ 1286343 w 1835024"/>
                <a:gd name="connsiteY1" fmla="*/ 2566670 h 2909018"/>
                <a:gd name="connsiteX2" fmla="*/ 1781643 w 1835024"/>
                <a:gd name="connsiteY2" fmla="*/ 404495 h 2909018"/>
                <a:gd name="connsiteX3" fmla="*/ 876767 w 1835024"/>
                <a:gd name="connsiteY3" fmla="*/ 4445 h 2909018"/>
                <a:gd name="connsiteX4" fmla="*/ 468 w 1835024"/>
                <a:gd name="connsiteY4" fmla="*/ 461645 h 2909018"/>
                <a:gd name="connsiteX5" fmla="*/ 762468 w 1835024"/>
                <a:gd name="connsiteY5" fmla="*/ 2690495 h 2909018"/>
                <a:gd name="connsiteX0" fmla="*/ 762468 w 1817177"/>
                <a:gd name="connsiteY0" fmla="*/ 2696487 h 2918514"/>
                <a:gd name="connsiteX1" fmla="*/ 1286343 w 1817177"/>
                <a:gd name="connsiteY1" fmla="*/ 2572662 h 2918514"/>
                <a:gd name="connsiteX2" fmla="*/ 1762593 w 1817177"/>
                <a:gd name="connsiteY2" fmla="*/ 343812 h 2918514"/>
                <a:gd name="connsiteX3" fmla="*/ 876767 w 1817177"/>
                <a:gd name="connsiteY3" fmla="*/ 10437 h 2918514"/>
                <a:gd name="connsiteX4" fmla="*/ 468 w 1817177"/>
                <a:gd name="connsiteY4" fmla="*/ 467637 h 2918514"/>
                <a:gd name="connsiteX5" fmla="*/ 762468 w 1817177"/>
                <a:gd name="connsiteY5" fmla="*/ 2696487 h 2918514"/>
                <a:gd name="connsiteX0" fmla="*/ 771915 w 1816986"/>
                <a:gd name="connsiteY0" fmla="*/ 2763162 h 2963834"/>
                <a:gd name="connsiteX1" fmla="*/ 1286265 w 1816986"/>
                <a:gd name="connsiteY1" fmla="*/ 2572662 h 2963834"/>
                <a:gd name="connsiteX2" fmla="*/ 1762515 w 1816986"/>
                <a:gd name="connsiteY2" fmla="*/ 343812 h 2963834"/>
                <a:gd name="connsiteX3" fmla="*/ 876689 w 1816986"/>
                <a:gd name="connsiteY3" fmla="*/ 10437 h 2963834"/>
                <a:gd name="connsiteX4" fmla="*/ 390 w 1816986"/>
                <a:gd name="connsiteY4" fmla="*/ 467637 h 2963834"/>
                <a:gd name="connsiteX5" fmla="*/ 771915 w 1816986"/>
                <a:gd name="connsiteY5" fmla="*/ 2763162 h 2963834"/>
                <a:gd name="connsiteX0" fmla="*/ 772146 w 1817217"/>
                <a:gd name="connsiteY0" fmla="*/ 2771383 h 2972055"/>
                <a:gd name="connsiteX1" fmla="*/ 1286496 w 1817217"/>
                <a:gd name="connsiteY1" fmla="*/ 2580883 h 2972055"/>
                <a:gd name="connsiteX2" fmla="*/ 1762746 w 1817217"/>
                <a:gd name="connsiteY2" fmla="*/ 352033 h 2972055"/>
                <a:gd name="connsiteX3" fmla="*/ 905495 w 1817217"/>
                <a:gd name="connsiteY3" fmla="*/ 9133 h 2972055"/>
                <a:gd name="connsiteX4" fmla="*/ 621 w 1817217"/>
                <a:gd name="connsiteY4" fmla="*/ 475858 h 2972055"/>
                <a:gd name="connsiteX5" fmla="*/ 772146 w 1817217"/>
                <a:gd name="connsiteY5" fmla="*/ 2771383 h 2972055"/>
                <a:gd name="connsiteX0" fmla="*/ 772146 w 1817217"/>
                <a:gd name="connsiteY0" fmla="*/ 2762250 h 2962922"/>
                <a:gd name="connsiteX1" fmla="*/ 1286496 w 1817217"/>
                <a:gd name="connsiteY1" fmla="*/ 2571750 h 2962922"/>
                <a:gd name="connsiteX2" fmla="*/ 1762746 w 1817217"/>
                <a:gd name="connsiteY2" fmla="*/ 342900 h 2962922"/>
                <a:gd name="connsiteX3" fmla="*/ 905495 w 1817217"/>
                <a:gd name="connsiteY3" fmla="*/ 0 h 2962922"/>
                <a:gd name="connsiteX4" fmla="*/ 621 w 1817217"/>
                <a:gd name="connsiteY4" fmla="*/ 466725 h 2962922"/>
                <a:gd name="connsiteX5" fmla="*/ 772146 w 1817217"/>
                <a:gd name="connsiteY5" fmla="*/ 2762250 h 296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7217" h="2962922">
                  <a:moveTo>
                    <a:pt x="772146" y="2762250"/>
                  </a:moveTo>
                  <a:cubicBezTo>
                    <a:pt x="986459" y="3113088"/>
                    <a:pt x="1121396" y="2974975"/>
                    <a:pt x="1286496" y="2571750"/>
                  </a:cubicBezTo>
                  <a:cubicBezTo>
                    <a:pt x="1451596" y="2168525"/>
                    <a:pt x="1988171" y="725487"/>
                    <a:pt x="1762746" y="342900"/>
                  </a:cubicBezTo>
                  <a:cubicBezTo>
                    <a:pt x="1537321" y="-39687"/>
                    <a:pt x="1211882" y="26988"/>
                    <a:pt x="905495" y="0"/>
                  </a:cubicBezTo>
                  <a:cubicBezTo>
                    <a:pt x="608633" y="20637"/>
                    <a:pt x="22846" y="6350"/>
                    <a:pt x="621" y="466725"/>
                  </a:cubicBezTo>
                  <a:cubicBezTo>
                    <a:pt x="-21604" y="927100"/>
                    <a:pt x="557834" y="2411413"/>
                    <a:pt x="772146" y="2762250"/>
                  </a:cubicBezTo>
                  <a:close/>
                </a:path>
              </a:pathLst>
            </a:custGeom>
            <a:grpFill/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6" name="Freeform 175"/>
            <p:cNvSpPr/>
            <p:nvPr/>
          </p:nvSpPr>
          <p:spPr>
            <a:xfrm rot="163139">
              <a:off x="6284466" y="2182720"/>
              <a:ext cx="369022" cy="1179890"/>
            </a:xfrm>
            <a:custGeom>
              <a:avLst/>
              <a:gdLst>
                <a:gd name="connsiteX0" fmla="*/ 1189698 w 1941335"/>
                <a:gd name="connsiteY0" fmla="*/ 2706465 h 3004646"/>
                <a:gd name="connsiteX1" fmla="*/ 1427823 w 1941335"/>
                <a:gd name="connsiteY1" fmla="*/ 2715990 h 3004646"/>
                <a:gd name="connsiteX2" fmla="*/ 1885023 w 1941335"/>
                <a:gd name="connsiteY2" fmla="*/ 134715 h 3004646"/>
                <a:gd name="connsiteX3" fmla="*/ 8598 w 1941335"/>
                <a:gd name="connsiteY3" fmla="*/ 610965 h 3004646"/>
                <a:gd name="connsiteX4" fmla="*/ 1189698 w 1941335"/>
                <a:gd name="connsiteY4" fmla="*/ 2706465 h 3004646"/>
                <a:gd name="connsiteX0" fmla="*/ 1189976 w 1964326"/>
                <a:gd name="connsiteY0" fmla="*/ 2706465 h 3010439"/>
                <a:gd name="connsiteX1" fmla="*/ 1647176 w 1964326"/>
                <a:gd name="connsiteY1" fmla="*/ 2725515 h 3010439"/>
                <a:gd name="connsiteX2" fmla="*/ 1885301 w 1964326"/>
                <a:gd name="connsiteY2" fmla="*/ 134715 h 3010439"/>
                <a:gd name="connsiteX3" fmla="*/ 8876 w 1964326"/>
                <a:gd name="connsiteY3" fmla="*/ 610965 h 3010439"/>
                <a:gd name="connsiteX4" fmla="*/ 1189976 w 1964326"/>
                <a:gd name="connsiteY4" fmla="*/ 2706465 h 3010439"/>
                <a:gd name="connsiteX0" fmla="*/ 1195182 w 2142000"/>
                <a:gd name="connsiteY0" fmla="*/ 2611489 h 2907873"/>
                <a:gd name="connsiteX1" fmla="*/ 1652382 w 2142000"/>
                <a:gd name="connsiteY1" fmla="*/ 2630539 h 2907873"/>
                <a:gd name="connsiteX2" fmla="*/ 2081007 w 2142000"/>
                <a:gd name="connsiteY2" fmla="*/ 154039 h 2907873"/>
                <a:gd name="connsiteX3" fmla="*/ 14082 w 2142000"/>
                <a:gd name="connsiteY3" fmla="*/ 515989 h 2907873"/>
                <a:gd name="connsiteX4" fmla="*/ 1195182 w 2142000"/>
                <a:gd name="connsiteY4" fmla="*/ 2611489 h 2907873"/>
                <a:gd name="connsiteX0" fmla="*/ 922433 w 1869251"/>
                <a:gd name="connsiteY0" fmla="*/ 2647289 h 2951534"/>
                <a:gd name="connsiteX1" fmla="*/ 1379633 w 1869251"/>
                <a:gd name="connsiteY1" fmla="*/ 2666339 h 2951534"/>
                <a:gd name="connsiteX2" fmla="*/ 1808258 w 1869251"/>
                <a:gd name="connsiteY2" fmla="*/ 189839 h 2951534"/>
                <a:gd name="connsiteX3" fmla="*/ 17558 w 1869251"/>
                <a:gd name="connsiteY3" fmla="*/ 418439 h 2951534"/>
                <a:gd name="connsiteX4" fmla="*/ 922433 w 1869251"/>
                <a:gd name="connsiteY4" fmla="*/ 2647289 h 2951534"/>
                <a:gd name="connsiteX0" fmla="*/ 859579 w 1873981"/>
                <a:gd name="connsiteY0" fmla="*/ 2796547 h 3041775"/>
                <a:gd name="connsiteX1" fmla="*/ 1383454 w 1873981"/>
                <a:gd name="connsiteY1" fmla="*/ 2672722 h 3041775"/>
                <a:gd name="connsiteX2" fmla="*/ 1812079 w 1873981"/>
                <a:gd name="connsiteY2" fmla="*/ 196222 h 3041775"/>
                <a:gd name="connsiteX3" fmla="*/ 21379 w 1873981"/>
                <a:gd name="connsiteY3" fmla="*/ 424822 h 3041775"/>
                <a:gd name="connsiteX4" fmla="*/ 859579 w 1873981"/>
                <a:gd name="connsiteY4" fmla="*/ 2796547 h 3041775"/>
                <a:gd name="connsiteX0" fmla="*/ 861043 w 1910801"/>
                <a:gd name="connsiteY0" fmla="*/ 2731395 h 2971474"/>
                <a:gd name="connsiteX1" fmla="*/ 1384918 w 1910801"/>
                <a:gd name="connsiteY1" fmla="*/ 2607570 h 2971474"/>
                <a:gd name="connsiteX2" fmla="*/ 1851643 w 1910801"/>
                <a:gd name="connsiteY2" fmla="*/ 226320 h 2971474"/>
                <a:gd name="connsiteX3" fmla="*/ 22843 w 1910801"/>
                <a:gd name="connsiteY3" fmla="*/ 359670 h 2971474"/>
                <a:gd name="connsiteX4" fmla="*/ 861043 w 1910801"/>
                <a:gd name="connsiteY4" fmla="*/ 2731395 h 2971474"/>
                <a:gd name="connsiteX0" fmla="*/ 859220 w 1864823"/>
                <a:gd name="connsiteY0" fmla="*/ 2725238 h 2964807"/>
                <a:gd name="connsiteX1" fmla="*/ 1383095 w 1864823"/>
                <a:gd name="connsiteY1" fmla="*/ 2601413 h 2964807"/>
                <a:gd name="connsiteX2" fmla="*/ 1802195 w 1864823"/>
                <a:gd name="connsiteY2" fmla="*/ 229688 h 2964807"/>
                <a:gd name="connsiteX3" fmla="*/ 21020 w 1864823"/>
                <a:gd name="connsiteY3" fmla="*/ 353513 h 2964807"/>
                <a:gd name="connsiteX4" fmla="*/ 859220 w 1864823"/>
                <a:gd name="connsiteY4" fmla="*/ 2725238 h 2964807"/>
                <a:gd name="connsiteX0" fmla="*/ 838496 w 1840010"/>
                <a:gd name="connsiteY0" fmla="*/ 2909145 h 3148714"/>
                <a:gd name="connsiteX1" fmla="*/ 1362371 w 1840010"/>
                <a:gd name="connsiteY1" fmla="*/ 2785320 h 3148714"/>
                <a:gd name="connsiteX2" fmla="*/ 1781471 w 1840010"/>
                <a:gd name="connsiteY2" fmla="*/ 413595 h 3148714"/>
                <a:gd name="connsiteX3" fmla="*/ 933745 w 1840010"/>
                <a:gd name="connsiteY3" fmla="*/ 4020 h 3148714"/>
                <a:gd name="connsiteX4" fmla="*/ 296 w 1840010"/>
                <a:gd name="connsiteY4" fmla="*/ 537420 h 3148714"/>
                <a:gd name="connsiteX5" fmla="*/ 838496 w 1840010"/>
                <a:gd name="connsiteY5" fmla="*/ 2909145 h 3148714"/>
                <a:gd name="connsiteX0" fmla="*/ 762329 w 1763843"/>
                <a:gd name="connsiteY0" fmla="*/ 2909145 h 3138832"/>
                <a:gd name="connsiteX1" fmla="*/ 1286204 w 1763843"/>
                <a:gd name="connsiteY1" fmla="*/ 2785320 h 3138832"/>
                <a:gd name="connsiteX2" fmla="*/ 1705304 w 1763843"/>
                <a:gd name="connsiteY2" fmla="*/ 413595 h 3138832"/>
                <a:gd name="connsiteX3" fmla="*/ 857578 w 1763843"/>
                <a:gd name="connsiteY3" fmla="*/ 4020 h 3138832"/>
                <a:gd name="connsiteX4" fmla="*/ 329 w 1763843"/>
                <a:gd name="connsiteY4" fmla="*/ 680295 h 3138832"/>
                <a:gd name="connsiteX5" fmla="*/ 762329 w 1763843"/>
                <a:gd name="connsiteY5" fmla="*/ 2909145 h 3138832"/>
                <a:gd name="connsiteX0" fmla="*/ 762468 w 1763982"/>
                <a:gd name="connsiteY0" fmla="*/ 2742095 h 2971782"/>
                <a:gd name="connsiteX1" fmla="*/ 1286343 w 1763982"/>
                <a:gd name="connsiteY1" fmla="*/ 2618270 h 2971782"/>
                <a:gd name="connsiteX2" fmla="*/ 1705443 w 1763982"/>
                <a:gd name="connsiteY2" fmla="*/ 246545 h 2971782"/>
                <a:gd name="connsiteX3" fmla="*/ 876767 w 1763982"/>
                <a:gd name="connsiteY3" fmla="*/ 56045 h 2971782"/>
                <a:gd name="connsiteX4" fmla="*/ 468 w 1763982"/>
                <a:gd name="connsiteY4" fmla="*/ 513245 h 2971782"/>
                <a:gd name="connsiteX5" fmla="*/ 762468 w 1763982"/>
                <a:gd name="connsiteY5" fmla="*/ 2742095 h 2971782"/>
                <a:gd name="connsiteX0" fmla="*/ 762468 w 1835024"/>
                <a:gd name="connsiteY0" fmla="*/ 2690495 h 2909018"/>
                <a:gd name="connsiteX1" fmla="*/ 1286343 w 1835024"/>
                <a:gd name="connsiteY1" fmla="*/ 2566670 h 2909018"/>
                <a:gd name="connsiteX2" fmla="*/ 1781643 w 1835024"/>
                <a:gd name="connsiteY2" fmla="*/ 404495 h 2909018"/>
                <a:gd name="connsiteX3" fmla="*/ 876767 w 1835024"/>
                <a:gd name="connsiteY3" fmla="*/ 4445 h 2909018"/>
                <a:gd name="connsiteX4" fmla="*/ 468 w 1835024"/>
                <a:gd name="connsiteY4" fmla="*/ 461645 h 2909018"/>
                <a:gd name="connsiteX5" fmla="*/ 762468 w 1835024"/>
                <a:gd name="connsiteY5" fmla="*/ 2690495 h 2909018"/>
                <a:gd name="connsiteX0" fmla="*/ 762468 w 1817177"/>
                <a:gd name="connsiteY0" fmla="*/ 2696487 h 2918514"/>
                <a:gd name="connsiteX1" fmla="*/ 1286343 w 1817177"/>
                <a:gd name="connsiteY1" fmla="*/ 2572662 h 2918514"/>
                <a:gd name="connsiteX2" fmla="*/ 1762593 w 1817177"/>
                <a:gd name="connsiteY2" fmla="*/ 343812 h 2918514"/>
                <a:gd name="connsiteX3" fmla="*/ 876767 w 1817177"/>
                <a:gd name="connsiteY3" fmla="*/ 10437 h 2918514"/>
                <a:gd name="connsiteX4" fmla="*/ 468 w 1817177"/>
                <a:gd name="connsiteY4" fmla="*/ 467637 h 2918514"/>
                <a:gd name="connsiteX5" fmla="*/ 762468 w 1817177"/>
                <a:gd name="connsiteY5" fmla="*/ 2696487 h 2918514"/>
                <a:gd name="connsiteX0" fmla="*/ 771915 w 1816986"/>
                <a:gd name="connsiteY0" fmla="*/ 2763162 h 2963834"/>
                <a:gd name="connsiteX1" fmla="*/ 1286265 w 1816986"/>
                <a:gd name="connsiteY1" fmla="*/ 2572662 h 2963834"/>
                <a:gd name="connsiteX2" fmla="*/ 1762515 w 1816986"/>
                <a:gd name="connsiteY2" fmla="*/ 343812 h 2963834"/>
                <a:gd name="connsiteX3" fmla="*/ 876689 w 1816986"/>
                <a:gd name="connsiteY3" fmla="*/ 10437 h 2963834"/>
                <a:gd name="connsiteX4" fmla="*/ 390 w 1816986"/>
                <a:gd name="connsiteY4" fmla="*/ 467637 h 2963834"/>
                <a:gd name="connsiteX5" fmla="*/ 771915 w 1816986"/>
                <a:gd name="connsiteY5" fmla="*/ 2763162 h 2963834"/>
                <a:gd name="connsiteX0" fmla="*/ 772146 w 1817217"/>
                <a:gd name="connsiteY0" fmla="*/ 2771383 h 2972055"/>
                <a:gd name="connsiteX1" fmla="*/ 1286496 w 1817217"/>
                <a:gd name="connsiteY1" fmla="*/ 2580883 h 2972055"/>
                <a:gd name="connsiteX2" fmla="*/ 1762746 w 1817217"/>
                <a:gd name="connsiteY2" fmla="*/ 352033 h 2972055"/>
                <a:gd name="connsiteX3" fmla="*/ 905495 w 1817217"/>
                <a:gd name="connsiteY3" fmla="*/ 9133 h 2972055"/>
                <a:gd name="connsiteX4" fmla="*/ 621 w 1817217"/>
                <a:gd name="connsiteY4" fmla="*/ 475858 h 2972055"/>
                <a:gd name="connsiteX5" fmla="*/ 772146 w 1817217"/>
                <a:gd name="connsiteY5" fmla="*/ 2771383 h 2972055"/>
                <a:gd name="connsiteX0" fmla="*/ 772146 w 1817217"/>
                <a:gd name="connsiteY0" fmla="*/ 2762250 h 2962922"/>
                <a:gd name="connsiteX1" fmla="*/ 1286496 w 1817217"/>
                <a:gd name="connsiteY1" fmla="*/ 2571750 h 2962922"/>
                <a:gd name="connsiteX2" fmla="*/ 1762746 w 1817217"/>
                <a:gd name="connsiteY2" fmla="*/ 342900 h 2962922"/>
                <a:gd name="connsiteX3" fmla="*/ 905495 w 1817217"/>
                <a:gd name="connsiteY3" fmla="*/ 0 h 2962922"/>
                <a:gd name="connsiteX4" fmla="*/ 621 w 1817217"/>
                <a:gd name="connsiteY4" fmla="*/ 466725 h 2962922"/>
                <a:gd name="connsiteX5" fmla="*/ 772146 w 1817217"/>
                <a:gd name="connsiteY5" fmla="*/ 2762250 h 296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7217" h="2962922">
                  <a:moveTo>
                    <a:pt x="772146" y="2762250"/>
                  </a:moveTo>
                  <a:cubicBezTo>
                    <a:pt x="986459" y="3113088"/>
                    <a:pt x="1121396" y="2974975"/>
                    <a:pt x="1286496" y="2571750"/>
                  </a:cubicBezTo>
                  <a:cubicBezTo>
                    <a:pt x="1451596" y="2168525"/>
                    <a:pt x="1988171" y="725487"/>
                    <a:pt x="1762746" y="342900"/>
                  </a:cubicBezTo>
                  <a:cubicBezTo>
                    <a:pt x="1537321" y="-39687"/>
                    <a:pt x="1211882" y="26988"/>
                    <a:pt x="905495" y="0"/>
                  </a:cubicBezTo>
                  <a:cubicBezTo>
                    <a:pt x="608633" y="20637"/>
                    <a:pt x="22846" y="6350"/>
                    <a:pt x="621" y="466725"/>
                  </a:cubicBezTo>
                  <a:cubicBezTo>
                    <a:pt x="-21604" y="927100"/>
                    <a:pt x="557834" y="2411413"/>
                    <a:pt x="772146" y="2762250"/>
                  </a:cubicBezTo>
                  <a:close/>
                </a:path>
              </a:pathLst>
            </a:custGeom>
            <a:grpFill/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2140819" y="2237321"/>
              <a:ext cx="407265" cy="1179890"/>
            </a:xfrm>
            <a:custGeom>
              <a:avLst/>
              <a:gdLst>
                <a:gd name="connsiteX0" fmla="*/ 1189698 w 1941335"/>
                <a:gd name="connsiteY0" fmla="*/ 2706465 h 3004646"/>
                <a:gd name="connsiteX1" fmla="*/ 1427823 w 1941335"/>
                <a:gd name="connsiteY1" fmla="*/ 2715990 h 3004646"/>
                <a:gd name="connsiteX2" fmla="*/ 1885023 w 1941335"/>
                <a:gd name="connsiteY2" fmla="*/ 134715 h 3004646"/>
                <a:gd name="connsiteX3" fmla="*/ 8598 w 1941335"/>
                <a:gd name="connsiteY3" fmla="*/ 610965 h 3004646"/>
                <a:gd name="connsiteX4" fmla="*/ 1189698 w 1941335"/>
                <a:gd name="connsiteY4" fmla="*/ 2706465 h 3004646"/>
                <a:gd name="connsiteX0" fmla="*/ 1189976 w 1964326"/>
                <a:gd name="connsiteY0" fmla="*/ 2706465 h 3010439"/>
                <a:gd name="connsiteX1" fmla="*/ 1647176 w 1964326"/>
                <a:gd name="connsiteY1" fmla="*/ 2725515 h 3010439"/>
                <a:gd name="connsiteX2" fmla="*/ 1885301 w 1964326"/>
                <a:gd name="connsiteY2" fmla="*/ 134715 h 3010439"/>
                <a:gd name="connsiteX3" fmla="*/ 8876 w 1964326"/>
                <a:gd name="connsiteY3" fmla="*/ 610965 h 3010439"/>
                <a:gd name="connsiteX4" fmla="*/ 1189976 w 1964326"/>
                <a:gd name="connsiteY4" fmla="*/ 2706465 h 3010439"/>
                <a:gd name="connsiteX0" fmla="*/ 1195182 w 2142000"/>
                <a:gd name="connsiteY0" fmla="*/ 2611489 h 2907873"/>
                <a:gd name="connsiteX1" fmla="*/ 1652382 w 2142000"/>
                <a:gd name="connsiteY1" fmla="*/ 2630539 h 2907873"/>
                <a:gd name="connsiteX2" fmla="*/ 2081007 w 2142000"/>
                <a:gd name="connsiteY2" fmla="*/ 154039 h 2907873"/>
                <a:gd name="connsiteX3" fmla="*/ 14082 w 2142000"/>
                <a:gd name="connsiteY3" fmla="*/ 515989 h 2907873"/>
                <a:gd name="connsiteX4" fmla="*/ 1195182 w 2142000"/>
                <a:gd name="connsiteY4" fmla="*/ 2611489 h 2907873"/>
                <a:gd name="connsiteX0" fmla="*/ 922433 w 1869251"/>
                <a:gd name="connsiteY0" fmla="*/ 2647289 h 2951534"/>
                <a:gd name="connsiteX1" fmla="*/ 1379633 w 1869251"/>
                <a:gd name="connsiteY1" fmla="*/ 2666339 h 2951534"/>
                <a:gd name="connsiteX2" fmla="*/ 1808258 w 1869251"/>
                <a:gd name="connsiteY2" fmla="*/ 189839 h 2951534"/>
                <a:gd name="connsiteX3" fmla="*/ 17558 w 1869251"/>
                <a:gd name="connsiteY3" fmla="*/ 418439 h 2951534"/>
                <a:gd name="connsiteX4" fmla="*/ 922433 w 1869251"/>
                <a:gd name="connsiteY4" fmla="*/ 2647289 h 2951534"/>
                <a:gd name="connsiteX0" fmla="*/ 859579 w 1873981"/>
                <a:gd name="connsiteY0" fmla="*/ 2796547 h 3041775"/>
                <a:gd name="connsiteX1" fmla="*/ 1383454 w 1873981"/>
                <a:gd name="connsiteY1" fmla="*/ 2672722 h 3041775"/>
                <a:gd name="connsiteX2" fmla="*/ 1812079 w 1873981"/>
                <a:gd name="connsiteY2" fmla="*/ 196222 h 3041775"/>
                <a:gd name="connsiteX3" fmla="*/ 21379 w 1873981"/>
                <a:gd name="connsiteY3" fmla="*/ 424822 h 3041775"/>
                <a:gd name="connsiteX4" fmla="*/ 859579 w 1873981"/>
                <a:gd name="connsiteY4" fmla="*/ 2796547 h 3041775"/>
                <a:gd name="connsiteX0" fmla="*/ 861043 w 1910801"/>
                <a:gd name="connsiteY0" fmla="*/ 2731395 h 2971474"/>
                <a:gd name="connsiteX1" fmla="*/ 1384918 w 1910801"/>
                <a:gd name="connsiteY1" fmla="*/ 2607570 h 2971474"/>
                <a:gd name="connsiteX2" fmla="*/ 1851643 w 1910801"/>
                <a:gd name="connsiteY2" fmla="*/ 226320 h 2971474"/>
                <a:gd name="connsiteX3" fmla="*/ 22843 w 1910801"/>
                <a:gd name="connsiteY3" fmla="*/ 359670 h 2971474"/>
                <a:gd name="connsiteX4" fmla="*/ 861043 w 1910801"/>
                <a:gd name="connsiteY4" fmla="*/ 2731395 h 2971474"/>
                <a:gd name="connsiteX0" fmla="*/ 859220 w 1864823"/>
                <a:gd name="connsiteY0" fmla="*/ 2725238 h 2964807"/>
                <a:gd name="connsiteX1" fmla="*/ 1383095 w 1864823"/>
                <a:gd name="connsiteY1" fmla="*/ 2601413 h 2964807"/>
                <a:gd name="connsiteX2" fmla="*/ 1802195 w 1864823"/>
                <a:gd name="connsiteY2" fmla="*/ 229688 h 2964807"/>
                <a:gd name="connsiteX3" fmla="*/ 21020 w 1864823"/>
                <a:gd name="connsiteY3" fmla="*/ 353513 h 2964807"/>
                <a:gd name="connsiteX4" fmla="*/ 859220 w 1864823"/>
                <a:gd name="connsiteY4" fmla="*/ 2725238 h 2964807"/>
                <a:gd name="connsiteX0" fmla="*/ 838496 w 1840010"/>
                <a:gd name="connsiteY0" fmla="*/ 2909145 h 3148714"/>
                <a:gd name="connsiteX1" fmla="*/ 1362371 w 1840010"/>
                <a:gd name="connsiteY1" fmla="*/ 2785320 h 3148714"/>
                <a:gd name="connsiteX2" fmla="*/ 1781471 w 1840010"/>
                <a:gd name="connsiteY2" fmla="*/ 413595 h 3148714"/>
                <a:gd name="connsiteX3" fmla="*/ 933745 w 1840010"/>
                <a:gd name="connsiteY3" fmla="*/ 4020 h 3148714"/>
                <a:gd name="connsiteX4" fmla="*/ 296 w 1840010"/>
                <a:gd name="connsiteY4" fmla="*/ 537420 h 3148714"/>
                <a:gd name="connsiteX5" fmla="*/ 838496 w 1840010"/>
                <a:gd name="connsiteY5" fmla="*/ 2909145 h 3148714"/>
                <a:gd name="connsiteX0" fmla="*/ 762329 w 1763843"/>
                <a:gd name="connsiteY0" fmla="*/ 2909145 h 3138832"/>
                <a:gd name="connsiteX1" fmla="*/ 1286204 w 1763843"/>
                <a:gd name="connsiteY1" fmla="*/ 2785320 h 3138832"/>
                <a:gd name="connsiteX2" fmla="*/ 1705304 w 1763843"/>
                <a:gd name="connsiteY2" fmla="*/ 413595 h 3138832"/>
                <a:gd name="connsiteX3" fmla="*/ 857578 w 1763843"/>
                <a:gd name="connsiteY3" fmla="*/ 4020 h 3138832"/>
                <a:gd name="connsiteX4" fmla="*/ 329 w 1763843"/>
                <a:gd name="connsiteY4" fmla="*/ 680295 h 3138832"/>
                <a:gd name="connsiteX5" fmla="*/ 762329 w 1763843"/>
                <a:gd name="connsiteY5" fmla="*/ 2909145 h 3138832"/>
                <a:gd name="connsiteX0" fmla="*/ 762468 w 1763982"/>
                <a:gd name="connsiteY0" fmla="*/ 2742095 h 2971782"/>
                <a:gd name="connsiteX1" fmla="*/ 1286343 w 1763982"/>
                <a:gd name="connsiteY1" fmla="*/ 2618270 h 2971782"/>
                <a:gd name="connsiteX2" fmla="*/ 1705443 w 1763982"/>
                <a:gd name="connsiteY2" fmla="*/ 246545 h 2971782"/>
                <a:gd name="connsiteX3" fmla="*/ 876767 w 1763982"/>
                <a:gd name="connsiteY3" fmla="*/ 56045 h 2971782"/>
                <a:gd name="connsiteX4" fmla="*/ 468 w 1763982"/>
                <a:gd name="connsiteY4" fmla="*/ 513245 h 2971782"/>
                <a:gd name="connsiteX5" fmla="*/ 762468 w 1763982"/>
                <a:gd name="connsiteY5" fmla="*/ 2742095 h 2971782"/>
                <a:gd name="connsiteX0" fmla="*/ 762468 w 1835024"/>
                <a:gd name="connsiteY0" fmla="*/ 2690495 h 2909018"/>
                <a:gd name="connsiteX1" fmla="*/ 1286343 w 1835024"/>
                <a:gd name="connsiteY1" fmla="*/ 2566670 h 2909018"/>
                <a:gd name="connsiteX2" fmla="*/ 1781643 w 1835024"/>
                <a:gd name="connsiteY2" fmla="*/ 404495 h 2909018"/>
                <a:gd name="connsiteX3" fmla="*/ 876767 w 1835024"/>
                <a:gd name="connsiteY3" fmla="*/ 4445 h 2909018"/>
                <a:gd name="connsiteX4" fmla="*/ 468 w 1835024"/>
                <a:gd name="connsiteY4" fmla="*/ 461645 h 2909018"/>
                <a:gd name="connsiteX5" fmla="*/ 762468 w 1835024"/>
                <a:gd name="connsiteY5" fmla="*/ 2690495 h 2909018"/>
                <a:gd name="connsiteX0" fmla="*/ 762468 w 1817177"/>
                <a:gd name="connsiteY0" fmla="*/ 2696487 h 2918514"/>
                <a:gd name="connsiteX1" fmla="*/ 1286343 w 1817177"/>
                <a:gd name="connsiteY1" fmla="*/ 2572662 h 2918514"/>
                <a:gd name="connsiteX2" fmla="*/ 1762593 w 1817177"/>
                <a:gd name="connsiteY2" fmla="*/ 343812 h 2918514"/>
                <a:gd name="connsiteX3" fmla="*/ 876767 w 1817177"/>
                <a:gd name="connsiteY3" fmla="*/ 10437 h 2918514"/>
                <a:gd name="connsiteX4" fmla="*/ 468 w 1817177"/>
                <a:gd name="connsiteY4" fmla="*/ 467637 h 2918514"/>
                <a:gd name="connsiteX5" fmla="*/ 762468 w 1817177"/>
                <a:gd name="connsiteY5" fmla="*/ 2696487 h 2918514"/>
                <a:gd name="connsiteX0" fmla="*/ 771915 w 1816986"/>
                <a:gd name="connsiteY0" fmla="*/ 2763162 h 2963834"/>
                <a:gd name="connsiteX1" fmla="*/ 1286265 w 1816986"/>
                <a:gd name="connsiteY1" fmla="*/ 2572662 h 2963834"/>
                <a:gd name="connsiteX2" fmla="*/ 1762515 w 1816986"/>
                <a:gd name="connsiteY2" fmla="*/ 343812 h 2963834"/>
                <a:gd name="connsiteX3" fmla="*/ 876689 w 1816986"/>
                <a:gd name="connsiteY3" fmla="*/ 10437 h 2963834"/>
                <a:gd name="connsiteX4" fmla="*/ 390 w 1816986"/>
                <a:gd name="connsiteY4" fmla="*/ 467637 h 2963834"/>
                <a:gd name="connsiteX5" fmla="*/ 771915 w 1816986"/>
                <a:gd name="connsiteY5" fmla="*/ 2763162 h 2963834"/>
                <a:gd name="connsiteX0" fmla="*/ 772146 w 1817217"/>
                <a:gd name="connsiteY0" fmla="*/ 2771383 h 2972055"/>
                <a:gd name="connsiteX1" fmla="*/ 1286496 w 1817217"/>
                <a:gd name="connsiteY1" fmla="*/ 2580883 h 2972055"/>
                <a:gd name="connsiteX2" fmla="*/ 1762746 w 1817217"/>
                <a:gd name="connsiteY2" fmla="*/ 352033 h 2972055"/>
                <a:gd name="connsiteX3" fmla="*/ 905495 w 1817217"/>
                <a:gd name="connsiteY3" fmla="*/ 9133 h 2972055"/>
                <a:gd name="connsiteX4" fmla="*/ 621 w 1817217"/>
                <a:gd name="connsiteY4" fmla="*/ 475858 h 2972055"/>
                <a:gd name="connsiteX5" fmla="*/ 772146 w 1817217"/>
                <a:gd name="connsiteY5" fmla="*/ 2771383 h 2972055"/>
                <a:gd name="connsiteX0" fmla="*/ 772146 w 1817217"/>
                <a:gd name="connsiteY0" fmla="*/ 2762250 h 2962922"/>
                <a:gd name="connsiteX1" fmla="*/ 1286496 w 1817217"/>
                <a:gd name="connsiteY1" fmla="*/ 2571750 h 2962922"/>
                <a:gd name="connsiteX2" fmla="*/ 1762746 w 1817217"/>
                <a:gd name="connsiteY2" fmla="*/ 342900 h 2962922"/>
                <a:gd name="connsiteX3" fmla="*/ 905495 w 1817217"/>
                <a:gd name="connsiteY3" fmla="*/ 0 h 2962922"/>
                <a:gd name="connsiteX4" fmla="*/ 621 w 1817217"/>
                <a:gd name="connsiteY4" fmla="*/ 466725 h 2962922"/>
                <a:gd name="connsiteX5" fmla="*/ 772146 w 1817217"/>
                <a:gd name="connsiteY5" fmla="*/ 2762250 h 296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7217" h="2962922">
                  <a:moveTo>
                    <a:pt x="772146" y="2762250"/>
                  </a:moveTo>
                  <a:cubicBezTo>
                    <a:pt x="986459" y="3113088"/>
                    <a:pt x="1121396" y="2974975"/>
                    <a:pt x="1286496" y="2571750"/>
                  </a:cubicBezTo>
                  <a:cubicBezTo>
                    <a:pt x="1451596" y="2168525"/>
                    <a:pt x="1988171" y="725487"/>
                    <a:pt x="1762746" y="342900"/>
                  </a:cubicBezTo>
                  <a:cubicBezTo>
                    <a:pt x="1537321" y="-39687"/>
                    <a:pt x="1211882" y="26988"/>
                    <a:pt x="905495" y="0"/>
                  </a:cubicBezTo>
                  <a:cubicBezTo>
                    <a:pt x="608633" y="20637"/>
                    <a:pt x="22846" y="6350"/>
                    <a:pt x="621" y="466725"/>
                  </a:cubicBezTo>
                  <a:cubicBezTo>
                    <a:pt x="-21604" y="927100"/>
                    <a:pt x="557834" y="2411413"/>
                    <a:pt x="772146" y="2762250"/>
                  </a:cubicBezTo>
                  <a:close/>
                </a:path>
              </a:pathLst>
            </a:custGeom>
            <a:grpFill/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8" name="Freeform 177"/>
            <p:cNvSpPr/>
            <p:nvPr/>
          </p:nvSpPr>
          <p:spPr>
            <a:xfrm rot="163139">
              <a:off x="4638517" y="2260880"/>
              <a:ext cx="369022" cy="1179890"/>
            </a:xfrm>
            <a:custGeom>
              <a:avLst/>
              <a:gdLst>
                <a:gd name="connsiteX0" fmla="*/ 1189698 w 1941335"/>
                <a:gd name="connsiteY0" fmla="*/ 2706465 h 3004646"/>
                <a:gd name="connsiteX1" fmla="*/ 1427823 w 1941335"/>
                <a:gd name="connsiteY1" fmla="*/ 2715990 h 3004646"/>
                <a:gd name="connsiteX2" fmla="*/ 1885023 w 1941335"/>
                <a:gd name="connsiteY2" fmla="*/ 134715 h 3004646"/>
                <a:gd name="connsiteX3" fmla="*/ 8598 w 1941335"/>
                <a:gd name="connsiteY3" fmla="*/ 610965 h 3004646"/>
                <a:gd name="connsiteX4" fmla="*/ 1189698 w 1941335"/>
                <a:gd name="connsiteY4" fmla="*/ 2706465 h 3004646"/>
                <a:gd name="connsiteX0" fmla="*/ 1189976 w 1964326"/>
                <a:gd name="connsiteY0" fmla="*/ 2706465 h 3010439"/>
                <a:gd name="connsiteX1" fmla="*/ 1647176 w 1964326"/>
                <a:gd name="connsiteY1" fmla="*/ 2725515 h 3010439"/>
                <a:gd name="connsiteX2" fmla="*/ 1885301 w 1964326"/>
                <a:gd name="connsiteY2" fmla="*/ 134715 h 3010439"/>
                <a:gd name="connsiteX3" fmla="*/ 8876 w 1964326"/>
                <a:gd name="connsiteY3" fmla="*/ 610965 h 3010439"/>
                <a:gd name="connsiteX4" fmla="*/ 1189976 w 1964326"/>
                <a:gd name="connsiteY4" fmla="*/ 2706465 h 3010439"/>
                <a:gd name="connsiteX0" fmla="*/ 1195182 w 2142000"/>
                <a:gd name="connsiteY0" fmla="*/ 2611489 h 2907873"/>
                <a:gd name="connsiteX1" fmla="*/ 1652382 w 2142000"/>
                <a:gd name="connsiteY1" fmla="*/ 2630539 h 2907873"/>
                <a:gd name="connsiteX2" fmla="*/ 2081007 w 2142000"/>
                <a:gd name="connsiteY2" fmla="*/ 154039 h 2907873"/>
                <a:gd name="connsiteX3" fmla="*/ 14082 w 2142000"/>
                <a:gd name="connsiteY3" fmla="*/ 515989 h 2907873"/>
                <a:gd name="connsiteX4" fmla="*/ 1195182 w 2142000"/>
                <a:gd name="connsiteY4" fmla="*/ 2611489 h 2907873"/>
                <a:gd name="connsiteX0" fmla="*/ 922433 w 1869251"/>
                <a:gd name="connsiteY0" fmla="*/ 2647289 h 2951534"/>
                <a:gd name="connsiteX1" fmla="*/ 1379633 w 1869251"/>
                <a:gd name="connsiteY1" fmla="*/ 2666339 h 2951534"/>
                <a:gd name="connsiteX2" fmla="*/ 1808258 w 1869251"/>
                <a:gd name="connsiteY2" fmla="*/ 189839 h 2951534"/>
                <a:gd name="connsiteX3" fmla="*/ 17558 w 1869251"/>
                <a:gd name="connsiteY3" fmla="*/ 418439 h 2951534"/>
                <a:gd name="connsiteX4" fmla="*/ 922433 w 1869251"/>
                <a:gd name="connsiteY4" fmla="*/ 2647289 h 2951534"/>
                <a:gd name="connsiteX0" fmla="*/ 859579 w 1873981"/>
                <a:gd name="connsiteY0" fmla="*/ 2796547 h 3041775"/>
                <a:gd name="connsiteX1" fmla="*/ 1383454 w 1873981"/>
                <a:gd name="connsiteY1" fmla="*/ 2672722 h 3041775"/>
                <a:gd name="connsiteX2" fmla="*/ 1812079 w 1873981"/>
                <a:gd name="connsiteY2" fmla="*/ 196222 h 3041775"/>
                <a:gd name="connsiteX3" fmla="*/ 21379 w 1873981"/>
                <a:gd name="connsiteY3" fmla="*/ 424822 h 3041775"/>
                <a:gd name="connsiteX4" fmla="*/ 859579 w 1873981"/>
                <a:gd name="connsiteY4" fmla="*/ 2796547 h 3041775"/>
                <a:gd name="connsiteX0" fmla="*/ 861043 w 1910801"/>
                <a:gd name="connsiteY0" fmla="*/ 2731395 h 2971474"/>
                <a:gd name="connsiteX1" fmla="*/ 1384918 w 1910801"/>
                <a:gd name="connsiteY1" fmla="*/ 2607570 h 2971474"/>
                <a:gd name="connsiteX2" fmla="*/ 1851643 w 1910801"/>
                <a:gd name="connsiteY2" fmla="*/ 226320 h 2971474"/>
                <a:gd name="connsiteX3" fmla="*/ 22843 w 1910801"/>
                <a:gd name="connsiteY3" fmla="*/ 359670 h 2971474"/>
                <a:gd name="connsiteX4" fmla="*/ 861043 w 1910801"/>
                <a:gd name="connsiteY4" fmla="*/ 2731395 h 2971474"/>
                <a:gd name="connsiteX0" fmla="*/ 859220 w 1864823"/>
                <a:gd name="connsiteY0" fmla="*/ 2725238 h 2964807"/>
                <a:gd name="connsiteX1" fmla="*/ 1383095 w 1864823"/>
                <a:gd name="connsiteY1" fmla="*/ 2601413 h 2964807"/>
                <a:gd name="connsiteX2" fmla="*/ 1802195 w 1864823"/>
                <a:gd name="connsiteY2" fmla="*/ 229688 h 2964807"/>
                <a:gd name="connsiteX3" fmla="*/ 21020 w 1864823"/>
                <a:gd name="connsiteY3" fmla="*/ 353513 h 2964807"/>
                <a:gd name="connsiteX4" fmla="*/ 859220 w 1864823"/>
                <a:gd name="connsiteY4" fmla="*/ 2725238 h 2964807"/>
                <a:gd name="connsiteX0" fmla="*/ 838496 w 1840010"/>
                <a:gd name="connsiteY0" fmla="*/ 2909145 h 3148714"/>
                <a:gd name="connsiteX1" fmla="*/ 1362371 w 1840010"/>
                <a:gd name="connsiteY1" fmla="*/ 2785320 h 3148714"/>
                <a:gd name="connsiteX2" fmla="*/ 1781471 w 1840010"/>
                <a:gd name="connsiteY2" fmla="*/ 413595 h 3148714"/>
                <a:gd name="connsiteX3" fmla="*/ 933745 w 1840010"/>
                <a:gd name="connsiteY3" fmla="*/ 4020 h 3148714"/>
                <a:gd name="connsiteX4" fmla="*/ 296 w 1840010"/>
                <a:gd name="connsiteY4" fmla="*/ 537420 h 3148714"/>
                <a:gd name="connsiteX5" fmla="*/ 838496 w 1840010"/>
                <a:gd name="connsiteY5" fmla="*/ 2909145 h 3148714"/>
                <a:gd name="connsiteX0" fmla="*/ 762329 w 1763843"/>
                <a:gd name="connsiteY0" fmla="*/ 2909145 h 3138832"/>
                <a:gd name="connsiteX1" fmla="*/ 1286204 w 1763843"/>
                <a:gd name="connsiteY1" fmla="*/ 2785320 h 3138832"/>
                <a:gd name="connsiteX2" fmla="*/ 1705304 w 1763843"/>
                <a:gd name="connsiteY2" fmla="*/ 413595 h 3138832"/>
                <a:gd name="connsiteX3" fmla="*/ 857578 w 1763843"/>
                <a:gd name="connsiteY3" fmla="*/ 4020 h 3138832"/>
                <a:gd name="connsiteX4" fmla="*/ 329 w 1763843"/>
                <a:gd name="connsiteY4" fmla="*/ 680295 h 3138832"/>
                <a:gd name="connsiteX5" fmla="*/ 762329 w 1763843"/>
                <a:gd name="connsiteY5" fmla="*/ 2909145 h 3138832"/>
                <a:gd name="connsiteX0" fmla="*/ 762468 w 1763982"/>
                <a:gd name="connsiteY0" fmla="*/ 2742095 h 2971782"/>
                <a:gd name="connsiteX1" fmla="*/ 1286343 w 1763982"/>
                <a:gd name="connsiteY1" fmla="*/ 2618270 h 2971782"/>
                <a:gd name="connsiteX2" fmla="*/ 1705443 w 1763982"/>
                <a:gd name="connsiteY2" fmla="*/ 246545 h 2971782"/>
                <a:gd name="connsiteX3" fmla="*/ 876767 w 1763982"/>
                <a:gd name="connsiteY3" fmla="*/ 56045 h 2971782"/>
                <a:gd name="connsiteX4" fmla="*/ 468 w 1763982"/>
                <a:gd name="connsiteY4" fmla="*/ 513245 h 2971782"/>
                <a:gd name="connsiteX5" fmla="*/ 762468 w 1763982"/>
                <a:gd name="connsiteY5" fmla="*/ 2742095 h 2971782"/>
                <a:gd name="connsiteX0" fmla="*/ 762468 w 1835024"/>
                <a:gd name="connsiteY0" fmla="*/ 2690495 h 2909018"/>
                <a:gd name="connsiteX1" fmla="*/ 1286343 w 1835024"/>
                <a:gd name="connsiteY1" fmla="*/ 2566670 h 2909018"/>
                <a:gd name="connsiteX2" fmla="*/ 1781643 w 1835024"/>
                <a:gd name="connsiteY2" fmla="*/ 404495 h 2909018"/>
                <a:gd name="connsiteX3" fmla="*/ 876767 w 1835024"/>
                <a:gd name="connsiteY3" fmla="*/ 4445 h 2909018"/>
                <a:gd name="connsiteX4" fmla="*/ 468 w 1835024"/>
                <a:gd name="connsiteY4" fmla="*/ 461645 h 2909018"/>
                <a:gd name="connsiteX5" fmla="*/ 762468 w 1835024"/>
                <a:gd name="connsiteY5" fmla="*/ 2690495 h 2909018"/>
                <a:gd name="connsiteX0" fmla="*/ 762468 w 1817177"/>
                <a:gd name="connsiteY0" fmla="*/ 2696487 h 2918514"/>
                <a:gd name="connsiteX1" fmla="*/ 1286343 w 1817177"/>
                <a:gd name="connsiteY1" fmla="*/ 2572662 h 2918514"/>
                <a:gd name="connsiteX2" fmla="*/ 1762593 w 1817177"/>
                <a:gd name="connsiteY2" fmla="*/ 343812 h 2918514"/>
                <a:gd name="connsiteX3" fmla="*/ 876767 w 1817177"/>
                <a:gd name="connsiteY3" fmla="*/ 10437 h 2918514"/>
                <a:gd name="connsiteX4" fmla="*/ 468 w 1817177"/>
                <a:gd name="connsiteY4" fmla="*/ 467637 h 2918514"/>
                <a:gd name="connsiteX5" fmla="*/ 762468 w 1817177"/>
                <a:gd name="connsiteY5" fmla="*/ 2696487 h 2918514"/>
                <a:gd name="connsiteX0" fmla="*/ 771915 w 1816986"/>
                <a:gd name="connsiteY0" fmla="*/ 2763162 h 2963834"/>
                <a:gd name="connsiteX1" fmla="*/ 1286265 w 1816986"/>
                <a:gd name="connsiteY1" fmla="*/ 2572662 h 2963834"/>
                <a:gd name="connsiteX2" fmla="*/ 1762515 w 1816986"/>
                <a:gd name="connsiteY2" fmla="*/ 343812 h 2963834"/>
                <a:gd name="connsiteX3" fmla="*/ 876689 w 1816986"/>
                <a:gd name="connsiteY3" fmla="*/ 10437 h 2963834"/>
                <a:gd name="connsiteX4" fmla="*/ 390 w 1816986"/>
                <a:gd name="connsiteY4" fmla="*/ 467637 h 2963834"/>
                <a:gd name="connsiteX5" fmla="*/ 771915 w 1816986"/>
                <a:gd name="connsiteY5" fmla="*/ 2763162 h 2963834"/>
                <a:gd name="connsiteX0" fmla="*/ 772146 w 1817217"/>
                <a:gd name="connsiteY0" fmla="*/ 2771383 h 2972055"/>
                <a:gd name="connsiteX1" fmla="*/ 1286496 w 1817217"/>
                <a:gd name="connsiteY1" fmla="*/ 2580883 h 2972055"/>
                <a:gd name="connsiteX2" fmla="*/ 1762746 w 1817217"/>
                <a:gd name="connsiteY2" fmla="*/ 352033 h 2972055"/>
                <a:gd name="connsiteX3" fmla="*/ 905495 w 1817217"/>
                <a:gd name="connsiteY3" fmla="*/ 9133 h 2972055"/>
                <a:gd name="connsiteX4" fmla="*/ 621 w 1817217"/>
                <a:gd name="connsiteY4" fmla="*/ 475858 h 2972055"/>
                <a:gd name="connsiteX5" fmla="*/ 772146 w 1817217"/>
                <a:gd name="connsiteY5" fmla="*/ 2771383 h 2972055"/>
                <a:gd name="connsiteX0" fmla="*/ 772146 w 1817217"/>
                <a:gd name="connsiteY0" fmla="*/ 2762250 h 2962922"/>
                <a:gd name="connsiteX1" fmla="*/ 1286496 w 1817217"/>
                <a:gd name="connsiteY1" fmla="*/ 2571750 h 2962922"/>
                <a:gd name="connsiteX2" fmla="*/ 1762746 w 1817217"/>
                <a:gd name="connsiteY2" fmla="*/ 342900 h 2962922"/>
                <a:gd name="connsiteX3" fmla="*/ 905495 w 1817217"/>
                <a:gd name="connsiteY3" fmla="*/ 0 h 2962922"/>
                <a:gd name="connsiteX4" fmla="*/ 621 w 1817217"/>
                <a:gd name="connsiteY4" fmla="*/ 466725 h 2962922"/>
                <a:gd name="connsiteX5" fmla="*/ 772146 w 1817217"/>
                <a:gd name="connsiteY5" fmla="*/ 2762250 h 296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7217" h="2962922">
                  <a:moveTo>
                    <a:pt x="772146" y="2762250"/>
                  </a:moveTo>
                  <a:cubicBezTo>
                    <a:pt x="986459" y="3113088"/>
                    <a:pt x="1121396" y="2974975"/>
                    <a:pt x="1286496" y="2571750"/>
                  </a:cubicBezTo>
                  <a:cubicBezTo>
                    <a:pt x="1451596" y="2168525"/>
                    <a:pt x="1988171" y="725487"/>
                    <a:pt x="1762746" y="342900"/>
                  </a:cubicBezTo>
                  <a:cubicBezTo>
                    <a:pt x="1537321" y="-39687"/>
                    <a:pt x="1211882" y="26988"/>
                    <a:pt x="905495" y="0"/>
                  </a:cubicBezTo>
                  <a:cubicBezTo>
                    <a:pt x="608633" y="20637"/>
                    <a:pt x="22846" y="6350"/>
                    <a:pt x="621" y="466725"/>
                  </a:cubicBezTo>
                  <a:cubicBezTo>
                    <a:pt x="-21604" y="927100"/>
                    <a:pt x="557834" y="2411413"/>
                    <a:pt x="772146" y="2762250"/>
                  </a:cubicBezTo>
                  <a:close/>
                </a:path>
              </a:pathLst>
            </a:custGeom>
            <a:grpFill/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9" name="Freeform 178"/>
            <p:cNvSpPr/>
            <p:nvPr/>
          </p:nvSpPr>
          <p:spPr>
            <a:xfrm rot="163139">
              <a:off x="7075029" y="2253299"/>
              <a:ext cx="369022" cy="1179890"/>
            </a:xfrm>
            <a:custGeom>
              <a:avLst/>
              <a:gdLst>
                <a:gd name="connsiteX0" fmla="*/ 1189698 w 1941335"/>
                <a:gd name="connsiteY0" fmla="*/ 2706465 h 3004646"/>
                <a:gd name="connsiteX1" fmla="*/ 1427823 w 1941335"/>
                <a:gd name="connsiteY1" fmla="*/ 2715990 h 3004646"/>
                <a:gd name="connsiteX2" fmla="*/ 1885023 w 1941335"/>
                <a:gd name="connsiteY2" fmla="*/ 134715 h 3004646"/>
                <a:gd name="connsiteX3" fmla="*/ 8598 w 1941335"/>
                <a:gd name="connsiteY3" fmla="*/ 610965 h 3004646"/>
                <a:gd name="connsiteX4" fmla="*/ 1189698 w 1941335"/>
                <a:gd name="connsiteY4" fmla="*/ 2706465 h 3004646"/>
                <a:gd name="connsiteX0" fmla="*/ 1189976 w 1964326"/>
                <a:gd name="connsiteY0" fmla="*/ 2706465 h 3010439"/>
                <a:gd name="connsiteX1" fmla="*/ 1647176 w 1964326"/>
                <a:gd name="connsiteY1" fmla="*/ 2725515 h 3010439"/>
                <a:gd name="connsiteX2" fmla="*/ 1885301 w 1964326"/>
                <a:gd name="connsiteY2" fmla="*/ 134715 h 3010439"/>
                <a:gd name="connsiteX3" fmla="*/ 8876 w 1964326"/>
                <a:gd name="connsiteY3" fmla="*/ 610965 h 3010439"/>
                <a:gd name="connsiteX4" fmla="*/ 1189976 w 1964326"/>
                <a:gd name="connsiteY4" fmla="*/ 2706465 h 3010439"/>
                <a:gd name="connsiteX0" fmla="*/ 1195182 w 2142000"/>
                <a:gd name="connsiteY0" fmla="*/ 2611489 h 2907873"/>
                <a:gd name="connsiteX1" fmla="*/ 1652382 w 2142000"/>
                <a:gd name="connsiteY1" fmla="*/ 2630539 h 2907873"/>
                <a:gd name="connsiteX2" fmla="*/ 2081007 w 2142000"/>
                <a:gd name="connsiteY2" fmla="*/ 154039 h 2907873"/>
                <a:gd name="connsiteX3" fmla="*/ 14082 w 2142000"/>
                <a:gd name="connsiteY3" fmla="*/ 515989 h 2907873"/>
                <a:gd name="connsiteX4" fmla="*/ 1195182 w 2142000"/>
                <a:gd name="connsiteY4" fmla="*/ 2611489 h 2907873"/>
                <a:gd name="connsiteX0" fmla="*/ 922433 w 1869251"/>
                <a:gd name="connsiteY0" fmla="*/ 2647289 h 2951534"/>
                <a:gd name="connsiteX1" fmla="*/ 1379633 w 1869251"/>
                <a:gd name="connsiteY1" fmla="*/ 2666339 h 2951534"/>
                <a:gd name="connsiteX2" fmla="*/ 1808258 w 1869251"/>
                <a:gd name="connsiteY2" fmla="*/ 189839 h 2951534"/>
                <a:gd name="connsiteX3" fmla="*/ 17558 w 1869251"/>
                <a:gd name="connsiteY3" fmla="*/ 418439 h 2951534"/>
                <a:gd name="connsiteX4" fmla="*/ 922433 w 1869251"/>
                <a:gd name="connsiteY4" fmla="*/ 2647289 h 2951534"/>
                <a:gd name="connsiteX0" fmla="*/ 859579 w 1873981"/>
                <a:gd name="connsiteY0" fmla="*/ 2796547 h 3041775"/>
                <a:gd name="connsiteX1" fmla="*/ 1383454 w 1873981"/>
                <a:gd name="connsiteY1" fmla="*/ 2672722 h 3041775"/>
                <a:gd name="connsiteX2" fmla="*/ 1812079 w 1873981"/>
                <a:gd name="connsiteY2" fmla="*/ 196222 h 3041775"/>
                <a:gd name="connsiteX3" fmla="*/ 21379 w 1873981"/>
                <a:gd name="connsiteY3" fmla="*/ 424822 h 3041775"/>
                <a:gd name="connsiteX4" fmla="*/ 859579 w 1873981"/>
                <a:gd name="connsiteY4" fmla="*/ 2796547 h 3041775"/>
                <a:gd name="connsiteX0" fmla="*/ 861043 w 1910801"/>
                <a:gd name="connsiteY0" fmla="*/ 2731395 h 2971474"/>
                <a:gd name="connsiteX1" fmla="*/ 1384918 w 1910801"/>
                <a:gd name="connsiteY1" fmla="*/ 2607570 h 2971474"/>
                <a:gd name="connsiteX2" fmla="*/ 1851643 w 1910801"/>
                <a:gd name="connsiteY2" fmla="*/ 226320 h 2971474"/>
                <a:gd name="connsiteX3" fmla="*/ 22843 w 1910801"/>
                <a:gd name="connsiteY3" fmla="*/ 359670 h 2971474"/>
                <a:gd name="connsiteX4" fmla="*/ 861043 w 1910801"/>
                <a:gd name="connsiteY4" fmla="*/ 2731395 h 2971474"/>
                <a:gd name="connsiteX0" fmla="*/ 859220 w 1864823"/>
                <a:gd name="connsiteY0" fmla="*/ 2725238 h 2964807"/>
                <a:gd name="connsiteX1" fmla="*/ 1383095 w 1864823"/>
                <a:gd name="connsiteY1" fmla="*/ 2601413 h 2964807"/>
                <a:gd name="connsiteX2" fmla="*/ 1802195 w 1864823"/>
                <a:gd name="connsiteY2" fmla="*/ 229688 h 2964807"/>
                <a:gd name="connsiteX3" fmla="*/ 21020 w 1864823"/>
                <a:gd name="connsiteY3" fmla="*/ 353513 h 2964807"/>
                <a:gd name="connsiteX4" fmla="*/ 859220 w 1864823"/>
                <a:gd name="connsiteY4" fmla="*/ 2725238 h 2964807"/>
                <a:gd name="connsiteX0" fmla="*/ 838496 w 1840010"/>
                <a:gd name="connsiteY0" fmla="*/ 2909145 h 3148714"/>
                <a:gd name="connsiteX1" fmla="*/ 1362371 w 1840010"/>
                <a:gd name="connsiteY1" fmla="*/ 2785320 h 3148714"/>
                <a:gd name="connsiteX2" fmla="*/ 1781471 w 1840010"/>
                <a:gd name="connsiteY2" fmla="*/ 413595 h 3148714"/>
                <a:gd name="connsiteX3" fmla="*/ 933745 w 1840010"/>
                <a:gd name="connsiteY3" fmla="*/ 4020 h 3148714"/>
                <a:gd name="connsiteX4" fmla="*/ 296 w 1840010"/>
                <a:gd name="connsiteY4" fmla="*/ 537420 h 3148714"/>
                <a:gd name="connsiteX5" fmla="*/ 838496 w 1840010"/>
                <a:gd name="connsiteY5" fmla="*/ 2909145 h 3148714"/>
                <a:gd name="connsiteX0" fmla="*/ 762329 w 1763843"/>
                <a:gd name="connsiteY0" fmla="*/ 2909145 h 3138832"/>
                <a:gd name="connsiteX1" fmla="*/ 1286204 w 1763843"/>
                <a:gd name="connsiteY1" fmla="*/ 2785320 h 3138832"/>
                <a:gd name="connsiteX2" fmla="*/ 1705304 w 1763843"/>
                <a:gd name="connsiteY2" fmla="*/ 413595 h 3138832"/>
                <a:gd name="connsiteX3" fmla="*/ 857578 w 1763843"/>
                <a:gd name="connsiteY3" fmla="*/ 4020 h 3138832"/>
                <a:gd name="connsiteX4" fmla="*/ 329 w 1763843"/>
                <a:gd name="connsiteY4" fmla="*/ 680295 h 3138832"/>
                <a:gd name="connsiteX5" fmla="*/ 762329 w 1763843"/>
                <a:gd name="connsiteY5" fmla="*/ 2909145 h 3138832"/>
                <a:gd name="connsiteX0" fmla="*/ 762468 w 1763982"/>
                <a:gd name="connsiteY0" fmla="*/ 2742095 h 2971782"/>
                <a:gd name="connsiteX1" fmla="*/ 1286343 w 1763982"/>
                <a:gd name="connsiteY1" fmla="*/ 2618270 h 2971782"/>
                <a:gd name="connsiteX2" fmla="*/ 1705443 w 1763982"/>
                <a:gd name="connsiteY2" fmla="*/ 246545 h 2971782"/>
                <a:gd name="connsiteX3" fmla="*/ 876767 w 1763982"/>
                <a:gd name="connsiteY3" fmla="*/ 56045 h 2971782"/>
                <a:gd name="connsiteX4" fmla="*/ 468 w 1763982"/>
                <a:gd name="connsiteY4" fmla="*/ 513245 h 2971782"/>
                <a:gd name="connsiteX5" fmla="*/ 762468 w 1763982"/>
                <a:gd name="connsiteY5" fmla="*/ 2742095 h 2971782"/>
                <a:gd name="connsiteX0" fmla="*/ 762468 w 1835024"/>
                <a:gd name="connsiteY0" fmla="*/ 2690495 h 2909018"/>
                <a:gd name="connsiteX1" fmla="*/ 1286343 w 1835024"/>
                <a:gd name="connsiteY1" fmla="*/ 2566670 h 2909018"/>
                <a:gd name="connsiteX2" fmla="*/ 1781643 w 1835024"/>
                <a:gd name="connsiteY2" fmla="*/ 404495 h 2909018"/>
                <a:gd name="connsiteX3" fmla="*/ 876767 w 1835024"/>
                <a:gd name="connsiteY3" fmla="*/ 4445 h 2909018"/>
                <a:gd name="connsiteX4" fmla="*/ 468 w 1835024"/>
                <a:gd name="connsiteY4" fmla="*/ 461645 h 2909018"/>
                <a:gd name="connsiteX5" fmla="*/ 762468 w 1835024"/>
                <a:gd name="connsiteY5" fmla="*/ 2690495 h 2909018"/>
                <a:gd name="connsiteX0" fmla="*/ 762468 w 1817177"/>
                <a:gd name="connsiteY0" fmla="*/ 2696487 h 2918514"/>
                <a:gd name="connsiteX1" fmla="*/ 1286343 w 1817177"/>
                <a:gd name="connsiteY1" fmla="*/ 2572662 h 2918514"/>
                <a:gd name="connsiteX2" fmla="*/ 1762593 w 1817177"/>
                <a:gd name="connsiteY2" fmla="*/ 343812 h 2918514"/>
                <a:gd name="connsiteX3" fmla="*/ 876767 w 1817177"/>
                <a:gd name="connsiteY3" fmla="*/ 10437 h 2918514"/>
                <a:gd name="connsiteX4" fmla="*/ 468 w 1817177"/>
                <a:gd name="connsiteY4" fmla="*/ 467637 h 2918514"/>
                <a:gd name="connsiteX5" fmla="*/ 762468 w 1817177"/>
                <a:gd name="connsiteY5" fmla="*/ 2696487 h 2918514"/>
                <a:gd name="connsiteX0" fmla="*/ 771915 w 1816986"/>
                <a:gd name="connsiteY0" fmla="*/ 2763162 h 2963834"/>
                <a:gd name="connsiteX1" fmla="*/ 1286265 w 1816986"/>
                <a:gd name="connsiteY1" fmla="*/ 2572662 h 2963834"/>
                <a:gd name="connsiteX2" fmla="*/ 1762515 w 1816986"/>
                <a:gd name="connsiteY2" fmla="*/ 343812 h 2963834"/>
                <a:gd name="connsiteX3" fmla="*/ 876689 w 1816986"/>
                <a:gd name="connsiteY3" fmla="*/ 10437 h 2963834"/>
                <a:gd name="connsiteX4" fmla="*/ 390 w 1816986"/>
                <a:gd name="connsiteY4" fmla="*/ 467637 h 2963834"/>
                <a:gd name="connsiteX5" fmla="*/ 771915 w 1816986"/>
                <a:gd name="connsiteY5" fmla="*/ 2763162 h 2963834"/>
                <a:gd name="connsiteX0" fmla="*/ 772146 w 1817217"/>
                <a:gd name="connsiteY0" fmla="*/ 2771383 h 2972055"/>
                <a:gd name="connsiteX1" fmla="*/ 1286496 w 1817217"/>
                <a:gd name="connsiteY1" fmla="*/ 2580883 h 2972055"/>
                <a:gd name="connsiteX2" fmla="*/ 1762746 w 1817217"/>
                <a:gd name="connsiteY2" fmla="*/ 352033 h 2972055"/>
                <a:gd name="connsiteX3" fmla="*/ 905495 w 1817217"/>
                <a:gd name="connsiteY3" fmla="*/ 9133 h 2972055"/>
                <a:gd name="connsiteX4" fmla="*/ 621 w 1817217"/>
                <a:gd name="connsiteY4" fmla="*/ 475858 h 2972055"/>
                <a:gd name="connsiteX5" fmla="*/ 772146 w 1817217"/>
                <a:gd name="connsiteY5" fmla="*/ 2771383 h 2972055"/>
                <a:gd name="connsiteX0" fmla="*/ 772146 w 1817217"/>
                <a:gd name="connsiteY0" fmla="*/ 2762250 h 2962922"/>
                <a:gd name="connsiteX1" fmla="*/ 1286496 w 1817217"/>
                <a:gd name="connsiteY1" fmla="*/ 2571750 h 2962922"/>
                <a:gd name="connsiteX2" fmla="*/ 1762746 w 1817217"/>
                <a:gd name="connsiteY2" fmla="*/ 342900 h 2962922"/>
                <a:gd name="connsiteX3" fmla="*/ 905495 w 1817217"/>
                <a:gd name="connsiteY3" fmla="*/ 0 h 2962922"/>
                <a:gd name="connsiteX4" fmla="*/ 621 w 1817217"/>
                <a:gd name="connsiteY4" fmla="*/ 466725 h 2962922"/>
                <a:gd name="connsiteX5" fmla="*/ 772146 w 1817217"/>
                <a:gd name="connsiteY5" fmla="*/ 2762250 h 296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7217" h="2962922">
                  <a:moveTo>
                    <a:pt x="772146" y="2762250"/>
                  </a:moveTo>
                  <a:cubicBezTo>
                    <a:pt x="986459" y="3113088"/>
                    <a:pt x="1121396" y="2974975"/>
                    <a:pt x="1286496" y="2571750"/>
                  </a:cubicBezTo>
                  <a:cubicBezTo>
                    <a:pt x="1451596" y="2168525"/>
                    <a:pt x="1988171" y="725487"/>
                    <a:pt x="1762746" y="342900"/>
                  </a:cubicBezTo>
                  <a:cubicBezTo>
                    <a:pt x="1537321" y="-39687"/>
                    <a:pt x="1211882" y="26988"/>
                    <a:pt x="905495" y="0"/>
                  </a:cubicBezTo>
                  <a:cubicBezTo>
                    <a:pt x="608633" y="20637"/>
                    <a:pt x="22846" y="6350"/>
                    <a:pt x="621" y="466725"/>
                  </a:cubicBezTo>
                  <a:cubicBezTo>
                    <a:pt x="-21604" y="927100"/>
                    <a:pt x="557834" y="2411413"/>
                    <a:pt x="772146" y="2762250"/>
                  </a:cubicBezTo>
                  <a:close/>
                </a:path>
              </a:pathLst>
            </a:custGeom>
            <a:grpFill/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401" name="Group 400"/>
          <p:cNvGrpSpPr/>
          <p:nvPr/>
        </p:nvGrpSpPr>
        <p:grpSpPr>
          <a:xfrm>
            <a:off x="1031586" y="2804066"/>
            <a:ext cx="7061575" cy="860838"/>
            <a:chOff x="1031586" y="3105150"/>
            <a:chExt cx="7061575" cy="860838"/>
          </a:xfrm>
        </p:grpSpPr>
        <p:cxnSp>
          <p:nvCxnSpPr>
            <p:cNvPr id="268" name="Straight Arrow Connector 267"/>
            <p:cNvCxnSpPr/>
            <p:nvPr/>
          </p:nvCxnSpPr>
          <p:spPr>
            <a:xfrm flipH="1" flipV="1">
              <a:off x="1031586" y="3114675"/>
              <a:ext cx="275387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69" name="Straight Arrow Connector 268"/>
            <p:cNvCxnSpPr/>
            <p:nvPr/>
          </p:nvCxnSpPr>
          <p:spPr>
            <a:xfrm flipV="1">
              <a:off x="1306971" y="3114675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0" name="Straight Arrow Connector 269"/>
            <p:cNvCxnSpPr/>
            <p:nvPr/>
          </p:nvCxnSpPr>
          <p:spPr>
            <a:xfrm flipV="1">
              <a:off x="1306971" y="3114675"/>
              <a:ext cx="270835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1" name="Straight Arrow Connector 270"/>
            <p:cNvCxnSpPr/>
            <p:nvPr/>
          </p:nvCxnSpPr>
          <p:spPr>
            <a:xfrm flipH="1" flipV="1">
              <a:off x="2686270" y="3105150"/>
              <a:ext cx="275387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3" name="Straight Arrow Connector 272"/>
            <p:cNvCxnSpPr/>
            <p:nvPr/>
          </p:nvCxnSpPr>
          <p:spPr>
            <a:xfrm flipV="1">
              <a:off x="2961655" y="3105150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4" name="Straight Arrow Connector 273"/>
            <p:cNvCxnSpPr/>
            <p:nvPr/>
          </p:nvCxnSpPr>
          <p:spPr>
            <a:xfrm flipV="1">
              <a:off x="2961655" y="3105150"/>
              <a:ext cx="270835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5" name="Straight Arrow Connector 274"/>
            <p:cNvCxnSpPr/>
            <p:nvPr/>
          </p:nvCxnSpPr>
          <p:spPr>
            <a:xfrm flipH="1" flipV="1">
              <a:off x="1842702" y="3114675"/>
              <a:ext cx="275387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6" name="Straight Arrow Connector 275"/>
            <p:cNvCxnSpPr/>
            <p:nvPr/>
          </p:nvCxnSpPr>
          <p:spPr>
            <a:xfrm flipV="1">
              <a:off x="2118087" y="3114675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7" name="Straight Arrow Connector 276"/>
            <p:cNvCxnSpPr/>
            <p:nvPr/>
          </p:nvCxnSpPr>
          <p:spPr>
            <a:xfrm flipV="1">
              <a:off x="2118087" y="3114675"/>
              <a:ext cx="270835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8" name="Straight Arrow Connector 277"/>
            <p:cNvCxnSpPr/>
            <p:nvPr/>
          </p:nvCxnSpPr>
          <p:spPr>
            <a:xfrm flipH="1" flipV="1">
              <a:off x="3516153" y="3114675"/>
              <a:ext cx="275387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9" name="Straight Arrow Connector 278"/>
            <p:cNvCxnSpPr/>
            <p:nvPr/>
          </p:nvCxnSpPr>
          <p:spPr>
            <a:xfrm flipV="1">
              <a:off x="3791538" y="3114675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0" name="Straight Arrow Connector 279"/>
            <p:cNvCxnSpPr/>
            <p:nvPr/>
          </p:nvCxnSpPr>
          <p:spPr>
            <a:xfrm flipV="1">
              <a:off x="3791538" y="3114675"/>
              <a:ext cx="270835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1" name="Straight Arrow Connector 280"/>
            <p:cNvCxnSpPr/>
            <p:nvPr/>
          </p:nvCxnSpPr>
          <p:spPr>
            <a:xfrm flipH="1" flipV="1">
              <a:off x="5113943" y="3118263"/>
              <a:ext cx="275387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2" name="Straight Arrow Connector 281"/>
            <p:cNvCxnSpPr/>
            <p:nvPr/>
          </p:nvCxnSpPr>
          <p:spPr>
            <a:xfrm flipV="1">
              <a:off x="5389328" y="3118263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3" name="Straight Arrow Connector 282"/>
            <p:cNvCxnSpPr/>
            <p:nvPr/>
          </p:nvCxnSpPr>
          <p:spPr>
            <a:xfrm flipV="1">
              <a:off x="5389328" y="3118263"/>
              <a:ext cx="270835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4" name="Straight Arrow Connector 283"/>
            <p:cNvCxnSpPr/>
            <p:nvPr/>
          </p:nvCxnSpPr>
          <p:spPr>
            <a:xfrm flipH="1" flipV="1">
              <a:off x="4324719" y="3127788"/>
              <a:ext cx="275387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5" name="Straight Arrow Connector 284"/>
            <p:cNvCxnSpPr/>
            <p:nvPr/>
          </p:nvCxnSpPr>
          <p:spPr>
            <a:xfrm flipV="1">
              <a:off x="4600104" y="3127788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6" name="Straight Arrow Connector 285"/>
            <p:cNvCxnSpPr/>
            <p:nvPr/>
          </p:nvCxnSpPr>
          <p:spPr>
            <a:xfrm flipV="1">
              <a:off x="4600104" y="3127788"/>
              <a:ext cx="270835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7" name="Straight Arrow Connector 286"/>
            <p:cNvCxnSpPr/>
            <p:nvPr/>
          </p:nvCxnSpPr>
          <p:spPr>
            <a:xfrm flipH="1" flipV="1">
              <a:off x="5941967" y="3114675"/>
              <a:ext cx="275387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8" name="Straight Arrow Connector 287"/>
            <p:cNvCxnSpPr/>
            <p:nvPr/>
          </p:nvCxnSpPr>
          <p:spPr>
            <a:xfrm flipV="1">
              <a:off x="6217352" y="3114675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9" name="Straight Arrow Connector 288"/>
            <p:cNvCxnSpPr/>
            <p:nvPr/>
          </p:nvCxnSpPr>
          <p:spPr>
            <a:xfrm flipV="1">
              <a:off x="6217352" y="3114675"/>
              <a:ext cx="270835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0" name="Straight Arrow Connector 289"/>
            <p:cNvCxnSpPr/>
            <p:nvPr/>
          </p:nvCxnSpPr>
          <p:spPr>
            <a:xfrm flipH="1" flipV="1">
              <a:off x="7546941" y="3105150"/>
              <a:ext cx="275387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1" name="Straight Arrow Connector 290"/>
            <p:cNvCxnSpPr/>
            <p:nvPr/>
          </p:nvCxnSpPr>
          <p:spPr>
            <a:xfrm flipV="1">
              <a:off x="7822326" y="3105150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2" name="Straight Arrow Connector 291"/>
            <p:cNvCxnSpPr/>
            <p:nvPr/>
          </p:nvCxnSpPr>
          <p:spPr>
            <a:xfrm flipV="1">
              <a:off x="7822326" y="3105150"/>
              <a:ext cx="270835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3" name="Straight Arrow Connector 292"/>
            <p:cNvCxnSpPr/>
            <p:nvPr/>
          </p:nvCxnSpPr>
          <p:spPr>
            <a:xfrm flipH="1" flipV="1">
              <a:off x="6739528" y="3114675"/>
              <a:ext cx="275387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4" name="Straight Arrow Connector 293"/>
            <p:cNvCxnSpPr/>
            <p:nvPr/>
          </p:nvCxnSpPr>
          <p:spPr>
            <a:xfrm flipV="1">
              <a:off x="7014913" y="3114675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5" name="Straight Arrow Connector 294"/>
            <p:cNvCxnSpPr/>
            <p:nvPr/>
          </p:nvCxnSpPr>
          <p:spPr>
            <a:xfrm flipV="1">
              <a:off x="7014913" y="3114675"/>
              <a:ext cx="270835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402" name="Group 401"/>
          <p:cNvGrpSpPr/>
          <p:nvPr/>
        </p:nvGrpSpPr>
        <p:grpSpPr>
          <a:xfrm>
            <a:off x="955964" y="1965866"/>
            <a:ext cx="7215036" cy="875041"/>
            <a:chOff x="955964" y="2266950"/>
            <a:chExt cx="7215036" cy="875041"/>
          </a:xfrm>
        </p:grpSpPr>
        <p:cxnSp>
          <p:nvCxnSpPr>
            <p:cNvPr id="296" name="Straight Arrow Connector 295"/>
            <p:cNvCxnSpPr/>
            <p:nvPr/>
          </p:nvCxnSpPr>
          <p:spPr>
            <a:xfrm flipH="1" flipV="1">
              <a:off x="955964" y="2280062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7" name="Straight Arrow Connector 296"/>
            <p:cNvCxnSpPr/>
            <p:nvPr/>
          </p:nvCxnSpPr>
          <p:spPr>
            <a:xfrm flipV="1">
              <a:off x="1041144" y="2276475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8" name="Straight Arrow Connector 297"/>
            <p:cNvCxnSpPr/>
            <p:nvPr/>
          </p:nvCxnSpPr>
          <p:spPr>
            <a:xfrm flipV="1">
              <a:off x="1041144" y="2276475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5" name="Straight Arrow Connector 314"/>
            <p:cNvCxnSpPr/>
            <p:nvPr/>
          </p:nvCxnSpPr>
          <p:spPr>
            <a:xfrm flipH="1" flipV="1">
              <a:off x="1221791" y="2270537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6" name="Straight Arrow Connector 315"/>
            <p:cNvCxnSpPr/>
            <p:nvPr/>
          </p:nvCxnSpPr>
          <p:spPr>
            <a:xfrm flipV="1">
              <a:off x="1306971" y="2266950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7" name="Straight Arrow Connector 316"/>
            <p:cNvCxnSpPr/>
            <p:nvPr/>
          </p:nvCxnSpPr>
          <p:spPr>
            <a:xfrm flipV="1">
              <a:off x="1306971" y="2266950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8" name="Straight Arrow Connector 317"/>
            <p:cNvCxnSpPr/>
            <p:nvPr/>
          </p:nvCxnSpPr>
          <p:spPr>
            <a:xfrm flipH="1" flipV="1">
              <a:off x="1492626" y="2283649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9" name="Straight Arrow Connector 318"/>
            <p:cNvCxnSpPr/>
            <p:nvPr/>
          </p:nvCxnSpPr>
          <p:spPr>
            <a:xfrm flipV="1">
              <a:off x="1577806" y="2280062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0" name="Straight Arrow Connector 319"/>
            <p:cNvCxnSpPr/>
            <p:nvPr/>
          </p:nvCxnSpPr>
          <p:spPr>
            <a:xfrm flipV="1">
              <a:off x="1577806" y="2280062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1" name="Straight Arrow Connector 320"/>
            <p:cNvCxnSpPr/>
            <p:nvPr/>
          </p:nvCxnSpPr>
          <p:spPr>
            <a:xfrm flipH="1" flipV="1">
              <a:off x="1757522" y="2285443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2" name="Straight Arrow Connector 321"/>
            <p:cNvCxnSpPr/>
            <p:nvPr/>
          </p:nvCxnSpPr>
          <p:spPr>
            <a:xfrm flipV="1">
              <a:off x="1842702" y="2281856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3" name="Straight Arrow Connector 322"/>
            <p:cNvCxnSpPr/>
            <p:nvPr/>
          </p:nvCxnSpPr>
          <p:spPr>
            <a:xfrm flipV="1">
              <a:off x="1842702" y="2281856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4" name="Straight Arrow Connector 323"/>
            <p:cNvCxnSpPr/>
            <p:nvPr/>
          </p:nvCxnSpPr>
          <p:spPr>
            <a:xfrm flipH="1" flipV="1">
              <a:off x="2032917" y="2293702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5" name="Straight Arrow Connector 324"/>
            <p:cNvCxnSpPr/>
            <p:nvPr/>
          </p:nvCxnSpPr>
          <p:spPr>
            <a:xfrm flipV="1">
              <a:off x="2118097" y="2290115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26" name="Straight Arrow Connector 325"/>
            <p:cNvCxnSpPr/>
            <p:nvPr/>
          </p:nvCxnSpPr>
          <p:spPr>
            <a:xfrm flipV="1">
              <a:off x="2118097" y="2290115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0" name="Straight Arrow Connector 329"/>
            <p:cNvCxnSpPr/>
            <p:nvPr/>
          </p:nvCxnSpPr>
          <p:spPr>
            <a:xfrm flipH="1" flipV="1">
              <a:off x="2303742" y="2280062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1" name="Straight Arrow Connector 330"/>
            <p:cNvCxnSpPr/>
            <p:nvPr/>
          </p:nvCxnSpPr>
          <p:spPr>
            <a:xfrm flipV="1">
              <a:off x="2388922" y="2276475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2" name="Straight Arrow Connector 331"/>
            <p:cNvCxnSpPr/>
            <p:nvPr/>
          </p:nvCxnSpPr>
          <p:spPr>
            <a:xfrm flipV="1">
              <a:off x="2388922" y="2276475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3" name="Straight Arrow Connector 332"/>
            <p:cNvCxnSpPr/>
            <p:nvPr/>
          </p:nvCxnSpPr>
          <p:spPr>
            <a:xfrm flipH="1" flipV="1">
              <a:off x="2601090" y="2280062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4" name="Straight Arrow Connector 333"/>
            <p:cNvCxnSpPr/>
            <p:nvPr/>
          </p:nvCxnSpPr>
          <p:spPr>
            <a:xfrm flipV="1">
              <a:off x="2686270" y="2276475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5" name="Straight Arrow Connector 334"/>
            <p:cNvCxnSpPr/>
            <p:nvPr/>
          </p:nvCxnSpPr>
          <p:spPr>
            <a:xfrm flipV="1">
              <a:off x="2686270" y="2276475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6" name="Straight Arrow Connector 335"/>
            <p:cNvCxnSpPr/>
            <p:nvPr/>
          </p:nvCxnSpPr>
          <p:spPr>
            <a:xfrm flipH="1" flipV="1">
              <a:off x="2876477" y="2270537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7" name="Straight Arrow Connector 336"/>
            <p:cNvCxnSpPr/>
            <p:nvPr/>
          </p:nvCxnSpPr>
          <p:spPr>
            <a:xfrm flipV="1">
              <a:off x="2961657" y="2266950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8" name="Straight Arrow Connector 337"/>
            <p:cNvCxnSpPr/>
            <p:nvPr/>
          </p:nvCxnSpPr>
          <p:spPr>
            <a:xfrm flipV="1">
              <a:off x="2961657" y="2266950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39" name="Straight Arrow Connector 338"/>
            <p:cNvCxnSpPr/>
            <p:nvPr/>
          </p:nvCxnSpPr>
          <p:spPr>
            <a:xfrm flipH="1" flipV="1">
              <a:off x="3147310" y="2279500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0" name="Straight Arrow Connector 339"/>
            <p:cNvCxnSpPr/>
            <p:nvPr/>
          </p:nvCxnSpPr>
          <p:spPr>
            <a:xfrm flipV="1">
              <a:off x="3232490" y="2275913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1" name="Straight Arrow Connector 340"/>
            <p:cNvCxnSpPr/>
            <p:nvPr/>
          </p:nvCxnSpPr>
          <p:spPr>
            <a:xfrm flipV="1">
              <a:off x="3232490" y="2275913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2" name="Straight Arrow Connector 341"/>
            <p:cNvCxnSpPr/>
            <p:nvPr/>
          </p:nvCxnSpPr>
          <p:spPr>
            <a:xfrm flipH="1" flipV="1">
              <a:off x="3449826" y="2279500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3" name="Straight Arrow Connector 342"/>
            <p:cNvCxnSpPr/>
            <p:nvPr/>
          </p:nvCxnSpPr>
          <p:spPr>
            <a:xfrm flipV="1">
              <a:off x="3535006" y="2275913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4" name="Straight Arrow Connector 343"/>
            <p:cNvCxnSpPr/>
            <p:nvPr/>
          </p:nvCxnSpPr>
          <p:spPr>
            <a:xfrm flipV="1">
              <a:off x="3535006" y="2275913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5" name="Straight Arrow Connector 344"/>
            <p:cNvCxnSpPr/>
            <p:nvPr/>
          </p:nvCxnSpPr>
          <p:spPr>
            <a:xfrm flipH="1" flipV="1">
              <a:off x="3706360" y="2279500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6" name="Straight Arrow Connector 345"/>
            <p:cNvCxnSpPr/>
            <p:nvPr/>
          </p:nvCxnSpPr>
          <p:spPr>
            <a:xfrm flipV="1">
              <a:off x="3791540" y="2275913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7" name="Straight Arrow Connector 346"/>
            <p:cNvCxnSpPr/>
            <p:nvPr/>
          </p:nvCxnSpPr>
          <p:spPr>
            <a:xfrm flipV="1">
              <a:off x="3791540" y="2275913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8" name="Straight Arrow Connector 347"/>
            <p:cNvCxnSpPr/>
            <p:nvPr/>
          </p:nvCxnSpPr>
          <p:spPr>
            <a:xfrm flipH="1" flipV="1">
              <a:off x="3979907" y="2285444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49" name="Straight Arrow Connector 348"/>
            <p:cNvCxnSpPr/>
            <p:nvPr/>
          </p:nvCxnSpPr>
          <p:spPr>
            <a:xfrm flipV="1">
              <a:off x="4065087" y="2281857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0" name="Straight Arrow Connector 349"/>
            <p:cNvCxnSpPr/>
            <p:nvPr/>
          </p:nvCxnSpPr>
          <p:spPr>
            <a:xfrm flipV="1">
              <a:off x="4065087" y="2281857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4" name="Straight Arrow Connector 353"/>
            <p:cNvCxnSpPr/>
            <p:nvPr/>
          </p:nvCxnSpPr>
          <p:spPr>
            <a:xfrm flipH="1" flipV="1">
              <a:off x="4249320" y="2293737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5" name="Straight Arrow Connector 354"/>
            <p:cNvCxnSpPr/>
            <p:nvPr/>
          </p:nvCxnSpPr>
          <p:spPr>
            <a:xfrm flipV="1">
              <a:off x="4334500" y="2290150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6" name="Straight Arrow Connector 355"/>
            <p:cNvCxnSpPr/>
            <p:nvPr/>
          </p:nvCxnSpPr>
          <p:spPr>
            <a:xfrm flipV="1">
              <a:off x="4334500" y="2290150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7" name="Straight Arrow Connector 356"/>
            <p:cNvCxnSpPr/>
            <p:nvPr/>
          </p:nvCxnSpPr>
          <p:spPr>
            <a:xfrm flipH="1" flipV="1">
              <a:off x="4515147" y="2284212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8" name="Straight Arrow Connector 357"/>
            <p:cNvCxnSpPr/>
            <p:nvPr/>
          </p:nvCxnSpPr>
          <p:spPr>
            <a:xfrm flipV="1">
              <a:off x="4600327" y="2280625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59" name="Straight Arrow Connector 358"/>
            <p:cNvCxnSpPr/>
            <p:nvPr/>
          </p:nvCxnSpPr>
          <p:spPr>
            <a:xfrm flipV="1">
              <a:off x="4600327" y="2280625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0" name="Straight Arrow Connector 359"/>
            <p:cNvCxnSpPr/>
            <p:nvPr/>
          </p:nvCxnSpPr>
          <p:spPr>
            <a:xfrm flipH="1" flipV="1">
              <a:off x="4785982" y="2297324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1" name="Straight Arrow Connector 360"/>
            <p:cNvCxnSpPr/>
            <p:nvPr/>
          </p:nvCxnSpPr>
          <p:spPr>
            <a:xfrm flipV="1">
              <a:off x="4871162" y="2293737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2" name="Straight Arrow Connector 361"/>
            <p:cNvCxnSpPr/>
            <p:nvPr/>
          </p:nvCxnSpPr>
          <p:spPr>
            <a:xfrm flipV="1">
              <a:off x="4871162" y="2293737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3" name="Straight Arrow Connector 362"/>
            <p:cNvCxnSpPr/>
            <p:nvPr/>
          </p:nvCxnSpPr>
          <p:spPr>
            <a:xfrm flipH="1" flipV="1">
              <a:off x="5050878" y="2299118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4" name="Straight Arrow Connector 363"/>
            <p:cNvCxnSpPr/>
            <p:nvPr/>
          </p:nvCxnSpPr>
          <p:spPr>
            <a:xfrm flipV="1">
              <a:off x="5136058" y="2295531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5" name="Straight Arrow Connector 364"/>
            <p:cNvCxnSpPr/>
            <p:nvPr/>
          </p:nvCxnSpPr>
          <p:spPr>
            <a:xfrm flipV="1">
              <a:off x="5136058" y="2295531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6" name="Straight Arrow Connector 365"/>
            <p:cNvCxnSpPr/>
            <p:nvPr/>
          </p:nvCxnSpPr>
          <p:spPr>
            <a:xfrm flipH="1" flipV="1">
              <a:off x="5326273" y="2307377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7" name="Straight Arrow Connector 366"/>
            <p:cNvCxnSpPr/>
            <p:nvPr/>
          </p:nvCxnSpPr>
          <p:spPr>
            <a:xfrm flipV="1">
              <a:off x="5411453" y="2303790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8" name="Straight Arrow Connector 367"/>
            <p:cNvCxnSpPr/>
            <p:nvPr/>
          </p:nvCxnSpPr>
          <p:spPr>
            <a:xfrm flipV="1">
              <a:off x="5411453" y="2303790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9" name="Straight Arrow Connector 368"/>
            <p:cNvCxnSpPr/>
            <p:nvPr/>
          </p:nvCxnSpPr>
          <p:spPr>
            <a:xfrm flipH="1" flipV="1">
              <a:off x="5597098" y="2293737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0" name="Straight Arrow Connector 369"/>
            <p:cNvCxnSpPr/>
            <p:nvPr/>
          </p:nvCxnSpPr>
          <p:spPr>
            <a:xfrm flipV="1">
              <a:off x="5682278" y="2290150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1" name="Straight Arrow Connector 370"/>
            <p:cNvCxnSpPr/>
            <p:nvPr/>
          </p:nvCxnSpPr>
          <p:spPr>
            <a:xfrm flipV="1">
              <a:off x="5682278" y="2290150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2" name="Straight Arrow Connector 371"/>
            <p:cNvCxnSpPr/>
            <p:nvPr/>
          </p:nvCxnSpPr>
          <p:spPr>
            <a:xfrm flipH="1" flipV="1">
              <a:off x="5867400" y="2293737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3" name="Straight Arrow Connector 372"/>
            <p:cNvCxnSpPr/>
            <p:nvPr/>
          </p:nvCxnSpPr>
          <p:spPr>
            <a:xfrm flipV="1">
              <a:off x="5952580" y="2290150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4" name="Straight Arrow Connector 373"/>
            <p:cNvCxnSpPr/>
            <p:nvPr/>
          </p:nvCxnSpPr>
          <p:spPr>
            <a:xfrm flipV="1">
              <a:off x="5952580" y="2290150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5" name="Straight Arrow Connector 374"/>
            <p:cNvCxnSpPr/>
            <p:nvPr/>
          </p:nvCxnSpPr>
          <p:spPr>
            <a:xfrm flipH="1" flipV="1">
              <a:off x="6142787" y="2284212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6" name="Straight Arrow Connector 375"/>
            <p:cNvCxnSpPr/>
            <p:nvPr/>
          </p:nvCxnSpPr>
          <p:spPr>
            <a:xfrm flipV="1">
              <a:off x="6227967" y="2280625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7" name="Straight Arrow Connector 376"/>
            <p:cNvCxnSpPr/>
            <p:nvPr/>
          </p:nvCxnSpPr>
          <p:spPr>
            <a:xfrm flipV="1">
              <a:off x="6227967" y="2280625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8" name="Straight Arrow Connector 377"/>
            <p:cNvCxnSpPr/>
            <p:nvPr/>
          </p:nvCxnSpPr>
          <p:spPr>
            <a:xfrm flipH="1" flipV="1">
              <a:off x="6413620" y="2293175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9" name="Straight Arrow Connector 378"/>
            <p:cNvCxnSpPr/>
            <p:nvPr/>
          </p:nvCxnSpPr>
          <p:spPr>
            <a:xfrm flipV="1">
              <a:off x="6498800" y="2289588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80" name="Straight Arrow Connector 379"/>
            <p:cNvCxnSpPr/>
            <p:nvPr/>
          </p:nvCxnSpPr>
          <p:spPr>
            <a:xfrm flipV="1">
              <a:off x="6498800" y="2289588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81" name="Straight Arrow Connector 380"/>
            <p:cNvCxnSpPr/>
            <p:nvPr/>
          </p:nvCxnSpPr>
          <p:spPr>
            <a:xfrm flipH="1" flipV="1">
              <a:off x="6665590" y="2285443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82" name="Straight Arrow Connector 381"/>
            <p:cNvCxnSpPr/>
            <p:nvPr/>
          </p:nvCxnSpPr>
          <p:spPr>
            <a:xfrm flipV="1">
              <a:off x="6750770" y="2281856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83" name="Straight Arrow Connector 382"/>
            <p:cNvCxnSpPr/>
            <p:nvPr/>
          </p:nvCxnSpPr>
          <p:spPr>
            <a:xfrm flipV="1">
              <a:off x="6750770" y="2281856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84" name="Straight Arrow Connector 383"/>
            <p:cNvCxnSpPr/>
            <p:nvPr/>
          </p:nvCxnSpPr>
          <p:spPr>
            <a:xfrm flipH="1" flipV="1">
              <a:off x="6940977" y="2275918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85" name="Straight Arrow Connector 384"/>
            <p:cNvCxnSpPr/>
            <p:nvPr/>
          </p:nvCxnSpPr>
          <p:spPr>
            <a:xfrm flipV="1">
              <a:off x="7026157" y="2272331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86" name="Straight Arrow Connector 385"/>
            <p:cNvCxnSpPr/>
            <p:nvPr/>
          </p:nvCxnSpPr>
          <p:spPr>
            <a:xfrm flipV="1">
              <a:off x="7026157" y="2272331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87" name="Straight Arrow Connector 386"/>
            <p:cNvCxnSpPr/>
            <p:nvPr/>
          </p:nvCxnSpPr>
          <p:spPr>
            <a:xfrm flipH="1" flipV="1">
              <a:off x="7211810" y="2284881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88" name="Straight Arrow Connector 387"/>
            <p:cNvCxnSpPr/>
            <p:nvPr/>
          </p:nvCxnSpPr>
          <p:spPr>
            <a:xfrm flipV="1">
              <a:off x="7296990" y="2281294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89" name="Straight Arrow Connector 388"/>
            <p:cNvCxnSpPr/>
            <p:nvPr/>
          </p:nvCxnSpPr>
          <p:spPr>
            <a:xfrm flipV="1">
              <a:off x="7296990" y="2281294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90" name="Straight Arrow Connector 389"/>
            <p:cNvCxnSpPr/>
            <p:nvPr/>
          </p:nvCxnSpPr>
          <p:spPr>
            <a:xfrm flipH="1" flipV="1">
              <a:off x="7459289" y="2284213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91" name="Straight Arrow Connector 390"/>
            <p:cNvCxnSpPr/>
            <p:nvPr/>
          </p:nvCxnSpPr>
          <p:spPr>
            <a:xfrm flipV="1">
              <a:off x="7544469" y="2280626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92" name="Straight Arrow Connector 391"/>
            <p:cNvCxnSpPr/>
            <p:nvPr/>
          </p:nvCxnSpPr>
          <p:spPr>
            <a:xfrm flipV="1">
              <a:off x="7544469" y="2280626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93" name="Straight Arrow Connector 392"/>
            <p:cNvCxnSpPr/>
            <p:nvPr/>
          </p:nvCxnSpPr>
          <p:spPr>
            <a:xfrm flipH="1" flipV="1">
              <a:off x="7734676" y="2274688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94" name="Straight Arrow Connector 393"/>
            <p:cNvCxnSpPr/>
            <p:nvPr/>
          </p:nvCxnSpPr>
          <p:spPr>
            <a:xfrm flipV="1">
              <a:off x="7819856" y="2271101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95" name="Straight Arrow Connector 394"/>
            <p:cNvCxnSpPr/>
            <p:nvPr/>
          </p:nvCxnSpPr>
          <p:spPr>
            <a:xfrm flipV="1">
              <a:off x="7819856" y="2271101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96" name="Straight Arrow Connector 395"/>
            <p:cNvCxnSpPr/>
            <p:nvPr/>
          </p:nvCxnSpPr>
          <p:spPr>
            <a:xfrm flipH="1" flipV="1">
              <a:off x="8005509" y="2283651"/>
              <a:ext cx="85184" cy="8346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97" name="Straight Arrow Connector 396"/>
            <p:cNvCxnSpPr/>
            <p:nvPr/>
          </p:nvCxnSpPr>
          <p:spPr>
            <a:xfrm flipV="1">
              <a:off x="8090689" y="2280064"/>
              <a:ext cx="0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98" name="Straight Arrow Connector 397"/>
            <p:cNvCxnSpPr/>
            <p:nvPr/>
          </p:nvCxnSpPr>
          <p:spPr>
            <a:xfrm flipV="1">
              <a:off x="8090689" y="2280064"/>
              <a:ext cx="80311" cy="8382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256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3" grpId="0" animBg="1"/>
      <p:bldP spid="17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9" descr="C:\Users\ponty\Documents\Presentations\2012-04-UnitheCafe\che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5" y="5105400"/>
            <a:ext cx="859221" cy="124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ponty\Documents\Presentations\2012-04-UnitheCafe\aide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00" y="4344770"/>
            <a:ext cx="364847" cy="68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onty\Documents\Presentations\2012-04-UnitheCafe\aide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787" y="4192370"/>
            <a:ext cx="364847" cy="68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" name="Freeform 191"/>
          <p:cNvSpPr/>
          <p:nvPr/>
        </p:nvSpPr>
        <p:spPr>
          <a:xfrm>
            <a:off x="1486780" y="365854"/>
            <a:ext cx="7138453" cy="3756831"/>
          </a:xfrm>
          <a:custGeom>
            <a:avLst/>
            <a:gdLst>
              <a:gd name="connsiteX0" fmla="*/ 117043 w 8383219"/>
              <a:gd name="connsiteY0" fmla="*/ 7315 h 4974336"/>
              <a:gd name="connsiteX1" fmla="*/ 8383219 w 8383219"/>
              <a:gd name="connsiteY1" fmla="*/ 0 h 4974336"/>
              <a:gd name="connsiteX2" fmla="*/ 8383219 w 8383219"/>
              <a:gd name="connsiteY2" fmla="*/ 636422 h 4974336"/>
              <a:gd name="connsiteX3" fmla="*/ 563270 w 8383219"/>
              <a:gd name="connsiteY3" fmla="*/ 4974336 h 4974336"/>
              <a:gd name="connsiteX4" fmla="*/ 0 w 8383219"/>
              <a:gd name="connsiteY4" fmla="*/ 4974336 h 4974336"/>
              <a:gd name="connsiteX5" fmla="*/ 117043 w 8383219"/>
              <a:gd name="connsiteY5" fmla="*/ 7315 h 4974336"/>
              <a:gd name="connsiteX0" fmla="*/ 7315 w 8383219"/>
              <a:gd name="connsiteY0" fmla="*/ 0 h 4981652"/>
              <a:gd name="connsiteX1" fmla="*/ 8383219 w 8383219"/>
              <a:gd name="connsiteY1" fmla="*/ 7316 h 4981652"/>
              <a:gd name="connsiteX2" fmla="*/ 8383219 w 8383219"/>
              <a:gd name="connsiteY2" fmla="*/ 643738 h 4981652"/>
              <a:gd name="connsiteX3" fmla="*/ 563270 w 8383219"/>
              <a:gd name="connsiteY3" fmla="*/ 4981652 h 4981652"/>
              <a:gd name="connsiteX4" fmla="*/ 0 w 8383219"/>
              <a:gd name="connsiteY4" fmla="*/ 4981652 h 4981652"/>
              <a:gd name="connsiteX5" fmla="*/ 7315 w 8383219"/>
              <a:gd name="connsiteY5" fmla="*/ 0 h 4981652"/>
              <a:gd name="connsiteX0" fmla="*/ 7315 w 8383219"/>
              <a:gd name="connsiteY0" fmla="*/ 0 h 4991357"/>
              <a:gd name="connsiteX1" fmla="*/ 8383219 w 8383219"/>
              <a:gd name="connsiteY1" fmla="*/ 7316 h 4991357"/>
              <a:gd name="connsiteX2" fmla="*/ 8383219 w 8383219"/>
              <a:gd name="connsiteY2" fmla="*/ 643738 h 4991357"/>
              <a:gd name="connsiteX3" fmla="*/ 3078842 w 8383219"/>
              <a:gd name="connsiteY3" fmla="*/ 4991357 h 4991357"/>
              <a:gd name="connsiteX4" fmla="*/ 0 w 8383219"/>
              <a:gd name="connsiteY4" fmla="*/ 4981652 h 4991357"/>
              <a:gd name="connsiteX5" fmla="*/ 7315 w 8383219"/>
              <a:gd name="connsiteY5" fmla="*/ 0 h 4991357"/>
              <a:gd name="connsiteX0" fmla="*/ 2 w 8375906"/>
              <a:gd name="connsiteY0" fmla="*/ 0 h 4991357"/>
              <a:gd name="connsiteX1" fmla="*/ 8375906 w 8375906"/>
              <a:gd name="connsiteY1" fmla="*/ 7316 h 4991357"/>
              <a:gd name="connsiteX2" fmla="*/ 8375906 w 8375906"/>
              <a:gd name="connsiteY2" fmla="*/ 643738 h 4991357"/>
              <a:gd name="connsiteX3" fmla="*/ 3071529 w 8375906"/>
              <a:gd name="connsiteY3" fmla="*/ 4991357 h 4991357"/>
              <a:gd name="connsiteX4" fmla="*/ 2628048 w 8375906"/>
              <a:gd name="connsiteY4" fmla="*/ 4991357 h 4991357"/>
              <a:gd name="connsiteX5" fmla="*/ 2 w 8375906"/>
              <a:gd name="connsiteY5" fmla="*/ 0 h 4991357"/>
              <a:gd name="connsiteX0" fmla="*/ 2 w 8375906"/>
              <a:gd name="connsiteY0" fmla="*/ 0 h 4991357"/>
              <a:gd name="connsiteX1" fmla="*/ 8375906 w 8375906"/>
              <a:gd name="connsiteY1" fmla="*/ 7316 h 4991357"/>
              <a:gd name="connsiteX2" fmla="*/ 8375906 w 8375906"/>
              <a:gd name="connsiteY2" fmla="*/ 643738 h 4991357"/>
              <a:gd name="connsiteX3" fmla="*/ 3138911 w 8375906"/>
              <a:gd name="connsiteY3" fmla="*/ 4991357 h 4991357"/>
              <a:gd name="connsiteX4" fmla="*/ 2628048 w 8375906"/>
              <a:gd name="connsiteY4" fmla="*/ 4991357 h 4991357"/>
              <a:gd name="connsiteX5" fmla="*/ 2 w 8375906"/>
              <a:gd name="connsiteY5" fmla="*/ 0 h 4991357"/>
              <a:gd name="connsiteX0" fmla="*/ 2 w 8375906"/>
              <a:gd name="connsiteY0" fmla="*/ 0 h 4991357"/>
              <a:gd name="connsiteX1" fmla="*/ 8375906 w 8375906"/>
              <a:gd name="connsiteY1" fmla="*/ 7316 h 4991357"/>
              <a:gd name="connsiteX2" fmla="*/ 8375906 w 8375906"/>
              <a:gd name="connsiteY2" fmla="*/ 643738 h 4991357"/>
              <a:gd name="connsiteX3" fmla="*/ 3138911 w 8375906"/>
              <a:gd name="connsiteY3" fmla="*/ 4991357 h 4991357"/>
              <a:gd name="connsiteX4" fmla="*/ 2628048 w 8375906"/>
              <a:gd name="connsiteY4" fmla="*/ 4991357 h 4991357"/>
              <a:gd name="connsiteX5" fmla="*/ 2 w 8375906"/>
              <a:gd name="connsiteY5" fmla="*/ 0 h 4991357"/>
              <a:gd name="connsiteX0" fmla="*/ 692042 w 9067946"/>
              <a:gd name="connsiteY0" fmla="*/ 0 h 4991357"/>
              <a:gd name="connsiteX1" fmla="*/ 9067946 w 9067946"/>
              <a:gd name="connsiteY1" fmla="*/ 7316 h 4991357"/>
              <a:gd name="connsiteX2" fmla="*/ 9067946 w 9067946"/>
              <a:gd name="connsiteY2" fmla="*/ 643738 h 4991357"/>
              <a:gd name="connsiteX3" fmla="*/ 3830951 w 9067946"/>
              <a:gd name="connsiteY3" fmla="*/ 4991357 h 4991357"/>
              <a:gd name="connsiteX4" fmla="*/ 3320088 w 9067946"/>
              <a:gd name="connsiteY4" fmla="*/ 4991357 h 4991357"/>
              <a:gd name="connsiteX5" fmla="*/ 786897 w 9067946"/>
              <a:gd name="connsiteY5" fmla="*/ 667117 h 4991357"/>
              <a:gd name="connsiteX6" fmla="*/ 692042 w 9067946"/>
              <a:gd name="connsiteY6" fmla="*/ 0 h 4991357"/>
              <a:gd name="connsiteX0" fmla="*/ 335969 w 8711873"/>
              <a:gd name="connsiteY0" fmla="*/ 0 h 4991357"/>
              <a:gd name="connsiteX1" fmla="*/ 8711873 w 8711873"/>
              <a:gd name="connsiteY1" fmla="*/ 7316 h 4991357"/>
              <a:gd name="connsiteX2" fmla="*/ 8711873 w 8711873"/>
              <a:gd name="connsiteY2" fmla="*/ 643738 h 4991357"/>
              <a:gd name="connsiteX3" fmla="*/ 3474878 w 8711873"/>
              <a:gd name="connsiteY3" fmla="*/ 4991357 h 4991357"/>
              <a:gd name="connsiteX4" fmla="*/ 2964015 w 8711873"/>
              <a:gd name="connsiteY4" fmla="*/ 4991357 h 4991357"/>
              <a:gd name="connsiteX5" fmla="*/ 430824 w 8711873"/>
              <a:gd name="connsiteY5" fmla="*/ 667117 h 4991357"/>
              <a:gd name="connsiteX6" fmla="*/ 2602002 w 8711873"/>
              <a:gd name="connsiteY6" fmla="*/ 773869 h 4991357"/>
              <a:gd name="connsiteX7" fmla="*/ 335969 w 8711873"/>
              <a:gd name="connsiteY7" fmla="*/ 0 h 4991357"/>
              <a:gd name="connsiteX0" fmla="*/ 336118 w 8712022"/>
              <a:gd name="connsiteY0" fmla="*/ 1 h 4991358"/>
              <a:gd name="connsiteX1" fmla="*/ 8712022 w 8712022"/>
              <a:gd name="connsiteY1" fmla="*/ 7317 h 4991358"/>
              <a:gd name="connsiteX2" fmla="*/ 8712022 w 8712022"/>
              <a:gd name="connsiteY2" fmla="*/ 643739 h 4991358"/>
              <a:gd name="connsiteX3" fmla="*/ 3475027 w 8712022"/>
              <a:gd name="connsiteY3" fmla="*/ 4991358 h 4991358"/>
              <a:gd name="connsiteX4" fmla="*/ 2964164 w 8712022"/>
              <a:gd name="connsiteY4" fmla="*/ 4991358 h 4991358"/>
              <a:gd name="connsiteX5" fmla="*/ 430973 w 8712022"/>
              <a:gd name="connsiteY5" fmla="*/ 667118 h 4991358"/>
              <a:gd name="connsiteX6" fmla="*/ 2602151 w 8712022"/>
              <a:gd name="connsiteY6" fmla="*/ 773870 h 4991358"/>
              <a:gd name="connsiteX7" fmla="*/ 336118 w 8712022"/>
              <a:gd name="connsiteY7" fmla="*/ 1 h 4991358"/>
              <a:gd name="connsiteX0" fmla="*/ 336118 w 8712022"/>
              <a:gd name="connsiteY0" fmla="*/ 1 h 4991358"/>
              <a:gd name="connsiteX1" fmla="*/ 8712022 w 8712022"/>
              <a:gd name="connsiteY1" fmla="*/ 7317 h 4991358"/>
              <a:gd name="connsiteX2" fmla="*/ 8712022 w 8712022"/>
              <a:gd name="connsiteY2" fmla="*/ 643739 h 4991358"/>
              <a:gd name="connsiteX3" fmla="*/ 3475027 w 8712022"/>
              <a:gd name="connsiteY3" fmla="*/ 4991358 h 4991358"/>
              <a:gd name="connsiteX4" fmla="*/ 2964164 w 8712022"/>
              <a:gd name="connsiteY4" fmla="*/ 4991358 h 4991358"/>
              <a:gd name="connsiteX5" fmla="*/ 430973 w 8712022"/>
              <a:gd name="connsiteY5" fmla="*/ 667118 h 4991358"/>
              <a:gd name="connsiteX6" fmla="*/ 2602151 w 8712022"/>
              <a:gd name="connsiteY6" fmla="*/ 773870 h 4991358"/>
              <a:gd name="connsiteX7" fmla="*/ 336118 w 8712022"/>
              <a:gd name="connsiteY7" fmla="*/ 1 h 4991358"/>
              <a:gd name="connsiteX0" fmla="*/ 0 w 8375904"/>
              <a:gd name="connsiteY0" fmla="*/ 0 h 4991357"/>
              <a:gd name="connsiteX1" fmla="*/ 8375904 w 8375904"/>
              <a:gd name="connsiteY1" fmla="*/ 7316 h 4991357"/>
              <a:gd name="connsiteX2" fmla="*/ 8375904 w 8375904"/>
              <a:gd name="connsiteY2" fmla="*/ 643738 h 4991357"/>
              <a:gd name="connsiteX3" fmla="*/ 3138909 w 8375904"/>
              <a:gd name="connsiteY3" fmla="*/ 4991357 h 4991357"/>
              <a:gd name="connsiteX4" fmla="*/ 2628046 w 8375904"/>
              <a:gd name="connsiteY4" fmla="*/ 4991357 h 4991357"/>
              <a:gd name="connsiteX5" fmla="*/ 94855 w 8375904"/>
              <a:gd name="connsiteY5" fmla="*/ 667117 h 4991357"/>
              <a:gd name="connsiteX6" fmla="*/ 2266033 w 8375904"/>
              <a:gd name="connsiteY6" fmla="*/ 773869 h 4991357"/>
              <a:gd name="connsiteX7" fmla="*/ 0 w 8375904"/>
              <a:gd name="connsiteY7" fmla="*/ 0 h 4991357"/>
              <a:gd name="connsiteX0" fmla="*/ 692042 w 9067946"/>
              <a:gd name="connsiteY0" fmla="*/ 0 h 4991357"/>
              <a:gd name="connsiteX1" fmla="*/ 9067946 w 9067946"/>
              <a:gd name="connsiteY1" fmla="*/ 7316 h 4991357"/>
              <a:gd name="connsiteX2" fmla="*/ 9067946 w 9067946"/>
              <a:gd name="connsiteY2" fmla="*/ 643738 h 4991357"/>
              <a:gd name="connsiteX3" fmla="*/ 3830951 w 9067946"/>
              <a:gd name="connsiteY3" fmla="*/ 4991357 h 4991357"/>
              <a:gd name="connsiteX4" fmla="*/ 3320088 w 9067946"/>
              <a:gd name="connsiteY4" fmla="*/ 4991357 h 4991357"/>
              <a:gd name="connsiteX5" fmla="*/ 786897 w 9067946"/>
              <a:gd name="connsiteY5" fmla="*/ 667117 h 4991357"/>
              <a:gd name="connsiteX6" fmla="*/ 692042 w 9067946"/>
              <a:gd name="connsiteY6" fmla="*/ 0 h 4991357"/>
              <a:gd name="connsiteX0" fmla="*/ 107142 w 8483046"/>
              <a:gd name="connsiteY0" fmla="*/ 0 h 4991357"/>
              <a:gd name="connsiteX1" fmla="*/ 8483046 w 8483046"/>
              <a:gd name="connsiteY1" fmla="*/ 7316 h 4991357"/>
              <a:gd name="connsiteX2" fmla="*/ 8483046 w 8483046"/>
              <a:gd name="connsiteY2" fmla="*/ 643738 h 4991357"/>
              <a:gd name="connsiteX3" fmla="*/ 3246051 w 8483046"/>
              <a:gd name="connsiteY3" fmla="*/ 4991357 h 4991357"/>
              <a:gd name="connsiteX4" fmla="*/ 2735188 w 8483046"/>
              <a:gd name="connsiteY4" fmla="*/ 4991357 h 4991357"/>
              <a:gd name="connsiteX5" fmla="*/ 201997 w 8483046"/>
              <a:gd name="connsiteY5" fmla="*/ 667117 h 4991357"/>
              <a:gd name="connsiteX6" fmla="*/ 107142 w 8483046"/>
              <a:gd name="connsiteY6" fmla="*/ 0 h 4991357"/>
              <a:gd name="connsiteX0" fmla="*/ 593119 w 8392538"/>
              <a:gd name="connsiteY0" fmla="*/ 21797 h 4984040"/>
              <a:gd name="connsiteX1" fmla="*/ 8392538 w 8392538"/>
              <a:gd name="connsiteY1" fmla="*/ -1 h 4984040"/>
              <a:gd name="connsiteX2" fmla="*/ 8392538 w 8392538"/>
              <a:gd name="connsiteY2" fmla="*/ 636421 h 4984040"/>
              <a:gd name="connsiteX3" fmla="*/ 3155543 w 8392538"/>
              <a:gd name="connsiteY3" fmla="*/ 4984040 h 4984040"/>
              <a:gd name="connsiteX4" fmla="*/ 2644680 w 8392538"/>
              <a:gd name="connsiteY4" fmla="*/ 4984040 h 4984040"/>
              <a:gd name="connsiteX5" fmla="*/ 111489 w 8392538"/>
              <a:gd name="connsiteY5" fmla="*/ 659800 h 4984040"/>
              <a:gd name="connsiteX6" fmla="*/ 593119 w 8392538"/>
              <a:gd name="connsiteY6" fmla="*/ 21797 h 4984040"/>
              <a:gd name="connsiteX0" fmla="*/ 139993 w 7939412"/>
              <a:gd name="connsiteY0" fmla="*/ 21798 h 4984041"/>
              <a:gd name="connsiteX1" fmla="*/ 7939412 w 7939412"/>
              <a:gd name="connsiteY1" fmla="*/ 0 h 4984041"/>
              <a:gd name="connsiteX2" fmla="*/ 7939412 w 7939412"/>
              <a:gd name="connsiteY2" fmla="*/ 636422 h 4984041"/>
              <a:gd name="connsiteX3" fmla="*/ 2702417 w 7939412"/>
              <a:gd name="connsiteY3" fmla="*/ 4984041 h 4984041"/>
              <a:gd name="connsiteX4" fmla="*/ 2191554 w 7939412"/>
              <a:gd name="connsiteY4" fmla="*/ 4984041 h 4984041"/>
              <a:gd name="connsiteX5" fmla="*/ 189928 w 7939412"/>
              <a:gd name="connsiteY5" fmla="*/ 659801 h 4984041"/>
              <a:gd name="connsiteX6" fmla="*/ 139993 w 7939412"/>
              <a:gd name="connsiteY6" fmla="*/ 21798 h 4984041"/>
              <a:gd name="connsiteX0" fmla="*/ 139993 w 7939412"/>
              <a:gd name="connsiteY0" fmla="*/ 21798 h 4984041"/>
              <a:gd name="connsiteX1" fmla="*/ 7939412 w 7939412"/>
              <a:gd name="connsiteY1" fmla="*/ 0 h 4984041"/>
              <a:gd name="connsiteX2" fmla="*/ 7939412 w 7939412"/>
              <a:gd name="connsiteY2" fmla="*/ 636422 h 4984041"/>
              <a:gd name="connsiteX3" fmla="*/ 2702417 w 7939412"/>
              <a:gd name="connsiteY3" fmla="*/ 4984041 h 4984041"/>
              <a:gd name="connsiteX4" fmla="*/ 2191554 w 7939412"/>
              <a:gd name="connsiteY4" fmla="*/ 4984041 h 4984041"/>
              <a:gd name="connsiteX5" fmla="*/ 189928 w 7939412"/>
              <a:gd name="connsiteY5" fmla="*/ 659801 h 4984041"/>
              <a:gd name="connsiteX6" fmla="*/ 139993 w 7939412"/>
              <a:gd name="connsiteY6" fmla="*/ 21798 h 4984041"/>
              <a:gd name="connsiteX0" fmla="*/ 0 w 7799419"/>
              <a:gd name="connsiteY0" fmla="*/ 21798 h 4984041"/>
              <a:gd name="connsiteX1" fmla="*/ 7799419 w 7799419"/>
              <a:gd name="connsiteY1" fmla="*/ 0 h 4984041"/>
              <a:gd name="connsiteX2" fmla="*/ 7799419 w 7799419"/>
              <a:gd name="connsiteY2" fmla="*/ 636422 h 4984041"/>
              <a:gd name="connsiteX3" fmla="*/ 2562424 w 7799419"/>
              <a:gd name="connsiteY3" fmla="*/ 4984041 h 4984041"/>
              <a:gd name="connsiteX4" fmla="*/ 2051561 w 7799419"/>
              <a:gd name="connsiteY4" fmla="*/ 4984041 h 4984041"/>
              <a:gd name="connsiteX5" fmla="*/ 49935 w 7799419"/>
              <a:gd name="connsiteY5" fmla="*/ 659801 h 4984041"/>
              <a:gd name="connsiteX6" fmla="*/ 0 w 7799419"/>
              <a:gd name="connsiteY6" fmla="*/ 21798 h 4984041"/>
              <a:gd name="connsiteX0" fmla="*/ 0 w 7799419"/>
              <a:gd name="connsiteY0" fmla="*/ 21798 h 4984041"/>
              <a:gd name="connsiteX1" fmla="*/ 7799419 w 7799419"/>
              <a:gd name="connsiteY1" fmla="*/ 0 h 4984041"/>
              <a:gd name="connsiteX2" fmla="*/ 7799419 w 7799419"/>
              <a:gd name="connsiteY2" fmla="*/ 636422 h 4984041"/>
              <a:gd name="connsiteX3" fmla="*/ 2562424 w 7799419"/>
              <a:gd name="connsiteY3" fmla="*/ 4984041 h 4984041"/>
              <a:gd name="connsiteX4" fmla="*/ 2051561 w 7799419"/>
              <a:gd name="connsiteY4" fmla="*/ 4984041 h 4984041"/>
              <a:gd name="connsiteX5" fmla="*/ 49935 w 7799419"/>
              <a:gd name="connsiteY5" fmla="*/ 659801 h 4984041"/>
              <a:gd name="connsiteX6" fmla="*/ 0 w 7799419"/>
              <a:gd name="connsiteY6" fmla="*/ 21798 h 4984041"/>
              <a:gd name="connsiteX0" fmla="*/ 0 w 7799419"/>
              <a:gd name="connsiteY0" fmla="*/ 21798 h 4984041"/>
              <a:gd name="connsiteX1" fmla="*/ 7799419 w 7799419"/>
              <a:gd name="connsiteY1" fmla="*/ 0 h 4984041"/>
              <a:gd name="connsiteX2" fmla="*/ 7799419 w 7799419"/>
              <a:gd name="connsiteY2" fmla="*/ 636422 h 4984041"/>
              <a:gd name="connsiteX3" fmla="*/ 2562424 w 7799419"/>
              <a:gd name="connsiteY3" fmla="*/ 4984041 h 4984041"/>
              <a:gd name="connsiteX4" fmla="*/ 2051561 w 7799419"/>
              <a:gd name="connsiteY4" fmla="*/ 4984041 h 4984041"/>
              <a:gd name="connsiteX5" fmla="*/ 5014 w 7799419"/>
              <a:gd name="connsiteY5" fmla="*/ 659802 h 4984041"/>
              <a:gd name="connsiteX6" fmla="*/ 0 w 7799419"/>
              <a:gd name="connsiteY6" fmla="*/ 21798 h 4984041"/>
              <a:gd name="connsiteX0" fmla="*/ 0 w 7799419"/>
              <a:gd name="connsiteY0" fmla="*/ 21798 h 4984041"/>
              <a:gd name="connsiteX1" fmla="*/ 7799419 w 7799419"/>
              <a:gd name="connsiteY1" fmla="*/ 0 h 4984041"/>
              <a:gd name="connsiteX2" fmla="*/ 7799419 w 7799419"/>
              <a:gd name="connsiteY2" fmla="*/ 636422 h 4984041"/>
              <a:gd name="connsiteX3" fmla="*/ 2562424 w 7799419"/>
              <a:gd name="connsiteY3" fmla="*/ 4984041 h 4984041"/>
              <a:gd name="connsiteX4" fmla="*/ 2051561 w 7799419"/>
              <a:gd name="connsiteY4" fmla="*/ 4984041 h 4984041"/>
              <a:gd name="connsiteX5" fmla="*/ 19988 w 7799419"/>
              <a:gd name="connsiteY5" fmla="*/ 659802 h 4984041"/>
              <a:gd name="connsiteX6" fmla="*/ 0 w 7799419"/>
              <a:gd name="connsiteY6" fmla="*/ 21798 h 4984041"/>
              <a:gd name="connsiteX0" fmla="*/ 0 w 7799419"/>
              <a:gd name="connsiteY0" fmla="*/ 21798 h 4984041"/>
              <a:gd name="connsiteX1" fmla="*/ 7799419 w 7799419"/>
              <a:gd name="connsiteY1" fmla="*/ 0 h 4984041"/>
              <a:gd name="connsiteX2" fmla="*/ 7799419 w 7799419"/>
              <a:gd name="connsiteY2" fmla="*/ 636422 h 4984041"/>
              <a:gd name="connsiteX3" fmla="*/ 2562424 w 7799419"/>
              <a:gd name="connsiteY3" fmla="*/ 4984041 h 4984041"/>
              <a:gd name="connsiteX4" fmla="*/ 2051561 w 7799419"/>
              <a:gd name="connsiteY4" fmla="*/ 4984041 h 4984041"/>
              <a:gd name="connsiteX5" fmla="*/ 19988 w 7799419"/>
              <a:gd name="connsiteY5" fmla="*/ 659802 h 4984041"/>
              <a:gd name="connsiteX6" fmla="*/ 0 w 7799419"/>
              <a:gd name="connsiteY6" fmla="*/ 21798 h 4984041"/>
              <a:gd name="connsiteX0" fmla="*/ 0 w 7784324"/>
              <a:gd name="connsiteY0" fmla="*/ 18537 h 4984041"/>
              <a:gd name="connsiteX1" fmla="*/ 7784324 w 7784324"/>
              <a:gd name="connsiteY1" fmla="*/ 0 h 4984041"/>
              <a:gd name="connsiteX2" fmla="*/ 7784324 w 7784324"/>
              <a:gd name="connsiteY2" fmla="*/ 636422 h 4984041"/>
              <a:gd name="connsiteX3" fmla="*/ 2547329 w 7784324"/>
              <a:gd name="connsiteY3" fmla="*/ 4984041 h 4984041"/>
              <a:gd name="connsiteX4" fmla="*/ 2036466 w 7784324"/>
              <a:gd name="connsiteY4" fmla="*/ 4984041 h 4984041"/>
              <a:gd name="connsiteX5" fmla="*/ 4893 w 7784324"/>
              <a:gd name="connsiteY5" fmla="*/ 659802 h 4984041"/>
              <a:gd name="connsiteX6" fmla="*/ 0 w 7784324"/>
              <a:gd name="connsiteY6" fmla="*/ 18537 h 4984041"/>
              <a:gd name="connsiteX0" fmla="*/ 521 w 7784845"/>
              <a:gd name="connsiteY0" fmla="*/ 18537 h 4984041"/>
              <a:gd name="connsiteX1" fmla="*/ 7784845 w 7784845"/>
              <a:gd name="connsiteY1" fmla="*/ 0 h 4984041"/>
              <a:gd name="connsiteX2" fmla="*/ 7784845 w 7784845"/>
              <a:gd name="connsiteY2" fmla="*/ 636422 h 4984041"/>
              <a:gd name="connsiteX3" fmla="*/ 2547850 w 7784845"/>
              <a:gd name="connsiteY3" fmla="*/ 4984041 h 4984041"/>
              <a:gd name="connsiteX4" fmla="*/ 2036987 w 7784845"/>
              <a:gd name="connsiteY4" fmla="*/ 4984041 h 4984041"/>
              <a:gd name="connsiteX5" fmla="*/ 5414 w 7784845"/>
              <a:gd name="connsiteY5" fmla="*/ 659802 h 4984041"/>
              <a:gd name="connsiteX6" fmla="*/ 521 w 7784845"/>
              <a:gd name="connsiteY6" fmla="*/ 18537 h 4984041"/>
              <a:gd name="connsiteX0" fmla="*/ 670 w 7784994"/>
              <a:gd name="connsiteY0" fmla="*/ 18537 h 4984041"/>
              <a:gd name="connsiteX1" fmla="*/ 7784994 w 7784994"/>
              <a:gd name="connsiteY1" fmla="*/ 0 h 4984041"/>
              <a:gd name="connsiteX2" fmla="*/ 7784994 w 7784994"/>
              <a:gd name="connsiteY2" fmla="*/ 636422 h 4984041"/>
              <a:gd name="connsiteX3" fmla="*/ 2547999 w 7784994"/>
              <a:gd name="connsiteY3" fmla="*/ 4984041 h 4984041"/>
              <a:gd name="connsiteX4" fmla="*/ 2037136 w 7784994"/>
              <a:gd name="connsiteY4" fmla="*/ 4984041 h 4984041"/>
              <a:gd name="connsiteX5" fmla="*/ 5563 w 7784994"/>
              <a:gd name="connsiteY5" fmla="*/ 659802 h 4984041"/>
              <a:gd name="connsiteX6" fmla="*/ 670 w 7784994"/>
              <a:gd name="connsiteY6" fmla="*/ 18537 h 4984041"/>
              <a:gd name="connsiteX0" fmla="*/ 3155 w 7787479"/>
              <a:gd name="connsiteY0" fmla="*/ 18537 h 4984041"/>
              <a:gd name="connsiteX1" fmla="*/ 7787479 w 7787479"/>
              <a:gd name="connsiteY1" fmla="*/ 0 h 4984041"/>
              <a:gd name="connsiteX2" fmla="*/ 7787479 w 7787479"/>
              <a:gd name="connsiteY2" fmla="*/ 636422 h 4984041"/>
              <a:gd name="connsiteX3" fmla="*/ 2550484 w 7787479"/>
              <a:gd name="connsiteY3" fmla="*/ 4984041 h 4984041"/>
              <a:gd name="connsiteX4" fmla="*/ 2039621 w 7787479"/>
              <a:gd name="connsiteY4" fmla="*/ 4984041 h 4984041"/>
              <a:gd name="connsiteX5" fmla="*/ 501 w 7787479"/>
              <a:gd name="connsiteY5" fmla="*/ 659802 h 4984041"/>
              <a:gd name="connsiteX6" fmla="*/ 3155 w 7787479"/>
              <a:gd name="connsiteY6" fmla="*/ 18537 h 4984041"/>
              <a:gd name="connsiteX0" fmla="*/ 671 w 7784995"/>
              <a:gd name="connsiteY0" fmla="*/ 18537 h 4984041"/>
              <a:gd name="connsiteX1" fmla="*/ 7784995 w 7784995"/>
              <a:gd name="connsiteY1" fmla="*/ 0 h 4984041"/>
              <a:gd name="connsiteX2" fmla="*/ 7784995 w 7784995"/>
              <a:gd name="connsiteY2" fmla="*/ 636422 h 4984041"/>
              <a:gd name="connsiteX3" fmla="*/ 2548000 w 7784995"/>
              <a:gd name="connsiteY3" fmla="*/ 4984041 h 4984041"/>
              <a:gd name="connsiteX4" fmla="*/ 2037137 w 7784995"/>
              <a:gd name="connsiteY4" fmla="*/ 4984041 h 4984041"/>
              <a:gd name="connsiteX5" fmla="*/ 5564 w 7784995"/>
              <a:gd name="connsiteY5" fmla="*/ 663062 h 4984041"/>
              <a:gd name="connsiteX6" fmla="*/ 671 w 7784995"/>
              <a:gd name="connsiteY6" fmla="*/ 18537 h 4984041"/>
              <a:gd name="connsiteX0" fmla="*/ 15314 w 7799638"/>
              <a:gd name="connsiteY0" fmla="*/ 18537 h 4984041"/>
              <a:gd name="connsiteX1" fmla="*/ 7799638 w 7799638"/>
              <a:gd name="connsiteY1" fmla="*/ 0 h 4984041"/>
              <a:gd name="connsiteX2" fmla="*/ 7799638 w 7799638"/>
              <a:gd name="connsiteY2" fmla="*/ 636422 h 4984041"/>
              <a:gd name="connsiteX3" fmla="*/ 2562643 w 7799638"/>
              <a:gd name="connsiteY3" fmla="*/ 4984041 h 4984041"/>
              <a:gd name="connsiteX4" fmla="*/ 2051780 w 7799638"/>
              <a:gd name="connsiteY4" fmla="*/ 4984041 h 4984041"/>
              <a:gd name="connsiteX5" fmla="*/ 80 w 7799638"/>
              <a:gd name="connsiteY5" fmla="*/ 663062 h 4984041"/>
              <a:gd name="connsiteX6" fmla="*/ 15314 w 7799638"/>
              <a:gd name="connsiteY6" fmla="*/ 18537 h 4984041"/>
              <a:gd name="connsiteX0" fmla="*/ 515 w 7807481"/>
              <a:gd name="connsiteY0" fmla="*/ 18537 h 4984041"/>
              <a:gd name="connsiteX1" fmla="*/ 7807481 w 7807481"/>
              <a:gd name="connsiteY1" fmla="*/ 0 h 4984041"/>
              <a:gd name="connsiteX2" fmla="*/ 7807481 w 7807481"/>
              <a:gd name="connsiteY2" fmla="*/ 636422 h 4984041"/>
              <a:gd name="connsiteX3" fmla="*/ 2570486 w 7807481"/>
              <a:gd name="connsiteY3" fmla="*/ 4984041 h 4984041"/>
              <a:gd name="connsiteX4" fmla="*/ 2059623 w 7807481"/>
              <a:gd name="connsiteY4" fmla="*/ 4984041 h 4984041"/>
              <a:gd name="connsiteX5" fmla="*/ 7923 w 7807481"/>
              <a:gd name="connsiteY5" fmla="*/ 663062 h 4984041"/>
              <a:gd name="connsiteX6" fmla="*/ 515 w 7807481"/>
              <a:gd name="connsiteY6" fmla="*/ 18537 h 4984041"/>
              <a:gd name="connsiteX0" fmla="*/ 954 w 7802889"/>
              <a:gd name="connsiteY0" fmla="*/ 18537 h 4984041"/>
              <a:gd name="connsiteX1" fmla="*/ 7802889 w 7802889"/>
              <a:gd name="connsiteY1" fmla="*/ 0 h 4984041"/>
              <a:gd name="connsiteX2" fmla="*/ 7802889 w 7802889"/>
              <a:gd name="connsiteY2" fmla="*/ 636422 h 4984041"/>
              <a:gd name="connsiteX3" fmla="*/ 2565894 w 7802889"/>
              <a:gd name="connsiteY3" fmla="*/ 4984041 h 4984041"/>
              <a:gd name="connsiteX4" fmla="*/ 2055031 w 7802889"/>
              <a:gd name="connsiteY4" fmla="*/ 4984041 h 4984041"/>
              <a:gd name="connsiteX5" fmla="*/ 3331 w 7802889"/>
              <a:gd name="connsiteY5" fmla="*/ 663062 h 4984041"/>
              <a:gd name="connsiteX6" fmla="*/ 954 w 7802889"/>
              <a:gd name="connsiteY6" fmla="*/ 18537 h 4984041"/>
              <a:gd name="connsiteX0" fmla="*/ 5423 w 7799811"/>
              <a:gd name="connsiteY0" fmla="*/ 15277 h 4984041"/>
              <a:gd name="connsiteX1" fmla="*/ 7799811 w 7799811"/>
              <a:gd name="connsiteY1" fmla="*/ 0 h 4984041"/>
              <a:gd name="connsiteX2" fmla="*/ 7799811 w 7799811"/>
              <a:gd name="connsiteY2" fmla="*/ 636422 h 4984041"/>
              <a:gd name="connsiteX3" fmla="*/ 2562816 w 7799811"/>
              <a:gd name="connsiteY3" fmla="*/ 4984041 h 4984041"/>
              <a:gd name="connsiteX4" fmla="*/ 2051953 w 7799811"/>
              <a:gd name="connsiteY4" fmla="*/ 4984041 h 4984041"/>
              <a:gd name="connsiteX5" fmla="*/ 253 w 7799811"/>
              <a:gd name="connsiteY5" fmla="*/ 663062 h 4984041"/>
              <a:gd name="connsiteX6" fmla="*/ 5423 w 7799811"/>
              <a:gd name="connsiteY6" fmla="*/ 15277 h 4984041"/>
              <a:gd name="connsiteX0" fmla="*/ 953 w 7802888"/>
              <a:gd name="connsiteY0" fmla="*/ 15277 h 4984041"/>
              <a:gd name="connsiteX1" fmla="*/ 7802888 w 7802888"/>
              <a:gd name="connsiteY1" fmla="*/ 0 h 4984041"/>
              <a:gd name="connsiteX2" fmla="*/ 7802888 w 7802888"/>
              <a:gd name="connsiteY2" fmla="*/ 636422 h 4984041"/>
              <a:gd name="connsiteX3" fmla="*/ 2565893 w 7802888"/>
              <a:gd name="connsiteY3" fmla="*/ 4984041 h 4984041"/>
              <a:gd name="connsiteX4" fmla="*/ 2055030 w 7802888"/>
              <a:gd name="connsiteY4" fmla="*/ 4984041 h 4984041"/>
              <a:gd name="connsiteX5" fmla="*/ 3330 w 7802888"/>
              <a:gd name="connsiteY5" fmla="*/ 663062 h 4984041"/>
              <a:gd name="connsiteX6" fmla="*/ 953 w 7802888"/>
              <a:gd name="connsiteY6" fmla="*/ 15277 h 4984041"/>
              <a:gd name="connsiteX0" fmla="*/ 11 w 7801946"/>
              <a:gd name="connsiteY0" fmla="*/ 15277 h 4984041"/>
              <a:gd name="connsiteX1" fmla="*/ 7801946 w 7801946"/>
              <a:gd name="connsiteY1" fmla="*/ 0 h 4984041"/>
              <a:gd name="connsiteX2" fmla="*/ 7801946 w 7801946"/>
              <a:gd name="connsiteY2" fmla="*/ 636422 h 4984041"/>
              <a:gd name="connsiteX3" fmla="*/ 2564951 w 7801946"/>
              <a:gd name="connsiteY3" fmla="*/ 4984041 h 4984041"/>
              <a:gd name="connsiteX4" fmla="*/ 2054088 w 7801946"/>
              <a:gd name="connsiteY4" fmla="*/ 4984041 h 4984041"/>
              <a:gd name="connsiteX5" fmla="*/ 506935 w 7801946"/>
              <a:gd name="connsiteY5" fmla="*/ 726355 h 4984041"/>
              <a:gd name="connsiteX6" fmla="*/ 11 w 7801946"/>
              <a:gd name="connsiteY6" fmla="*/ 15277 h 4984041"/>
              <a:gd name="connsiteX0" fmla="*/ 11 w 7801946"/>
              <a:gd name="connsiteY0" fmla="*/ 15277 h 4984041"/>
              <a:gd name="connsiteX1" fmla="*/ 7801946 w 7801946"/>
              <a:gd name="connsiteY1" fmla="*/ 0 h 4984041"/>
              <a:gd name="connsiteX2" fmla="*/ 7801946 w 7801946"/>
              <a:gd name="connsiteY2" fmla="*/ 636422 h 4984041"/>
              <a:gd name="connsiteX3" fmla="*/ 2564951 w 7801946"/>
              <a:gd name="connsiteY3" fmla="*/ 4984041 h 4984041"/>
              <a:gd name="connsiteX4" fmla="*/ 2054088 w 7801946"/>
              <a:gd name="connsiteY4" fmla="*/ 4984041 h 4984041"/>
              <a:gd name="connsiteX5" fmla="*/ 506935 w 7801946"/>
              <a:gd name="connsiteY5" fmla="*/ 726355 h 4984041"/>
              <a:gd name="connsiteX6" fmla="*/ 11 w 7801946"/>
              <a:gd name="connsiteY6" fmla="*/ 15277 h 4984041"/>
              <a:gd name="connsiteX0" fmla="*/ 11 w 7801946"/>
              <a:gd name="connsiteY0" fmla="*/ 15277 h 4984041"/>
              <a:gd name="connsiteX1" fmla="*/ 7801946 w 7801946"/>
              <a:gd name="connsiteY1" fmla="*/ 0 h 4984041"/>
              <a:gd name="connsiteX2" fmla="*/ 7801946 w 7801946"/>
              <a:gd name="connsiteY2" fmla="*/ 636422 h 4984041"/>
              <a:gd name="connsiteX3" fmla="*/ 2564951 w 7801946"/>
              <a:gd name="connsiteY3" fmla="*/ 4984041 h 4984041"/>
              <a:gd name="connsiteX4" fmla="*/ 2054088 w 7801946"/>
              <a:gd name="connsiteY4" fmla="*/ 4984041 h 4984041"/>
              <a:gd name="connsiteX5" fmla="*/ 506935 w 7801946"/>
              <a:gd name="connsiteY5" fmla="*/ 726355 h 4984041"/>
              <a:gd name="connsiteX6" fmla="*/ 11 w 7801946"/>
              <a:gd name="connsiteY6" fmla="*/ 15277 h 4984041"/>
              <a:gd name="connsiteX0" fmla="*/ 401 w 7305928"/>
              <a:gd name="connsiteY0" fmla="*/ 4728 h 4984041"/>
              <a:gd name="connsiteX1" fmla="*/ 7305928 w 7305928"/>
              <a:gd name="connsiteY1" fmla="*/ 0 h 4984041"/>
              <a:gd name="connsiteX2" fmla="*/ 7305928 w 7305928"/>
              <a:gd name="connsiteY2" fmla="*/ 636422 h 4984041"/>
              <a:gd name="connsiteX3" fmla="*/ 2068933 w 7305928"/>
              <a:gd name="connsiteY3" fmla="*/ 4984041 h 4984041"/>
              <a:gd name="connsiteX4" fmla="*/ 1558070 w 7305928"/>
              <a:gd name="connsiteY4" fmla="*/ 4984041 h 4984041"/>
              <a:gd name="connsiteX5" fmla="*/ 10917 w 7305928"/>
              <a:gd name="connsiteY5" fmla="*/ 726355 h 4984041"/>
              <a:gd name="connsiteX6" fmla="*/ 401 w 7305928"/>
              <a:gd name="connsiteY6" fmla="*/ 4728 h 4984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05928" h="4984041">
                <a:moveTo>
                  <a:pt x="401" y="4728"/>
                </a:moveTo>
                <a:lnTo>
                  <a:pt x="7305928" y="0"/>
                </a:lnTo>
                <a:lnTo>
                  <a:pt x="7305928" y="636422"/>
                </a:lnTo>
                <a:lnTo>
                  <a:pt x="2068933" y="4984041"/>
                </a:lnTo>
                <a:lnTo>
                  <a:pt x="1558070" y="4984041"/>
                </a:lnTo>
                <a:cubicBezTo>
                  <a:pt x="1229761" y="4094555"/>
                  <a:pt x="370150" y="1765845"/>
                  <a:pt x="10917" y="726355"/>
                </a:cubicBezTo>
                <a:cubicBezTo>
                  <a:pt x="9659" y="678256"/>
                  <a:pt x="-2319" y="55579"/>
                  <a:pt x="401" y="4728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50196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4" name="Freeform 193"/>
          <p:cNvSpPr/>
          <p:nvPr/>
        </p:nvSpPr>
        <p:spPr>
          <a:xfrm>
            <a:off x="492981" y="375131"/>
            <a:ext cx="8132252" cy="3892069"/>
          </a:xfrm>
          <a:custGeom>
            <a:avLst/>
            <a:gdLst>
              <a:gd name="connsiteX0" fmla="*/ 117043 w 8383219"/>
              <a:gd name="connsiteY0" fmla="*/ 7315 h 4974336"/>
              <a:gd name="connsiteX1" fmla="*/ 8383219 w 8383219"/>
              <a:gd name="connsiteY1" fmla="*/ 0 h 4974336"/>
              <a:gd name="connsiteX2" fmla="*/ 8383219 w 8383219"/>
              <a:gd name="connsiteY2" fmla="*/ 636422 h 4974336"/>
              <a:gd name="connsiteX3" fmla="*/ 563270 w 8383219"/>
              <a:gd name="connsiteY3" fmla="*/ 4974336 h 4974336"/>
              <a:gd name="connsiteX4" fmla="*/ 0 w 8383219"/>
              <a:gd name="connsiteY4" fmla="*/ 4974336 h 4974336"/>
              <a:gd name="connsiteX5" fmla="*/ 117043 w 8383219"/>
              <a:gd name="connsiteY5" fmla="*/ 7315 h 4974336"/>
              <a:gd name="connsiteX0" fmla="*/ 7315 w 8383219"/>
              <a:gd name="connsiteY0" fmla="*/ 0 h 4981652"/>
              <a:gd name="connsiteX1" fmla="*/ 8383219 w 8383219"/>
              <a:gd name="connsiteY1" fmla="*/ 7316 h 4981652"/>
              <a:gd name="connsiteX2" fmla="*/ 8383219 w 8383219"/>
              <a:gd name="connsiteY2" fmla="*/ 643738 h 4981652"/>
              <a:gd name="connsiteX3" fmla="*/ 563270 w 8383219"/>
              <a:gd name="connsiteY3" fmla="*/ 4981652 h 4981652"/>
              <a:gd name="connsiteX4" fmla="*/ 0 w 8383219"/>
              <a:gd name="connsiteY4" fmla="*/ 4981652 h 4981652"/>
              <a:gd name="connsiteX5" fmla="*/ 7315 w 8383219"/>
              <a:gd name="connsiteY5" fmla="*/ 0 h 4981652"/>
              <a:gd name="connsiteX0" fmla="*/ 7315 w 8383219"/>
              <a:gd name="connsiteY0" fmla="*/ 0 h 4991357"/>
              <a:gd name="connsiteX1" fmla="*/ 8383219 w 8383219"/>
              <a:gd name="connsiteY1" fmla="*/ 7316 h 4991357"/>
              <a:gd name="connsiteX2" fmla="*/ 8383219 w 8383219"/>
              <a:gd name="connsiteY2" fmla="*/ 643738 h 4991357"/>
              <a:gd name="connsiteX3" fmla="*/ 3078842 w 8383219"/>
              <a:gd name="connsiteY3" fmla="*/ 4991357 h 4991357"/>
              <a:gd name="connsiteX4" fmla="*/ 0 w 8383219"/>
              <a:gd name="connsiteY4" fmla="*/ 4981652 h 4991357"/>
              <a:gd name="connsiteX5" fmla="*/ 7315 w 8383219"/>
              <a:gd name="connsiteY5" fmla="*/ 0 h 4991357"/>
              <a:gd name="connsiteX0" fmla="*/ 2 w 8375906"/>
              <a:gd name="connsiteY0" fmla="*/ 0 h 4991357"/>
              <a:gd name="connsiteX1" fmla="*/ 8375906 w 8375906"/>
              <a:gd name="connsiteY1" fmla="*/ 7316 h 4991357"/>
              <a:gd name="connsiteX2" fmla="*/ 8375906 w 8375906"/>
              <a:gd name="connsiteY2" fmla="*/ 643738 h 4991357"/>
              <a:gd name="connsiteX3" fmla="*/ 3071529 w 8375906"/>
              <a:gd name="connsiteY3" fmla="*/ 4991357 h 4991357"/>
              <a:gd name="connsiteX4" fmla="*/ 2628048 w 8375906"/>
              <a:gd name="connsiteY4" fmla="*/ 4991357 h 4991357"/>
              <a:gd name="connsiteX5" fmla="*/ 2 w 8375906"/>
              <a:gd name="connsiteY5" fmla="*/ 0 h 4991357"/>
              <a:gd name="connsiteX0" fmla="*/ 2 w 8375906"/>
              <a:gd name="connsiteY0" fmla="*/ 0 h 4991357"/>
              <a:gd name="connsiteX1" fmla="*/ 8375906 w 8375906"/>
              <a:gd name="connsiteY1" fmla="*/ 7316 h 4991357"/>
              <a:gd name="connsiteX2" fmla="*/ 8375906 w 8375906"/>
              <a:gd name="connsiteY2" fmla="*/ 643738 h 4991357"/>
              <a:gd name="connsiteX3" fmla="*/ 3138911 w 8375906"/>
              <a:gd name="connsiteY3" fmla="*/ 4991357 h 4991357"/>
              <a:gd name="connsiteX4" fmla="*/ 2628048 w 8375906"/>
              <a:gd name="connsiteY4" fmla="*/ 4991357 h 4991357"/>
              <a:gd name="connsiteX5" fmla="*/ 2 w 8375906"/>
              <a:gd name="connsiteY5" fmla="*/ 0 h 4991357"/>
              <a:gd name="connsiteX0" fmla="*/ 2 w 8375906"/>
              <a:gd name="connsiteY0" fmla="*/ 0 h 4991357"/>
              <a:gd name="connsiteX1" fmla="*/ 8375906 w 8375906"/>
              <a:gd name="connsiteY1" fmla="*/ 7316 h 4991357"/>
              <a:gd name="connsiteX2" fmla="*/ 8375906 w 8375906"/>
              <a:gd name="connsiteY2" fmla="*/ 643738 h 4991357"/>
              <a:gd name="connsiteX3" fmla="*/ 3138911 w 8375906"/>
              <a:gd name="connsiteY3" fmla="*/ 4991357 h 4991357"/>
              <a:gd name="connsiteX4" fmla="*/ 2628048 w 8375906"/>
              <a:gd name="connsiteY4" fmla="*/ 4991357 h 4991357"/>
              <a:gd name="connsiteX5" fmla="*/ 2 w 8375906"/>
              <a:gd name="connsiteY5" fmla="*/ 0 h 4991357"/>
              <a:gd name="connsiteX0" fmla="*/ 692042 w 9067946"/>
              <a:gd name="connsiteY0" fmla="*/ 0 h 4991357"/>
              <a:gd name="connsiteX1" fmla="*/ 9067946 w 9067946"/>
              <a:gd name="connsiteY1" fmla="*/ 7316 h 4991357"/>
              <a:gd name="connsiteX2" fmla="*/ 9067946 w 9067946"/>
              <a:gd name="connsiteY2" fmla="*/ 643738 h 4991357"/>
              <a:gd name="connsiteX3" fmla="*/ 3830951 w 9067946"/>
              <a:gd name="connsiteY3" fmla="*/ 4991357 h 4991357"/>
              <a:gd name="connsiteX4" fmla="*/ 3320088 w 9067946"/>
              <a:gd name="connsiteY4" fmla="*/ 4991357 h 4991357"/>
              <a:gd name="connsiteX5" fmla="*/ 786897 w 9067946"/>
              <a:gd name="connsiteY5" fmla="*/ 667117 h 4991357"/>
              <a:gd name="connsiteX6" fmla="*/ 692042 w 9067946"/>
              <a:gd name="connsiteY6" fmla="*/ 0 h 4991357"/>
              <a:gd name="connsiteX0" fmla="*/ 335969 w 8711873"/>
              <a:gd name="connsiteY0" fmla="*/ 0 h 4991357"/>
              <a:gd name="connsiteX1" fmla="*/ 8711873 w 8711873"/>
              <a:gd name="connsiteY1" fmla="*/ 7316 h 4991357"/>
              <a:gd name="connsiteX2" fmla="*/ 8711873 w 8711873"/>
              <a:gd name="connsiteY2" fmla="*/ 643738 h 4991357"/>
              <a:gd name="connsiteX3" fmla="*/ 3474878 w 8711873"/>
              <a:gd name="connsiteY3" fmla="*/ 4991357 h 4991357"/>
              <a:gd name="connsiteX4" fmla="*/ 2964015 w 8711873"/>
              <a:gd name="connsiteY4" fmla="*/ 4991357 h 4991357"/>
              <a:gd name="connsiteX5" fmla="*/ 430824 w 8711873"/>
              <a:gd name="connsiteY5" fmla="*/ 667117 h 4991357"/>
              <a:gd name="connsiteX6" fmla="*/ 2602002 w 8711873"/>
              <a:gd name="connsiteY6" fmla="*/ 773869 h 4991357"/>
              <a:gd name="connsiteX7" fmla="*/ 335969 w 8711873"/>
              <a:gd name="connsiteY7" fmla="*/ 0 h 4991357"/>
              <a:gd name="connsiteX0" fmla="*/ 336118 w 8712022"/>
              <a:gd name="connsiteY0" fmla="*/ 1 h 4991358"/>
              <a:gd name="connsiteX1" fmla="*/ 8712022 w 8712022"/>
              <a:gd name="connsiteY1" fmla="*/ 7317 h 4991358"/>
              <a:gd name="connsiteX2" fmla="*/ 8712022 w 8712022"/>
              <a:gd name="connsiteY2" fmla="*/ 643739 h 4991358"/>
              <a:gd name="connsiteX3" fmla="*/ 3475027 w 8712022"/>
              <a:gd name="connsiteY3" fmla="*/ 4991358 h 4991358"/>
              <a:gd name="connsiteX4" fmla="*/ 2964164 w 8712022"/>
              <a:gd name="connsiteY4" fmla="*/ 4991358 h 4991358"/>
              <a:gd name="connsiteX5" fmla="*/ 430973 w 8712022"/>
              <a:gd name="connsiteY5" fmla="*/ 667118 h 4991358"/>
              <a:gd name="connsiteX6" fmla="*/ 2602151 w 8712022"/>
              <a:gd name="connsiteY6" fmla="*/ 773870 h 4991358"/>
              <a:gd name="connsiteX7" fmla="*/ 336118 w 8712022"/>
              <a:gd name="connsiteY7" fmla="*/ 1 h 4991358"/>
              <a:gd name="connsiteX0" fmla="*/ 336118 w 8712022"/>
              <a:gd name="connsiteY0" fmla="*/ 1 h 4991358"/>
              <a:gd name="connsiteX1" fmla="*/ 8712022 w 8712022"/>
              <a:gd name="connsiteY1" fmla="*/ 7317 h 4991358"/>
              <a:gd name="connsiteX2" fmla="*/ 8712022 w 8712022"/>
              <a:gd name="connsiteY2" fmla="*/ 643739 h 4991358"/>
              <a:gd name="connsiteX3" fmla="*/ 3475027 w 8712022"/>
              <a:gd name="connsiteY3" fmla="*/ 4991358 h 4991358"/>
              <a:gd name="connsiteX4" fmla="*/ 2964164 w 8712022"/>
              <a:gd name="connsiteY4" fmla="*/ 4991358 h 4991358"/>
              <a:gd name="connsiteX5" fmla="*/ 430973 w 8712022"/>
              <a:gd name="connsiteY5" fmla="*/ 667118 h 4991358"/>
              <a:gd name="connsiteX6" fmla="*/ 2602151 w 8712022"/>
              <a:gd name="connsiteY6" fmla="*/ 773870 h 4991358"/>
              <a:gd name="connsiteX7" fmla="*/ 336118 w 8712022"/>
              <a:gd name="connsiteY7" fmla="*/ 1 h 4991358"/>
              <a:gd name="connsiteX0" fmla="*/ 0 w 8375904"/>
              <a:gd name="connsiteY0" fmla="*/ 0 h 4991357"/>
              <a:gd name="connsiteX1" fmla="*/ 8375904 w 8375904"/>
              <a:gd name="connsiteY1" fmla="*/ 7316 h 4991357"/>
              <a:gd name="connsiteX2" fmla="*/ 8375904 w 8375904"/>
              <a:gd name="connsiteY2" fmla="*/ 643738 h 4991357"/>
              <a:gd name="connsiteX3" fmla="*/ 3138909 w 8375904"/>
              <a:gd name="connsiteY3" fmla="*/ 4991357 h 4991357"/>
              <a:gd name="connsiteX4" fmla="*/ 2628046 w 8375904"/>
              <a:gd name="connsiteY4" fmla="*/ 4991357 h 4991357"/>
              <a:gd name="connsiteX5" fmla="*/ 94855 w 8375904"/>
              <a:gd name="connsiteY5" fmla="*/ 667117 h 4991357"/>
              <a:gd name="connsiteX6" fmla="*/ 2266033 w 8375904"/>
              <a:gd name="connsiteY6" fmla="*/ 773869 h 4991357"/>
              <a:gd name="connsiteX7" fmla="*/ 0 w 8375904"/>
              <a:gd name="connsiteY7" fmla="*/ 0 h 4991357"/>
              <a:gd name="connsiteX0" fmla="*/ 692042 w 9067946"/>
              <a:gd name="connsiteY0" fmla="*/ 0 h 4991357"/>
              <a:gd name="connsiteX1" fmla="*/ 9067946 w 9067946"/>
              <a:gd name="connsiteY1" fmla="*/ 7316 h 4991357"/>
              <a:gd name="connsiteX2" fmla="*/ 9067946 w 9067946"/>
              <a:gd name="connsiteY2" fmla="*/ 643738 h 4991357"/>
              <a:gd name="connsiteX3" fmla="*/ 3830951 w 9067946"/>
              <a:gd name="connsiteY3" fmla="*/ 4991357 h 4991357"/>
              <a:gd name="connsiteX4" fmla="*/ 3320088 w 9067946"/>
              <a:gd name="connsiteY4" fmla="*/ 4991357 h 4991357"/>
              <a:gd name="connsiteX5" fmla="*/ 786897 w 9067946"/>
              <a:gd name="connsiteY5" fmla="*/ 667117 h 4991357"/>
              <a:gd name="connsiteX6" fmla="*/ 692042 w 9067946"/>
              <a:gd name="connsiteY6" fmla="*/ 0 h 4991357"/>
              <a:gd name="connsiteX0" fmla="*/ 107142 w 8483046"/>
              <a:gd name="connsiteY0" fmla="*/ 0 h 4991357"/>
              <a:gd name="connsiteX1" fmla="*/ 8483046 w 8483046"/>
              <a:gd name="connsiteY1" fmla="*/ 7316 h 4991357"/>
              <a:gd name="connsiteX2" fmla="*/ 8483046 w 8483046"/>
              <a:gd name="connsiteY2" fmla="*/ 643738 h 4991357"/>
              <a:gd name="connsiteX3" fmla="*/ 3246051 w 8483046"/>
              <a:gd name="connsiteY3" fmla="*/ 4991357 h 4991357"/>
              <a:gd name="connsiteX4" fmla="*/ 2735188 w 8483046"/>
              <a:gd name="connsiteY4" fmla="*/ 4991357 h 4991357"/>
              <a:gd name="connsiteX5" fmla="*/ 201997 w 8483046"/>
              <a:gd name="connsiteY5" fmla="*/ 667117 h 4991357"/>
              <a:gd name="connsiteX6" fmla="*/ 107142 w 8483046"/>
              <a:gd name="connsiteY6" fmla="*/ 0 h 4991357"/>
              <a:gd name="connsiteX0" fmla="*/ 593119 w 8392538"/>
              <a:gd name="connsiteY0" fmla="*/ 21797 h 4984040"/>
              <a:gd name="connsiteX1" fmla="*/ 8392538 w 8392538"/>
              <a:gd name="connsiteY1" fmla="*/ -1 h 4984040"/>
              <a:gd name="connsiteX2" fmla="*/ 8392538 w 8392538"/>
              <a:gd name="connsiteY2" fmla="*/ 636421 h 4984040"/>
              <a:gd name="connsiteX3" fmla="*/ 3155543 w 8392538"/>
              <a:gd name="connsiteY3" fmla="*/ 4984040 h 4984040"/>
              <a:gd name="connsiteX4" fmla="*/ 2644680 w 8392538"/>
              <a:gd name="connsiteY4" fmla="*/ 4984040 h 4984040"/>
              <a:gd name="connsiteX5" fmla="*/ 111489 w 8392538"/>
              <a:gd name="connsiteY5" fmla="*/ 659800 h 4984040"/>
              <a:gd name="connsiteX6" fmla="*/ 593119 w 8392538"/>
              <a:gd name="connsiteY6" fmla="*/ 21797 h 4984040"/>
              <a:gd name="connsiteX0" fmla="*/ 139993 w 7939412"/>
              <a:gd name="connsiteY0" fmla="*/ 21798 h 4984041"/>
              <a:gd name="connsiteX1" fmla="*/ 7939412 w 7939412"/>
              <a:gd name="connsiteY1" fmla="*/ 0 h 4984041"/>
              <a:gd name="connsiteX2" fmla="*/ 7939412 w 7939412"/>
              <a:gd name="connsiteY2" fmla="*/ 636422 h 4984041"/>
              <a:gd name="connsiteX3" fmla="*/ 2702417 w 7939412"/>
              <a:gd name="connsiteY3" fmla="*/ 4984041 h 4984041"/>
              <a:gd name="connsiteX4" fmla="*/ 2191554 w 7939412"/>
              <a:gd name="connsiteY4" fmla="*/ 4984041 h 4984041"/>
              <a:gd name="connsiteX5" fmla="*/ 189928 w 7939412"/>
              <a:gd name="connsiteY5" fmla="*/ 659801 h 4984041"/>
              <a:gd name="connsiteX6" fmla="*/ 139993 w 7939412"/>
              <a:gd name="connsiteY6" fmla="*/ 21798 h 4984041"/>
              <a:gd name="connsiteX0" fmla="*/ 139993 w 7939412"/>
              <a:gd name="connsiteY0" fmla="*/ 21798 h 4984041"/>
              <a:gd name="connsiteX1" fmla="*/ 7939412 w 7939412"/>
              <a:gd name="connsiteY1" fmla="*/ 0 h 4984041"/>
              <a:gd name="connsiteX2" fmla="*/ 7939412 w 7939412"/>
              <a:gd name="connsiteY2" fmla="*/ 636422 h 4984041"/>
              <a:gd name="connsiteX3" fmla="*/ 2702417 w 7939412"/>
              <a:gd name="connsiteY3" fmla="*/ 4984041 h 4984041"/>
              <a:gd name="connsiteX4" fmla="*/ 2191554 w 7939412"/>
              <a:gd name="connsiteY4" fmla="*/ 4984041 h 4984041"/>
              <a:gd name="connsiteX5" fmla="*/ 189928 w 7939412"/>
              <a:gd name="connsiteY5" fmla="*/ 659801 h 4984041"/>
              <a:gd name="connsiteX6" fmla="*/ 139993 w 7939412"/>
              <a:gd name="connsiteY6" fmla="*/ 21798 h 4984041"/>
              <a:gd name="connsiteX0" fmla="*/ 0 w 7799419"/>
              <a:gd name="connsiteY0" fmla="*/ 21798 h 4984041"/>
              <a:gd name="connsiteX1" fmla="*/ 7799419 w 7799419"/>
              <a:gd name="connsiteY1" fmla="*/ 0 h 4984041"/>
              <a:gd name="connsiteX2" fmla="*/ 7799419 w 7799419"/>
              <a:gd name="connsiteY2" fmla="*/ 636422 h 4984041"/>
              <a:gd name="connsiteX3" fmla="*/ 2562424 w 7799419"/>
              <a:gd name="connsiteY3" fmla="*/ 4984041 h 4984041"/>
              <a:gd name="connsiteX4" fmla="*/ 2051561 w 7799419"/>
              <a:gd name="connsiteY4" fmla="*/ 4984041 h 4984041"/>
              <a:gd name="connsiteX5" fmla="*/ 49935 w 7799419"/>
              <a:gd name="connsiteY5" fmla="*/ 659801 h 4984041"/>
              <a:gd name="connsiteX6" fmla="*/ 0 w 7799419"/>
              <a:gd name="connsiteY6" fmla="*/ 21798 h 4984041"/>
              <a:gd name="connsiteX0" fmla="*/ 0 w 7799419"/>
              <a:gd name="connsiteY0" fmla="*/ 21798 h 4984041"/>
              <a:gd name="connsiteX1" fmla="*/ 7799419 w 7799419"/>
              <a:gd name="connsiteY1" fmla="*/ 0 h 4984041"/>
              <a:gd name="connsiteX2" fmla="*/ 7799419 w 7799419"/>
              <a:gd name="connsiteY2" fmla="*/ 636422 h 4984041"/>
              <a:gd name="connsiteX3" fmla="*/ 2562424 w 7799419"/>
              <a:gd name="connsiteY3" fmla="*/ 4984041 h 4984041"/>
              <a:gd name="connsiteX4" fmla="*/ 2051561 w 7799419"/>
              <a:gd name="connsiteY4" fmla="*/ 4984041 h 4984041"/>
              <a:gd name="connsiteX5" fmla="*/ 49935 w 7799419"/>
              <a:gd name="connsiteY5" fmla="*/ 659801 h 4984041"/>
              <a:gd name="connsiteX6" fmla="*/ 0 w 7799419"/>
              <a:gd name="connsiteY6" fmla="*/ 21798 h 4984041"/>
              <a:gd name="connsiteX0" fmla="*/ 0 w 7799419"/>
              <a:gd name="connsiteY0" fmla="*/ 21798 h 4984041"/>
              <a:gd name="connsiteX1" fmla="*/ 7799419 w 7799419"/>
              <a:gd name="connsiteY1" fmla="*/ 0 h 4984041"/>
              <a:gd name="connsiteX2" fmla="*/ 7799419 w 7799419"/>
              <a:gd name="connsiteY2" fmla="*/ 636422 h 4984041"/>
              <a:gd name="connsiteX3" fmla="*/ 2562424 w 7799419"/>
              <a:gd name="connsiteY3" fmla="*/ 4984041 h 4984041"/>
              <a:gd name="connsiteX4" fmla="*/ 2051561 w 7799419"/>
              <a:gd name="connsiteY4" fmla="*/ 4984041 h 4984041"/>
              <a:gd name="connsiteX5" fmla="*/ 5014 w 7799419"/>
              <a:gd name="connsiteY5" fmla="*/ 659802 h 4984041"/>
              <a:gd name="connsiteX6" fmla="*/ 0 w 7799419"/>
              <a:gd name="connsiteY6" fmla="*/ 21798 h 4984041"/>
              <a:gd name="connsiteX0" fmla="*/ 0 w 7799419"/>
              <a:gd name="connsiteY0" fmla="*/ 21798 h 4984041"/>
              <a:gd name="connsiteX1" fmla="*/ 7799419 w 7799419"/>
              <a:gd name="connsiteY1" fmla="*/ 0 h 4984041"/>
              <a:gd name="connsiteX2" fmla="*/ 7799419 w 7799419"/>
              <a:gd name="connsiteY2" fmla="*/ 636422 h 4984041"/>
              <a:gd name="connsiteX3" fmla="*/ 2562424 w 7799419"/>
              <a:gd name="connsiteY3" fmla="*/ 4984041 h 4984041"/>
              <a:gd name="connsiteX4" fmla="*/ 2051561 w 7799419"/>
              <a:gd name="connsiteY4" fmla="*/ 4984041 h 4984041"/>
              <a:gd name="connsiteX5" fmla="*/ 19988 w 7799419"/>
              <a:gd name="connsiteY5" fmla="*/ 659802 h 4984041"/>
              <a:gd name="connsiteX6" fmla="*/ 0 w 7799419"/>
              <a:gd name="connsiteY6" fmla="*/ 21798 h 4984041"/>
              <a:gd name="connsiteX0" fmla="*/ 0 w 7799419"/>
              <a:gd name="connsiteY0" fmla="*/ 21798 h 4984041"/>
              <a:gd name="connsiteX1" fmla="*/ 7799419 w 7799419"/>
              <a:gd name="connsiteY1" fmla="*/ 0 h 4984041"/>
              <a:gd name="connsiteX2" fmla="*/ 7799419 w 7799419"/>
              <a:gd name="connsiteY2" fmla="*/ 636422 h 4984041"/>
              <a:gd name="connsiteX3" fmla="*/ 2562424 w 7799419"/>
              <a:gd name="connsiteY3" fmla="*/ 4984041 h 4984041"/>
              <a:gd name="connsiteX4" fmla="*/ 2051561 w 7799419"/>
              <a:gd name="connsiteY4" fmla="*/ 4984041 h 4984041"/>
              <a:gd name="connsiteX5" fmla="*/ 19988 w 7799419"/>
              <a:gd name="connsiteY5" fmla="*/ 659802 h 4984041"/>
              <a:gd name="connsiteX6" fmla="*/ 0 w 7799419"/>
              <a:gd name="connsiteY6" fmla="*/ 21798 h 4984041"/>
              <a:gd name="connsiteX0" fmla="*/ 0 w 7784324"/>
              <a:gd name="connsiteY0" fmla="*/ 18537 h 4984041"/>
              <a:gd name="connsiteX1" fmla="*/ 7784324 w 7784324"/>
              <a:gd name="connsiteY1" fmla="*/ 0 h 4984041"/>
              <a:gd name="connsiteX2" fmla="*/ 7784324 w 7784324"/>
              <a:gd name="connsiteY2" fmla="*/ 636422 h 4984041"/>
              <a:gd name="connsiteX3" fmla="*/ 2547329 w 7784324"/>
              <a:gd name="connsiteY3" fmla="*/ 4984041 h 4984041"/>
              <a:gd name="connsiteX4" fmla="*/ 2036466 w 7784324"/>
              <a:gd name="connsiteY4" fmla="*/ 4984041 h 4984041"/>
              <a:gd name="connsiteX5" fmla="*/ 4893 w 7784324"/>
              <a:gd name="connsiteY5" fmla="*/ 659802 h 4984041"/>
              <a:gd name="connsiteX6" fmla="*/ 0 w 7784324"/>
              <a:gd name="connsiteY6" fmla="*/ 18537 h 4984041"/>
              <a:gd name="connsiteX0" fmla="*/ 521 w 7784845"/>
              <a:gd name="connsiteY0" fmla="*/ 18537 h 4984041"/>
              <a:gd name="connsiteX1" fmla="*/ 7784845 w 7784845"/>
              <a:gd name="connsiteY1" fmla="*/ 0 h 4984041"/>
              <a:gd name="connsiteX2" fmla="*/ 7784845 w 7784845"/>
              <a:gd name="connsiteY2" fmla="*/ 636422 h 4984041"/>
              <a:gd name="connsiteX3" fmla="*/ 2547850 w 7784845"/>
              <a:gd name="connsiteY3" fmla="*/ 4984041 h 4984041"/>
              <a:gd name="connsiteX4" fmla="*/ 2036987 w 7784845"/>
              <a:gd name="connsiteY4" fmla="*/ 4984041 h 4984041"/>
              <a:gd name="connsiteX5" fmla="*/ 5414 w 7784845"/>
              <a:gd name="connsiteY5" fmla="*/ 659802 h 4984041"/>
              <a:gd name="connsiteX6" fmla="*/ 521 w 7784845"/>
              <a:gd name="connsiteY6" fmla="*/ 18537 h 4984041"/>
              <a:gd name="connsiteX0" fmla="*/ 670 w 7784994"/>
              <a:gd name="connsiteY0" fmla="*/ 18537 h 4984041"/>
              <a:gd name="connsiteX1" fmla="*/ 7784994 w 7784994"/>
              <a:gd name="connsiteY1" fmla="*/ 0 h 4984041"/>
              <a:gd name="connsiteX2" fmla="*/ 7784994 w 7784994"/>
              <a:gd name="connsiteY2" fmla="*/ 636422 h 4984041"/>
              <a:gd name="connsiteX3" fmla="*/ 2547999 w 7784994"/>
              <a:gd name="connsiteY3" fmla="*/ 4984041 h 4984041"/>
              <a:gd name="connsiteX4" fmla="*/ 2037136 w 7784994"/>
              <a:gd name="connsiteY4" fmla="*/ 4984041 h 4984041"/>
              <a:gd name="connsiteX5" fmla="*/ 5563 w 7784994"/>
              <a:gd name="connsiteY5" fmla="*/ 659802 h 4984041"/>
              <a:gd name="connsiteX6" fmla="*/ 670 w 7784994"/>
              <a:gd name="connsiteY6" fmla="*/ 18537 h 4984041"/>
              <a:gd name="connsiteX0" fmla="*/ 3155 w 7787479"/>
              <a:gd name="connsiteY0" fmla="*/ 18537 h 4984041"/>
              <a:gd name="connsiteX1" fmla="*/ 7787479 w 7787479"/>
              <a:gd name="connsiteY1" fmla="*/ 0 h 4984041"/>
              <a:gd name="connsiteX2" fmla="*/ 7787479 w 7787479"/>
              <a:gd name="connsiteY2" fmla="*/ 636422 h 4984041"/>
              <a:gd name="connsiteX3" fmla="*/ 2550484 w 7787479"/>
              <a:gd name="connsiteY3" fmla="*/ 4984041 h 4984041"/>
              <a:gd name="connsiteX4" fmla="*/ 2039621 w 7787479"/>
              <a:gd name="connsiteY4" fmla="*/ 4984041 h 4984041"/>
              <a:gd name="connsiteX5" fmla="*/ 501 w 7787479"/>
              <a:gd name="connsiteY5" fmla="*/ 659802 h 4984041"/>
              <a:gd name="connsiteX6" fmla="*/ 3155 w 7787479"/>
              <a:gd name="connsiteY6" fmla="*/ 18537 h 4984041"/>
              <a:gd name="connsiteX0" fmla="*/ 671 w 7784995"/>
              <a:gd name="connsiteY0" fmla="*/ 18537 h 4984041"/>
              <a:gd name="connsiteX1" fmla="*/ 7784995 w 7784995"/>
              <a:gd name="connsiteY1" fmla="*/ 0 h 4984041"/>
              <a:gd name="connsiteX2" fmla="*/ 7784995 w 7784995"/>
              <a:gd name="connsiteY2" fmla="*/ 636422 h 4984041"/>
              <a:gd name="connsiteX3" fmla="*/ 2548000 w 7784995"/>
              <a:gd name="connsiteY3" fmla="*/ 4984041 h 4984041"/>
              <a:gd name="connsiteX4" fmla="*/ 2037137 w 7784995"/>
              <a:gd name="connsiteY4" fmla="*/ 4984041 h 4984041"/>
              <a:gd name="connsiteX5" fmla="*/ 5564 w 7784995"/>
              <a:gd name="connsiteY5" fmla="*/ 663062 h 4984041"/>
              <a:gd name="connsiteX6" fmla="*/ 671 w 7784995"/>
              <a:gd name="connsiteY6" fmla="*/ 18537 h 4984041"/>
              <a:gd name="connsiteX0" fmla="*/ 15314 w 7799638"/>
              <a:gd name="connsiteY0" fmla="*/ 18537 h 4984041"/>
              <a:gd name="connsiteX1" fmla="*/ 7799638 w 7799638"/>
              <a:gd name="connsiteY1" fmla="*/ 0 h 4984041"/>
              <a:gd name="connsiteX2" fmla="*/ 7799638 w 7799638"/>
              <a:gd name="connsiteY2" fmla="*/ 636422 h 4984041"/>
              <a:gd name="connsiteX3" fmla="*/ 2562643 w 7799638"/>
              <a:gd name="connsiteY3" fmla="*/ 4984041 h 4984041"/>
              <a:gd name="connsiteX4" fmla="*/ 2051780 w 7799638"/>
              <a:gd name="connsiteY4" fmla="*/ 4984041 h 4984041"/>
              <a:gd name="connsiteX5" fmla="*/ 80 w 7799638"/>
              <a:gd name="connsiteY5" fmla="*/ 663062 h 4984041"/>
              <a:gd name="connsiteX6" fmla="*/ 15314 w 7799638"/>
              <a:gd name="connsiteY6" fmla="*/ 18537 h 4984041"/>
              <a:gd name="connsiteX0" fmla="*/ 515 w 7807481"/>
              <a:gd name="connsiteY0" fmla="*/ 18537 h 4984041"/>
              <a:gd name="connsiteX1" fmla="*/ 7807481 w 7807481"/>
              <a:gd name="connsiteY1" fmla="*/ 0 h 4984041"/>
              <a:gd name="connsiteX2" fmla="*/ 7807481 w 7807481"/>
              <a:gd name="connsiteY2" fmla="*/ 636422 h 4984041"/>
              <a:gd name="connsiteX3" fmla="*/ 2570486 w 7807481"/>
              <a:gd name="connsiteY3" fmla="*/ 4984041 h 4984041"/>
              <a:gd name="connsiteX4" fmla="*/ 2059623 w 7807481"/>
              <a:gd name="connsiteY4" fmla="*/ 4984041 h 4984041"/>
              <a:gd name="connsiteX5" fmla="*/ 7923 w 7807481"/>
              <a:gd name="connsiteY5" fmla="*/ 663062 h 4984041"/>
              <a:gd name="connsiteX6" fmla="*/ 515 w 7807481"/>
              <a:gd name="connsiteY6" fmla="*/ 18537 h 4984041"/>
              <a:gd name="connsiteX0" fmla="*/ 954 w 7802889"/>
              <a:gd name="connsiteY0" fmla="*/ 18537 h 4984041"/>
              <a:gd name="connsiteX1" fmla="*/ 7802889 w 7802889"/>
              <a:gd name="connsiteY1" fmla="*/ 0 h 4984041"/>
              <a:gd name="connsiteX2" fmla="*/ 7802889 w 7802889"/>
              <a:gd name="connsiteY2" fmla="*/ 636422 h 4984041"/>
              <a:gd name="connsiteX3" fmla="*/ 2565894 w 7802889"/>
              <a:gd name="connsiteY3" fmla="*/ 4984041 h 4984041"/>
              <a:gd name="connsiteX4" fmla="*/ 2055031 w 7802889"/>
              <a:gd name="connsiteY4" fmla="*/ 4984041 h 4984041"/>
              <a:gd name="connsiteX5" fmla="*/ 3331 w 7802889"/>
              <a:gd name="connsiteY5" fmla="*/ 663062 h 4984041"/>
              <a:gd name="connsiteX6" fmla="*/ 954 w 7802889"/>
              <a:gd name="connsiteY6" fmla="*/ 18537 h 4984041"/>
              <a:gd name="connsiteX0" fmla="*/ 5423 w 7799811"/>
              <a:gd name="connsiteY0" fmla="*/ 15277 h 4984041"/>
              <a:gd name="connsiteX1" fmla="*/ 7799811 w 7799811"/>
              <a:gd name="connsiteY1" fmla="*/ 0 h 4984041"/>
              <a:gd name="connsiteX2" fmla="*/ 7799811 w 7799811"/>
              <a:gd name="connsiteY2" fmla="*/ 636422 h 4984041"/>
              <a:gd name="connsiteX3" fmla="*/ 2562816 w 7799811"/>
              <a:gd name="connsiteY3" fmla="*/ 4984041 h 4984041"/>
              <a:gd name="connsiteX4" fmla="*/ 2051953 w 7799811"/>
              <a:gd name="connsiteY4" fmla="*/ 4984041 h 4984041"/>
              <a:gd name="connsiteX5" fmla="*/ 253 w 7799811"/>
              <a:gd name="connsiteY5" fmla="*/ 663062 h 4984041"/>
              <a:gd name="connsiteX6" fmla="*/ 5423 w 7799811"/>
              <a:gd name="connsiteY6" fmla="*/ 15277 h 4984041"/>
              <a:gd name="connsiteX0" fmla="*/ 953 w 7802888"/>
              <a:gd name="connsiteY0" fmla="*/ 15277 h 4984041"/>
              <a:gd name="connsiteX1" fmla="*/ 7802888 w 7802888"/>
              <a:gd name="connsiteY1" fmla="*/ 0 h 4984041"/>
              <a:gd name="connsiteX2" fmla="*/ 7802888 w 7802888"/>
              <a:gd name="connsiteY2" fmla="*/ 636422 h 4984041"/>
              <a:gd name="connsiteX3" fmla="*/ 2565893 w 7802888"/>
              <a:gd name="connsiteY3" fmla="*/ 4984041 h 4984041"/>
              <a:gd name="connsiteX4" fmla="*/ 2055030 w 7802888"/>
              <a:gd name="connsiteY4" fmla="*/ 4984041 h 4984041"/>
              <a:gd name="connsiteX5" fmla="*/ 3330 w 7802888"/>
              <a:gd name="connsiteY5" fmla="*/ 663062 h 4984041"/>
              <a:gd name="connsiteX6" fmla="*/ 953 w 7802888"/>
              <a:gd name="connsiteY6" fmla="*/ 15277 h 4984041"/>
              <a:gd name="connsiteX0" fmla="*/ 11 w 7801946"/>
              <a:gd name="connsiteY0" fmla="*/ 15277 h 4984041"/>
              <a:gd name="connsiteX1" fmla="*/ 7801946 w 7801946"/>
              <a:gd name="connsiteY1" fmla="*/ 0 h 4984041"/>
              <a:gd name="connsiteX2" fmla="*/ 7801946 w 7801946"/>
              <a:gd name="connsiteY2" fmla="*/ 636422 h 4984041"/>
              <a:gd name="connsiteX3" fmla="*/ 2564951 w 7801946"/>
              <a:gd name="connsiteY3" fmla="*/ 4984041 h 4984041"/>
              <a:gd name="connsiteX4" fmla="*/ 2054088 w 7801946"/>
              <a:gd name="connsiteY4" fmla="*/ 4984041 h 4984041"/>
              <a:gd name="connsiteX5" fmla="*/ 506935 w 7801946"/>
              <a:gd name="connsiteY5" fmla="*/ 726355 h 4984041"/>
              <a:gd name="connsiteX6" fmla="*/ 11 w 7801946"/>
              <a:gd name="connsiteY6" fmla="*/ 15277 h 4984041"/>
              <a:gd name="connsiteX0" fmla="*/ 11 w 7801946"/>
              <a:gd name="connsiteY0" fmla="*/ 15277 h 4984041"/>
              <a:gd name="connsiteX1" fmla="*/ 7801946 w 7801946"/>
              <a:gd name="connsiteY1" fmla="*/ 0 h 4984041"/>
              <a:gd name="connsiteX2" fmla="*/ 7801946 w 7801946"/>
              <a:gd name="connsiteY2" fmla="*/ 636422 h 4984041"/>
              <a:gd name="connsiteX3" fmla="*/ 2564951 w 7801946"/>
              <a:gd name="connsiteY3" fmla="*/ 4984041 h 4984041"/>
              <a:gd name="connsiteX4" fmla="*/ 2054088 w 7801946"/>
              <a:gd name="connsiteY4" fmla="*/ 4984041 h 4984041"/>
              <a:gd name="connsiteX5" fmla="*/ 506935 w 7801946"/>
              <a:gd name="connsiteY5" fmla="*/ 726355 h 4984041"/>
              <a:gd name="connsiteX6" fmla="*/ 11 w 7801946"/>
              <a:gd name="connsiteY6" fmla="*/ 15277 h 4984041"/>
              <a:gd name="connsiteX0" fmla="*/ 11 w 7801946"/>
              <a:gd name="connsiteY0" fmla="*/ 15277 h 4984041"/>
              <a:gd name="connsiteX1" fmla="*/ 7801946 w 7801946"/>
              <a:gd name="connsiteY1" fmla="*/ 0 h 4984041"/>
              <a:gd name="connsiteX2" fmla="*/ 7801946 w 7801946"/>
              <a:gd name="connsiteY2" fmla="*/ 636422 h 4984041"/>
              <a:gd name="connsiteX3" fmla="*/ 2564951 w 7801946"/>
              <a:gd name="connsiteY3" fmla="*/ 4984041 h 4984041"/>
              <a:gd name="connsiteX4" fmla="*/ 2054088 w 7801946"/>
              <a:gd name="connsiteY4" fmla="*/ 4984041 h 4984041"/>
              <a:gd name="connsiteX5" fmla="*/ 506935 w 7801946"/>
              <a:gd name="connsiteY5" fmla="*/ 726355 h 4984041"/>
              <a:gd name="connsiteX6" fmla="*/ 11 w 7801946"/>
              <a:gd name="connsiteY6" fmla="*/ 15277 h 4984041"/>
              <a:gd name="connsiteX0" fmla="*/ 401 w 7305928"/>
              <a:gd name="connsiteY0" fmla="*/ 4728 h 4984041"/>
              <a:gd name="connsiteX1" fmla="*/ 7305928 w 7305928"/>
              <a:gd name="connsiteY1" fmla="*/ 0 h 4984041"/>
              <a:gd name="connsiteX2" fmla="*/ 7305928 w 7305928"/>
              <a:gd name="connsiteY2" fmla="*/ 636422 h 4984041"/>
              <a:gd name="connsiteX3" fmla="*/ 2068933 w 7305928"/>
              <a:gd name="connsiteY3" fmla="*/ 4984041 h 4984041"/>
              <a:gd name="connsiteX4" fmla="*/ 1558070 w 7305928"/>
              <a:gd name="connsiteY4" fmla="*/ 4984041 h 4984041"/>
              <a:gd name="connsiteX5" fmla="*/ 10917 w 7305928"/>
              <a:gd name="connsiteY5" fmla="*/ 726355 h 4984041"/>
              <a:gd name="connsiteX6" fmla="*/ 401 w 7305928"/>
              <a:gd name="connsiteY6" fmla="*/ 4728 h 4984041"/>
              <a:gd name="connsiteX0" fmla="*/ 374384 w 7679911"/>
              <a:gd name="connsiteY0" fmla="*/ 4728 h 4984041"/>
              <a:gd name="connsiteX1" fmla="*/ 7679911 w 7679911"/>
              <a:gd name="connsiteY1" fmla="*/ 0 h 4984041"/>
              <a:gd name="connsiteX2" fmla="*/ 7679911 w 7679911"/>
              <a:gd name="connsiteY2" fmla="*/ 636422 h 4984041"/>
              <a:gd name="connsiteX3" fmla="*/ 2442916 w 7679911"/>
              <a:gd name="connsiteY3" fmla="*/ 4984041 h 4984041"/>
              <a:gd name="connsiteX4" fmla="*/ 66912 w 7679911"/>
              <a:gd name="connsiteY4" fmla="*/ 4984041 h 4984041"/>
              <a:gd name="connsiteX5" fmla="*/ 384900 w 7679911"/>
              <a:gd name="connsiteY5" fmla="*/ 726355 h 4984041"/>
              <a:gd name="connsiteX6" fmla="*/ 374384 w 7679911"/>
              <a:gd name="connsiteY6" fmla="*/ 4728 h 4984041"/>
              <a:gd name="connsiteX0" fmla="*/ 374384 w 7679911"/>
              <a:gd name="connsiteY0" fmla="*/ 4728 h 4994591"/>
              <a:gd name="connsiteX1" fmla="*/ 7679911 w 7679911"/>
              <a:gd name="connsiteY1" fmla="*/ 0 h 4994591"/>
              <a:gd name="connsiteX2" fmla="*/ 7679911 w 7679911"/>
              <a:gd name="connsiteY2" fmla="*/ 636422 h 4994591"/>
              <a:gd name="connsiteX3" fmla="*/ 547448 w 7679911"/>
              <a:gd name="connsiteY3" fmla="*/ 4994591 h 4994591"/>
              <a:gd name="connsiteX4" fmla="*/ 66912 w 7679911"/>
              <a:gd name="connsiteY4" fmla="*/ 4984041 h 4994591"/>
              <a:gd name="connsiteX5" fmla="*/ 384900 w 7679911"/>
              <a:gd name="connsiteY5" fmla="*/ 726355 h 4994591"/>
              <a:gd name="connsiteX6" fmla="*/ 374384 w 7679911"/>
              <a:gd name="connsiteY6" fmla="*/ 4728 h 4994591"/>
              <a:gd name="connsiteX0" fmla="*/ 307472 w 7612999"/>
              <a:gd name="connsiteY0" fmla="*/ 4728 h 4994591"/>
              <a:gd name="connsiteX1" fmla="*/ 7612999 w 7612999"/>
              <a:gd name="connsiteY1" fmla="*/ 0 h 4994591"/>
              <a:gd name="connsiteX2" fmla="*/ 7612999 w 7612999"/>
              <a:gd name="connsiteY2" fmla="*/ 636422 h 4994591"/>
              <a:gd name="connsiteX3" fmla="*/ 480536 w 7612999"/>
              <a:gd name="connsiteY3" fmla="*/ 4994591 h 4994591"/>
              <a:gd name="connsiteX4" fmla="*/ 0 w 7612999"/>
              <a:gd name="connsiteY4" fmla="*/ 4984041 h 4994591"/>
              <a:gd name="connsiteX5" fmla="*/ 317988 w 7612999"/>
              <a:gd name="connsiteY5" fmla="*/ 726355 h 4994591"/>
              <a:gd name="connsiteX6" fmla="*/ 307472 w 7612999"/>
              <a:gd name="connsiteY6" fmla="*/ 4728 h 4994591"/>
              <a:gd name="connsiteX0" fmla="*/ 307472 w 7612999"/>
              <a:gd name="connsiteY0" fmla="*/ 4728 h 4994591"/>
              <a:gd name="connsiteX1" fmla="*/ 7612999 w 7612999"/>
              <a:gd name="connsiteY1" fmla="*/ 0 h 4994591"/>
              <a:gd name="connsiteX2" fmla="*/ 7612999 w 7612999"/>
              <a:gd name="connsiteY2" fmla="*/ 636422 h 4994591"/>
              <a:gd name="connsiteX3" fmla="*/ 480536 w 7612999"/>
              <a:gd name="connsiteY3" fmla="*/ 4994591 h 4994591"/>
              <a:gd name="connsiteX4" fmla="*/ 0 w 7612999"/>
              <a:gd name="connsiteY4" fmla="*/ 4984041 h 4994591"/>
              <a:gd name="connsiteX5" fmla="*/ 307472 w 7612999"/>
              <a:gd name="connsiteY5" fmla="*/ 4728 h 4994591"/>
              <a:gd name="connsiteX0" fmla="*/ 436364 w 7741891"/>
              <a:gd name="connsiteY0" fmla="*/ 4728 h 4994591"/>
              <a:gd name="connsiteX1" fmla="*/ 7741891 w 7741891"/>
              <a:gd name="connsiteY1" fmla="*/ 0 h 4994591"/>
              <a:gd name="connsiteX2" fmla="*/ 7741891 w 7741891"/>
              <a:gd name="connsiteY2" fmla="*/ 636422 h 4994591"/>
              <a:gd name="connsiteX3" fmla="*/ 609428 w 7741891"/>
              <a:gd name="connsiteY3" fmla="*/ 4994591 h 4994591"/>
              <a:gd name="connsiteX4" fmla="*/ 0 w 7741891"/>
              <a:gd name="connsiteY4" fmla="*/ 4984041 h 4994591"/>
              <a:gd name="connsiteX5" fmla="*/ 436364 w 7741891"/>
              <a:gd name="connsiteY5" fmla="*/ 4728 h 4994591"/>
              <a:gd name="connsiteX0" fmla="*/ 436364 w 7741891"/>
              <a:gd name="connsiteY0" fmla="*/ 4728 h 4994591"/>
              <a:gd name="connsiteX1" fmla="*/ 7741891 w 7741891"/>
              <a:gd name="connsiteY1" fmla="*/ 0 h 4994591"/>
              <a:gd name="connsiteX2" fmla="*/ 7741891 w 7741891"/>
              <a:gd name="connsiteY2" fmla="*/ 636422 h 4994591"/>
              <a:gd name="connsiteX3" fmla="*/ 328899 w 7741891"/>
              <a:gd name="connsiteY3" fmla="*/ 4994591 h 4994591"/>
              <a:gd name="connsiteX4" fmla="*/ 0 w 7741891"/>
              <a:gd name="connsiteY4" fmla="*/ 4984041 h 4994591"/>
              <a:gd name="connsiteX5" fmla="*/ 436364 w 7741891"/>
              <a:gd name="connsiteY5" fmla="*/ 4728 h 4994591"/>
              <a:gd name="connsiteX0" fmla="*/ 436364 w 7741891"/>
              <a:gd name="connsiteY0" fmla="*/ 4728 h 4984041"/>
              <a:gd name="connsiteX1" fmla="*/ 7741891 w 7741891"/>
              <a:gd name="connsiteY1" fmla="*/ 0 h 4984041"/>
              <a:gd name="connsiteX2" fmla="*/ 7741891 w 7741891"/>
              <a:gd name="connsiteY2" fmla="*/ 636422 h 4984041"/>
              <a:gd name="connsiteX3" fmla="*/ 336481 w 7741891"/>
              <a:gd name="connsiteY3" fmla="*/ 4889104 h 4984041"/>
              <a:gd name="connsiteX4" fmla="*/ 0 w 7741891"/>
              <a:gd name="connsiteY4" fmla="*/ 4984041 h 4984041"/>
              <a:gd name="connsiteX5" fmla="*/ 436364 w 7741891"/>
              <a:gd name="connsiteY5" fmla="*/ 4728 h 4984041"/>
              <a:gd name="connsiteX0" fmla="*/ 448886 w 7754413"/>
              <a:gd name="connsiteY0" fmla="*/ 4728 h 4984041"/>
              <a:gd name="connsiteX1" fmla="*/ 7754413 w 7754413"/>
              <a:gd name="connsiteY1" fmla="*/ 0 h 4984041"/>
              <a:gd name="connsiteX2" fmla="*/ 7754413 w 7754413"/>
              <a:gd name="connsiteY2" fmla="*/ 636422 h 4984041"/>
              <a:gd name="connsiteX3" fmla="*/ 349003 w 7754413"/>
              <a:gd name="connsiteY3" fmla="*/ 4889104 h 4984041"/>
              <a:gd name="connsiteX4" fmla="*/ 0 w 7754413"/>
              <a:gd name="connsiteY4" fmla="*/ 4934901 h 4984041"/>
              <a:gd name="connsiteX5" fmla="*/ 12522 w 7754413"/>
              <a:gd name="connsiteY5" fmla="*/ 4984041 h 4984041"/>
              <a:gd name="connsiteX6" fmla="*/ 448886 w 7754413"/>
              <a:gd name="connsiteY6" fmla="*/ 4728 h 4984041"/>
              <a:gd name="connsiteX0" fmla="*/ 448886 w 7754413"/>
              <a:gd name="connsiteY0" fmla="*/ 4728 h 4984041"/>
              <a:gd name="connsiteX1" fmla="*/ 7754413 w 7754413"/>
              <a:gd name="connsiteY1" fmla="*/ 0 h 4984041"/>
              <a:gd name="connsiteX2" fmla="*/ 7754413 w 7754413"/>
              <a:gd name="connsiteY2" fmla="*/ 636422 h 4984041"/>
              <a:gd name="connsiteX3" fmla="*/ 349003 w 7754413"/>
              <a:gd name="connsiteY3" fmla="*/ 4920749 h 4984041"/>
              <a:gd name="connsiteX4" fmla="*/ 0 w 7754413"/>
              <a:gd name="connsiteY4" fmla="*/ 4934901 h 4984041"/>
              <a:gd name="connsiteX5" fmla="*/ 12522 w 7754413"/>
              <a:gd name="connsiteY5" fmla="*/ 4984041 h 4984041"/>
              <a:gd name="connsiteX6" fmla="*/ 448886 w 7754413"/>
              <a:gd name="connsiteY6" fmla="*/ 4728 h 4984041"/>
              <a:gd name="connsiteX0" fmla="*/ 707136 w 8012663"/>
              <a:gd name="connsiteY0" fmla="*/ 4728 h 5242331"/>
              <a:gd name="connsiteX1" fmla="*/ 8012663 w 8012663"/>
              <a:gd name="connsiteY1" fmla="*/ 0 h 5242331"/>
              <a:gd name="connsiteX2" fmla="*/ 8012663 w 8012663"/>
              <a:gd name="connsiteY2" fmla="*/ 636422 h 5242331"/>
              <a:gd name="connsiteX3" fmla="*/ 607253 w 8012663"/>
              <a:gd name="connsiteY3" fmla="*/ 4920749 h 5242331"/>
              <a:gd name="connsiteX4" fmla="*/ 402306 w 8012663"/>
              <a:gd name="connsiteY4" fmla="*/ 4934901 h 5242331"/>
              <a:gd name="connsiteX5" fmla="*/ 258250 w 8012663"/>
              <a:gd name="connsiteY5" fmla="*/ 4934901 h 5242331"/>
              <a:gd name="connsiteX6" fmla="*/ 270772 w 8012663"/>
              <a:gd name="connsiteY6" fmla="*/ 4984041 h 5242331"/>
              <a:gd name="connsiteX7" fmla="*/ 707136 w 8012663"/>
              <a:gd name="connsiteY7" fmla="*/ 4728 h 5242331"/>
              <a:gd name="connsiteX0" fmla="*/ 448886 w 7754413"/>
              <a:gd name="connsiteY0" fmla="*/ 4728 h 4984041"/>
              <a:gd name="connsiteX1" fmla="*/ 7754413 w 7754413"/>
              <a:gd name="connsiteY1" fmla="*/ 0 h 4984041"/>
              <a:gd name="connsiteX2" fmla="*/ 7754413 w 7754413"/>
              <a:gd name="connsiteY2" fmla="*/ 636422 h 4984041"/>
              <a:gd name="connsiteX3" fmla="*/ 349003 w 7754413"/>
              <a:gd name="connsiteY3" fmla="*/ 4920749 h 4984041"/>
              <a:gd name="connsiteX4" fmla="*/ 144056 w 7754413"/>
              <a:gd name="connsiteY4" fmla="*/ 4934901 h 4984041"/>
              <a:gd name="connsiteX5" fmla="*/ 0 w 7754413"/>
              <a:gd name="connsiteY5" fmla="*/ 4934901 h 4984041"/>
              <a:gd name="connsiteX6" fmla="*/ 12522 w 7754413"/>
              <a:gd name="connsiteY6" fmla="*/ 4984041 h 4984041"/>
              <a:gd name="connsiteX7" fmla="*/ 448886 w 7754413"/>
              <a:gd name="connsiteY7" fmla="*/ 4728 h 4984041"/>
              <a:gd name="connsiteX0" fmla="*/ 448886 w 7754413"/>
              <a:gd name="connsiteY0" fmla="*/ 4728 h 4984041"/>
              <a:gd name="connsiteX1" fmla="*/ 7754413 w 7754413"/>
              <a:gd name="connsiteY1" fmla="*/ 0 h 4984041"/>
              <a:gd name="connsiteX2" fmla="*/ 7754413 w 7754413"/>
              <a:gd name="connsiteY2" fmla="*/ 636422 h 4984041"/>
              <a:gd name="connsiteX3" fmla="*/ 349003 w 7754413"/>
              <a:gd name="connsiteY3" fmla="*/ 4920749 h 4984041"/>
              <a:gd name="connsiteX4" fmla="*/ 0 w 7754413"/>
              <a:gd name="connsiteY4" fmla="*/ 4934901 h 4984041"/>
              <a:gd name="connsiteX5" fmla="*/ 12522 w 7754413"/>
              <a:gd name="connsiteY5" fmla="*/ 4984041 h 4984041"/>
              <a:gd name="connsiteX6" fmla="*/ 448886 w 7754413"/>
              <a:gd name="connsiteY6" fmla="*/ 4728 h 4984041"/>
              <a:gd name="connsiteX0" fmla="*/ 448886 w 7754413"/>
              <a:gd name="connsiteY0" fmla="*/ 4728 h 4934901"/>
              <a:gd name="connsiteX1" fmla="*/ 7754413 w 7754413"/>
              <a:gd name="connsiteY1" fmla="*/ 0 h 4934901"/>
              <a:gd name="connsiteX2" fmla="*/ 7754413 w 7754413"/>
              <a:gd name="connsiteY2" fmla="*/ 636422 h 4934901"/>
              <a:gd name="connsiteX3" fmla="*/ 349003 w 7754413"/>
              <a:gd name="connsiteY3" fmla="*/ 4920749 h 4934901"/>
              <a:gd name="connsiteX4" fmla="*/ 0 w 7754413"/>
              <a:gd name="connsiteY4" fmla="*/ 4934901 h 4934901"/>
              <a:gd name="connsiteX5" fmla="*/ 448886 w 7754413"/>
              <a:gd name="connsiteY5" fmla="*/ 4728 h 4934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4413" h="4934901">
                <a:moveTo>
                  <a:pt x="448886" y="4728"/>
                </a:moveTo>
                <a:lnTo>
                  <a:pt x="7754413" y="0"/>
                </a:lnTo>
                <a:lnTo>
                  <a:pt x="7754413" y="636422"/>
                </a:lnTo>
                <a:lnTo>
                  <a:pt x="349003" y="4920749"/>
                </a:lnTo>
                <a:lnTo>
                  <a:pt x="0" y="4934901"/>
                </a:lnTo>
                <a:lnTo>
                  <a:pt x="448886" y="472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50196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5" name="Freeform 194"/>
          <p:cNvSpPr/>
          <p:nvPr/>
        </p:nvSpPr>
        <p:spPr>
          <a:xfrm>
            <a:off x="1965606" y="375131"/>
            <a:ext cx="6669326" cy="3511069"/>
          </a:xfrm>
          <a:custGeom>
            <a:avLst/>
            <a:gdLst>
              <a:gd name="connsiteX0" fmla="*/ 117043 w 8383219"/>
              <a:gd name="connsiteY0" fmla="*/ 7315 h 4974336"/>
              <a:gd name="connsiteX1" fmla="*/ 8383219 w 8383219"/>
              <a:gd name="connsiteY1" fmla="*/ 0 h 4974336"/>
              <a:gd name="connsiteX2" fmla="*/ 8383219 w 8383219"/>
              <a:gd name="connsiteY2" fmla="*/ 636422 h 4974336"/>
              <a:gd name="connsiteX3" fmla="*/ 563270 w 8383219"/>
              <a:gd name="connsiteY3" fmla="*/ 4974336 h 4974336"/>
              <a:gd name="connsiteX4" fmla="*/ 0 w 8383219"/>
              <a:gd name="connsiteY4" fmla="*/ 4974336 h 4974336"/>
              <a:gd name="connsiteX5" fmla="*/ 117043 w 8383219"/>
              <a:gd name="connsiteY5" fmla="*/ 7315 h 4974336"/>
              <a:gd name="connsiteX0" fmla="*/ 7315 w 8383219"/>
              <a:gd name="connsiteY0" fmla="*/ 0 h 4981652"/>
              <a:gd name="connsiteX1" fmla="*/ 8383219 w 8383219"/>
              <a:gd name="connsiteY1" fmla="*/ 7316 h 4981652"/>
              <a:gd name="connsiteX2" fmla="*/ 8383219 w 8383219"/>
              <a:gd name="connsiteY2" fmla="*/ 643738 h 4981652"/>
              <a:gd name="connsiteX3" fmla="*/ 563270 w 8383219"/>
              <a:gd name="connsiteY3" fmla="*/ 4981652 h 4981652"/>
              <a:gd name="connsiteX4" fmla="*/ 0 w 8383219"/>
              <a:gd name="connsiteY4" fmla="*/ 4981652 h 4981652"/>
              <a:gd name="connsiteX5" fmla="*/ 7315 w 8383219"/>
              <a:gd name="connsiteY5" fmla="*/ 0 h 4981652"/>
              <a:gd name="connsiteX0" fmla="*/ 7315 w 8383219"/>
              <a:gd name="connsiteY0" fmla="*/ 0 h 4991357"/>
              <a:gd name="connsiteX1" fmla="*/ 8383219 w 8383219"/>
              <a:gd name="connsiteY1" fmla="*/ 7316 h 4991357"/>
              <a:gd name="connsiteX2" fmla="*/ 8383219 w 8383219"/>
              <a:gd name="connsiteY2" fmla="*/ 643738 h 4991357"/>
              <a:gd name="connsiteX3" fmla="*/ 3078842 w 8383219"/>
              <a:gd name="connsiteY3" fmla="*/ 4991357 h 4991357"/>
              <a:gd name="connsiteX4" fmla="*/ 0 w 8383219"/>
              <a:gd name="connsiteY4" fmla="*/ 4981652 h 4991357"/>
              <a:gd name="connsiteX5" fmla="*/ 7315 w 8383219"/>
              <a:gd name="connsiteY5" fmla="*/ 0 h 4991357"/>
              <a:gd name="connsiteX0" fmla="*/ 2 w 8375906"/>
              <a:gd name="connsiteY0" fmla="*/ 0 h 4991357"/>
              <a:gd name="connsiteX1" fmla="*/ 8375906 w 8375906"/>
              <a:gd name="connsiteY1" fmla="*/ 7316 h 4991357"/>
              <a:gd name="connsiteX2" fmla="*/ 8375906 w 8375906"/>
              <a:gd name="connsiteY2" fmla="*/ 643738 h 4991357"/>
              <a:gd name="connsiteX3" fmla="*/ 3071529 w 8375906"/>
              <a:gd name="connsiteY3" fmla="*/ 4991357 h 4991357"/>
              <a:gd name="connsiteX4" fmla="*/ 2628048 w 8375906"/>
              <a:gd name="connsiteY4" fmla="*/ 4991357 h 4991357"/>
              <a:gd name="connsiteX5" fmla="*/ 2 w 8375906"/>
              <a:gd name="connsiteY5" fmla="*/ 0 h 4991357"/>
              <a:gd name="connsiteX0" fmla="*/ 2 w 8375906"/>
              <a:gd name="connsiteY0" fmla="*/ 0 h 4991357"/>
              <a:gd name="connsiteX1" fmla="*/ 8375906 w 8375906"/>
              <a:gd name="connsiteY1" fmla="*/ 7316 h 4991357"/>
              <a:gd name="connsiteX2" fmla="*/ 8375906 w 8375906"/>
              <a:gd name="connsiteY2" fmla="*/ 643738 h 4991357"/>
              <a:gd name="connsiteX3" fmla="*/ 3138911 w 8375906"/>
              <a:gd name="connsiteY3" fmla="*/ 4991357 h 4991357"/>
              <a:gd name="connsiteX4" fmla="*/ 2628048 w 8375906"/>
              <a:gd name="connsiteY4" fmla="*/ 4991357 h 4991357"/>
              <a:gd name="connsiteX5" fmla="*/ 2 w 8375906"/>
              <a:gd name="connsiteY5" fmla="*/ 0 h 4991357"/>
              <a:gd name="connsiteX0" fmla="*/ 2 w 8375906"/>
              <a:gd name="connsiteY0" fmla="*/ 0 h 4991357"/>
              <a:gd name="connsiteX1" fmla="*/ 8375906 w 8375906"/>
              <a:gd name="connsiteY1" fmla="*/ 7316 h 4991357"/>
              <a:gd name="connsiteX2" fmla="*/ 8375906 w 8375906"/>
              <a:gd name="connsiteY2" fmla="*/ 643738 h 4991357"/>
              <a:gd name="connsiteX3" fmla="*/ 3138911 w 8375906"/>
              <a:gd name="connsiteY3" fmla="*/ 4991357 h 4991357"/>
              <a:gd name="connsiteX4" fmla="*/ 2628048 w 8375906"/>
              <a:gd name="connsiteY4" fmla="*/ 4991357 h 4991357"/>
              <a:gd name="connsiteX5" fmla="*/ 2 w 8375906"/>
              <a:gd name="connsiteY5" fmla="*/ 0 h 4991357"/>
              <a:gd name="connsiteX0" fmla="*/ 692042 w 9067946"/>
              <a:gd name="connsiteY0" fmla="*/ 0 h 4991357"/>
              <a:gd name="connsiteX1" fmla="*/ 9067946 w 9067946"/>
              <a:gd name="connsiteY1" fmla="*/ 7316 h 4991357"/>
              <a:gd name="connsiteX2" fmla="*/ 9067946 w 9067946"/>
              <a:gd name="connsiteY2" fmla="*/ 643738 h 4991357"/>
              <a:gd name="connsiteX3" fmla="*/ 3830951 w 9067946"/>
              <a:gd name="connsiteY3" fmla="*/ 4991357 h 4991357"/>
              <a:gd name="connsiteX4" fmla="*/ 3320088 w 9067946"/>
              <a:gd name="connsiteY4" fmla="*/ 4991357 h 4991357"/>
              <a:gd name="connsiteX5" fmla="*/ 786897 w 9067946"/>
              <a:gd name="connsiteY5" fmla="*/ 667117 h 4991357"/>
              <a:gd name="connsiteX6" fmla="*/ 692042 w 9067946"/>
              <a:gd name="connsiteY6" fmla="*/ 0 h 4991357"/>
              <a:gd name="connsiteX0" fmla="*/ 335969 w 8711873"/>
              <a:gd name="connsiteY0" fmla="*/ 0 h 4991357"/>
              <a:gd name="connsiteX1" fmla="*/ 8711873 w 8711873"/>
              <a:gd name="connsiteY1" fmla="*/ 7316 h 4991357"/>
              <a:gd name="connsiteX2" fmla="*/ 8711873 w 8711873"/>
              <a:gd name="connsiteY2" fmla="*/ 643738 h 4991357"/>
              <a:gd name="connsiteX3" fmla="*/ 3474878 w 8711873"/>
              <a:gd name="connsiteY3" fmla="*/ 4991357 h 4991357"/>
              <a:gd name="connsiteX4" fmla="*/ 2964015 w 8711873"/>
              <a:gd name="connsiteY4" fmla="*/ 4991357 h 4991357"/>
              <a:gd name="connsiteX5" fmla="*/ 430824 w 8711873"/>
              <a:gd name="connsiteY5" fmla="*/ 667117 h 4991357"/>
              <a:gd name="connsiteX6" fmla="*/ 2602002 w 8711873"/>
              <a:gd name="connsiteY6" fmla="*/ 773869 h 4991357"/>
              <a:gd name="connsiteX7" fmla="*/ 335969 w 8711873"/>
              <a:gd name="connsiteY7" fmla="*/ 0 h 4991357"/>
              <a:gd name="connsiteX0" fmla="*/ 336118 w 8712022"/>
              <a:gd name="connsiteY0" fmla="*/ 1 h 4991358"/>
              <a:gd name="connsiteX1" fmla="*/ 8712022 w 8712022"/>
              <a:gd name="connsiteY1" fmla="*/ 7317 h 4991358"/>
              <a:gd name="connsiteX2" fmla="*/ 8712022 w 8712022"/>
              <a:gd name="connsiteY2" fmla="*/ 643739 h 4991358"/>
              <a:gd name="connsiteX3" fmla="*/ 3475027 w 8712022"/>
              <a:gd name="connsiteY3" fmla="*/ 4991358 h 4991358"/>
              <a:gd name="connsiteX4" fmla="*/ 2964164 w 8712022"/>
              <a:gd name="connsiteY4" fmla="*/ 4991358 h 4991358"/>
              <a:gd name="connsiteX5" fmla="*/ 430973 w 8712022"/>
              <a:gd name="connsiteY5" fmla="*/ 667118 h 4991358"/>
              <a:gd name="connsiteX6" fmla="*/ 2602151 w 8712022"/>
              <a:gd name="connsiteY6" fmla="*/ 773870 h 4991358"/>
              <a:gd name="connsiteX7" fmla="*/ 336118 w 8712022"/>
              <a:gd name="connsiteY7" fmla="*/ 1 h 4991358"/>
              <a:gd name="connsiteX0" fmla="*/ 336118 w 8712022"/>
              <a:gd name="connsiteY0" fmla="*/ 1 h 4991358"/>
              <a:gd name="connsiteX1" fmla="*/ 8712022 w 8712022"/>
              <a:gd name="connsiteY1" fmla="*/ 7317 h 4991358"/>
              <a:gd name="connsiteX2" fmla="*/ 8712022 w 8712022"/>
              <a:gd name="connsiteY2" fmla="*/ 643739 h 4991358"/>
              <a:gd name="connsiteX3" fmla="*/ 3475027 w 8712022"/>
              <a:gd name="connsiteY3" fmla="*/ 4991358 h 4991358"/>
              <a:gd name="connsiteX4" fmla="*/ 2964164 w 8712022"/>
              <a:gd name="connsiteY4" fmla="*/ 4991358 h 4991358"/>
              <a:gd name="connsiteX5" fmla="*/ 430973 w 8712022"/>
              <a:gd name="connsiteY5" fmla="*/ 667118 h 4991358"/>
              <a:gd name="connsiteX6" fmla="*/ 2602151 w 8712022"/>
              <a:gd name="connsiteY6" fmla="*/ 773870 h 4991358"/>
              <a:gd name="connsiteX7" fmla="*/ 336118 w 8712022"/>
              <a:gd name="connsiteY7" fmla="*/ 1 h 4991358"/>
              <a:gd name="connsiteX0" fmla="*/ 0 w 8375904"/>
              <a:gd name="connsiteY0" fmla="*/ 0 h 4991357"/>
              <a:gd name="connsiteX1" fmla="*/ 8375904 w 8375904"/>
              <a:gd name="connsiteY1" fmla="*/ 7316 h 4991357"/>
              <a:gd name="connsiteX2" fmla="*/ 8375904 w 8375904"/>
              <a:gd name="connsiteY2" fmla="*/ 643738 h 4991357"/>
              <a:gd name="connsiteX3" fmla="*/ 3138909 w 8375904"/>
              <a:gd name="connsiteY3" fmla="*/ 4991357 h 4991357"/>
              <a:gd name="connsiteX4" fmla="*/ 2628046 w 8375904"/>
              <a:gd name="connsiteY4" fmla="*/ 4991357 h 4991357"/>
              <a:gd name="connsiteX5" fmla="*/ 94855 w 8375904"/>
              <a:gd name="connsiteY5" fmla="*/ 667117 h 4991357"/>
              <a:gd name="connsiteX6" fmla="*/ 2266033 w 8375904"/>
              <a:gd name="connsiteY6" fmla="*/ 773869 h 4991357"/>
              <a:gd name="connsiteX7" fmla="*/ 0 w 8375904"/>
              <a:gd name="connsiteY7" fmla="*/ 0 h 4991357"/>
              <a:gd name="connsiteX0" fmla="*/ 692042 w 9067946"/>
              <a:gd name="connsiteY0" fmla="*/ 0 h 4991357"/>
              <a:gd name="connsiteX1" fmla="*/ 9067946 w 9067946"/>
              <a:gd name="connsiteY1" fmla="*/ 7316 h 4991357"/>
              <a:gd name="connsiteX2" fmla="*/ 9067946 w 9067946"/>
              <a:gd name="connsiteY2" fmla="*/ 643738 h 4991357"/>
              <a:gd name="connsiteX3" fmla="*/ 3830951 w 9067946"/>
              <a:gd name="connsiteY3" fmla="*/ 4991357 h 4991357"/>
              <a:gd name="connsiteX4" fmla="*/ 3320088 w 9067946"/>
              <a:gd name="connsiteY4" fmla="*/ 4991357 h 4991357"/>
              <a:gd name="connsiteX5" fmla="*/ 786897 w 9067946"/>
              <a:gd name="connsiteY5" fmla="*/ 667117 h 4991357"/>
              <a:gd name="connsiteX6" fmla="*/ 692042 w 9067946"/>
              <a:gd name="connsiteY6" fmla="*/ 0 h 4991357"/>
              <a:gd name="connsiteX0" fmla="*/ 107142 w 8483046"/>
              <a:gd name="connsiteY0" fmla="*/ 0 h 4991357"/>
              <a:gd name="connsiteX1" fmla="*/ 8483046 w 8483046"/>
              <a:gd name="connsiteY1" fmla="*/ 7316 h 4991357"/>
              <a:gd name="connsiteX2" fmla="*/ 8483046 w 8483046"/>
              <a:gd name="connsiteY2" fmla="*/ 643738 h 4991357"/>
              <a:gd name="connsiteX3" fmla="*/ 3246051 w 8483046"/>
              <a:gd name="connsiteY3" fmla="*/ 4991357 h 4991357"/>
              <a:gd name="connsiteX4" fmla="*/ 2735188 w 8483046"/>
              <a:gd name="connsiteY4" fmla="*/ 4991357 h 4991357"/>
              <a:gd name="connsiteX5" fmla="*/ 201997 w 8483046"/>
              <a:gd name="connsiteY5" fmla="*/ 667117 h 4991357"/>
              <a:gd name="connsiteX6" fmla="*/ 107142 w 8483046"/>
              <a:gd name="connsiteY6" fmla="*/ 0 h 4991357"/>
              <a:gd name="connsiteX0" fmla="*/ 593119 w 8392538"/>
              <a:gd name="connsiteY0" fmla="*/ 21797 h 4984040"/>
              <a:gd name="connsiteX1" fmla="*/ 8392538 w 8392538"/>
              <a:gd name="connsiteY1" fmla="*/ -1 h 4984040"/>
              <a:gd name="connsiteX2" fmla="*/ 8392538 w 8392538"/>
              <a:gd name="connsiteY2" fmla="*/ 636421 h 4984040"/>
              <a:gd name="connsiteX3" fmla="*/ 3155543 w 8392538"/>
              <a:gd name="connsiteY3" fmla="*/ 4984040 h 4984040"/>
              <a:gd name="connsiteX4" fmla="*/ 2644680 w 8392538"/>
              <a:gd name="connsiteY4" fmla="*/ 4984040 h 4984040"/>
              <a:gd name="connsiteX5" fmla="*/ 111489 w 8392538"/>
              <a:gd name="connsiteY5" fmla="*/ 659800 h 4984040"/>
              <a:gd name="connsiteX6" fmla="*/ 593119 w 8392538"/>
              <a:gd name="connsiteY6" fmla="*/ 21797 h 4984040"/>
              <a:gd name="connsiteX0" fmla="*/ 139993 w 7939412"/>
              <a:gd name="connsiteY0" fmla="*/ 21798 h 4984041"/>
              <a:gd name="connsiteX1" fmla="*/ 7939412 w 7939412"/>
              <a:gd name="connsiteY1" fmla="*/ 0 h 4984041"/>
              <a:gd name="connsiteX2" fmla="*/ 7939412 w 7939412"/>
              <a:gd name="connsiteY2" fmla="*/ 636422 h 4984041"/>
              <a:gd name="connsiteX3" fmla="*/ 2702417 w 7939412"/>
              <a:gd name="connsiteY3" fmla="*/ 4984041 h 4984041"/>
              <a:gd name="connsiteX4" fmla="*/ 2191554 w 7939412"/>
              <a:gd name="connsiteY4" fmla="*/ 4984041 h 4984041"/>
              <a:gd name="connsiteX5" fmla="*/ 189928 w 7939412"/>
              <a:gd name="connsiteY5" fmla="*/ 659801 h 4984041"/>
              <a:gd name="connsiteX6" fmla="*/ 139993 w 7939412"/>
              <a:gd name="connsiteY6" fmla="*/ 21798 h 4984041"/>
              <a:gd name="connsiteX0" fmla="*/ 139993 w 7939412"/>
              <a:gd name="connsiteY0" fmla="*/ 21798 h 4984041"/>
              <a:gd name="connsiteX1" fmla="*/ 7939412 w 7939412"/>
              <a:gd name="connsiteY1" fmla="*/ 0 h 4984041"/>
              <a:gd name="connsiteX2" fmla="*/ 7939412 w 7939412"/>
              <a:gd name="connsiteY2" fmla="*/ 636422 h 4984041"/>
              <a:gd name="connsiteX3" fmla="*/ 2702417 w 7939412"/>
              <a:gd name="connsiteY3" fmla="*/ 4984041 h 4984041"/>
              <a:gd name="connsiteX4" fmla="*/ 2191554 w 7939412"/>
              <a:gd name="connsiteY4" fmla="*/ 4984041 h 4984041"/>
              <a:gd name="connsiteX5" fmla="*/ 189928 w 7939412"/>
              <a:gd name="connsiteY5" fmla="*/ 659801 h 4984041"/>
              <a:gd name="connsiteX6" fmla="*/ 139993 w 7939412"/>
              <a:gd name="connsiteY6" fmla="*/ 21798 h 4984041"/>
              <a:gd name="connsiteX0" fmla="*/ 0 w 7799419"/>
              <a:gd name="connsiteY0" fmla="*/ 21798 h 4984041"/>
              <a:gd name="connsiteX1" fmla="*/ 7799419 w 7799419"/>
              <a:gd name="connsiteY1" fmla="*/ 0 h 4984041"/>
              <a:gd name="connsiteX2" fmla="*/ 7799419 w 7799419"/>
              <a:gd name="connsiteY2" fmla="*/ 636422 h 4984041"/>
              <a:gd name="connsiteX3" fmla="*/ 2562424 w 7799419"/>
              <a:gd name="connsiteY3" fmla="*/ 4984041 h 4984041"/>
              <a:gd name="connsiteX4" fmla="*/ 2051561 w 7799419"/>
              <a:gd name="connsiteY4" fmla="*/ 4984041 h 4984041"/>
              <a:gd name="connsiteX5" fmla="*/ 49935 w 7799419"/>
              <a:gd name="connsiteY5" fmla="*/ 659801 h 4984041"/>
              <a:gd name="connsiteX6" fmla="*/ 0 w 7799419"/>
              <a:gd name="connsiteY6" fmla="*/ 21798 h 4984041"/>
              <a:gd name="connsiteX0" fmla="*/ 0 w 7799419"/>
              <a:gd name="connsiteY0" fmla="*/ 21798 h 4984041"/>
              <a:gd name="connsiteX1" fmla="*/ 7799419 w 7799419"/>
              <a:gd name="connsiteY1" fmla="*/ 0 h 4984041"/>
              <a:gd name="connsiteX2" fmla="*/ 7799419 w 7799419"/>
              <a:gd name="connsiteY2" fmla="*/ 636422 h 4984041"/>
              <a:gd name="connsiteX3" fmla="*/ 2562424 w 7799419"/>
              <a:gd name="connsiteY3" fmla="*/ 4984041 h 4984041"/>
              <a:gd name="connsiteX4" fmla="*/ 2051561 w 7799419"/>
              <a:gd name="connsiteY4" fmla="*/ 4984041 h 4984041"/>
              <a:gd name="connsiteX5" fmla="*/ 49935 w 7799419"/>
              <a:gd name="connsiteY5" fmla="*/ 659801 h 4984041"/>
              <a:gd name="connsiteX6" fmla="*/ 0 w 7799419"/>
              <a:gd name="connsiteY6" fmla="*/ 21798 h 4984041"/>
              <a:gd name="connsiteX0" fmla="*/ 0 w 7799419"/>
              <a:gd name="connsiteY0" fmla="*/ 21798 h 4984041"/>
              <a:gd name="connsiteX1" fmla="*/ 7799419 w 7799419"/>
              <a:gd name="connsiteY1" fmla="*/ 0 h 4984041"/>
              <a:gd name="connsiteX2" fmla="*/ 7799419 w 7799419"/>
              <a:gd name="connsiteY2" fmla="*/ 636422 h 4984041"/>
              <a:gd name="connsiteX3" fmla="*/ 2562424 w 7799419"/>
              <a:gd name="connsiteY3" fmla="*/ 4984041 h 4984041"/>
              <a:gd name="connsiteX4" fmla="*/ 2051561 w 7799419"/>
              <a:gd name="connsiteY4" fmla="*/ 4984041 h 4984041"/>
              <a:gd name="connsiteX5" fmla="*/ 5014 w 7799419"/>
              <a:gd name="connsiteY5" fmla="*/ 659802 h 4984041"/>
              <a:gd name="connsiteX6" fmla="*/ 0 w 7799419"/>
              <a:gd name="connsiteY6" fmla="*/ 21798 h 4984041"/>
              <a:gd name="connsiteX0" fmla="*/ 0 w 7799419"/>
              <a:gd name="connsiteY0" fmla="*/ 21798 h 4984041"/>
              <a:gd name="connsiteX1" fmla="*/ 7799419 w 7799419"/>
              <a:gd name="connsiteY1" fmla="*/ 0 h 4984041"/>
              <a:gd name="connsiteX2" fmla="*/ 7799419 w 7799419"/>
              <a:gd name="connsiteY2" fmla="*/ 636422 h 4984041"/>
              <a:gd name="connsiteX3" fmla="*/ 2562424 w 7799419"/>
              <a:gd name="connsiteY3" fmla="*/ 4984041 h 4984041"/>
              <a:gd name="connsiteX4" fmla="*/ 2051561 w 7799419"/>
              <a:gd name="connsiteY4" fmla="*/ 4984041 h 4984041"/>
              <a:gd name="connsiteX5" fmla="*/ 19988 w 7799419"/>
              <a:gd name="connsiteY5" fmla="*/ 659802 h 4984041"/>
              <a:gd name="connsiteX6" fmla="*/ 0 w 7799419"/>
              <a:gd name="connsiteY6" fmla="*/ 21798 h 4984041"/>
              <a:gd name="connsiteX0" fmla="*/ 0 w 7799419"/>
              <a:gd name="connsiteY0" fmla="*/ 21798 h 4984041"/>
              <a:gd name="connsiteX1" fmla="*/ 7799419 w 7799419"/>
              <a:gd name="connsiteY1" fmla="*/ 0 h 4984041"/>
              <a:gd name="connsiteX2" fmla="*/ 7799419 w 7799419"/>
              <a:gd name="connsiteY2" fmla="*/ 636422 h 4984041"/>
              <a:gd name="connsiteX3" fmla="*/ 2562424 w 7799419"/>
              <a:gd name="connsiteY3" fmla="*/ 4984041 h 4984041"/>
              <a:gd name="connsiteX4" fmla="*/ 2051561 w 7799419"/>
              <a:gd name="connsiteY4" fmla="*/ 4984041 h 4984041"/>
              <a:gd name="connsiteX5" fmla="*/ 19988 w 7799419"/>
              <a:gd name="connsiteY5" fmla="*/ 659802 h 4984041"/>
              <a:gd name="connsiteX6" fmla="*/ 0 w 7799419"/>
              <a:gd name="connsiteY6" fmla="*/ 21798 h 4984041"/>
              <a:gd name="connsiteX0" fmla="*/ 0 w 7784324"/>
              <a:gd name="connsiteY0" fmla="*/ 18537 h 4984041"/>
              <a:gd name="connsiteX1" fmla="*/ 7784324 w 7784324"/>
              <a:gd name="connsiteY1" fmla="*/ 0 h 4984041"/>
              <a:gd name="connsiteX2" fmla="*/ 7784324 w 7784324"/>
              <a:gd name="connsiteY2" fmla="*/ 636422 h 4984041"/>
              <a:gd name="connsiteX3" fmla="*/ 2547329 w 7784324"/>
              <a:gd name="connsiteY3" fmla="*/ 4984041 h 4984041"/>
              <a:gd name="connsiteX4" fmla="*/ 2036466 w 7784324"/>
              <a:gd name="connsiteY4" fmla="*/ 4984041 h 4984041"/>
              <a:gd name="connsiteX5" fmla="*/ 4893 w 7784324"/>
              <a:gd name="connsiteY5" fmla="*/ 659802 h 4984041"/>
              <a:gd name="connsiteX6" fmla="*/ 0 w 7784324"/>
              <a:gd name="connsiteY6" fmla="*/ 18537 h 4984041"/>
              <a:gd name="connsiteX0" fmla="*/ 521 w 7784845"/>
              <a:gd name="connsiteY0" fmla="*/ 18537 h 4984041"/>
              <a:gd name="connsiteX1" fmla="*/ 7784845 w 7784845"/>
              <a:gd name="connsiteY1" fmla="*/ 0 h 4984041"/>
              <a:gd name="connsiteX2" fmla="*/ 7784845 w 7784845"/>
              <a:gd name="connsiteY2" fmla="*/ 636422 h 4984041"/>
              <a:gd name="connsiteX3" fmla="*/ 2547850 w 7784845"/>
              <a:gd name="connsiteY3" fmla="*/ 4984041 h 4984041"/>
              <a:gd name="connsiteX4" fmla="*/ 2036987 w 7784845"/>
              <a:gd name="connsiteY4" fmla="*/ 4984041 h 4984041"/>
              <a:gd name="connsiteX5" fmla="*/ 5414 w 7784845"/>
              <a:gd name="connsiteY5" fmla="*/ 659802 h 4984041"/>
              <a:gd name="connsiteX6" fmla="*/ 521 w 7784845"/>
              <a:gd name="connsiteY6" fmla="*/ 18537 h 4984041"/>
              <a:gd name="connsiteX0" fmla="*/ 670 w 7784994"/>
              <a:gd name="connsiteY0" fmla="*/ 18537 h 4984041"/>
              <a:gd name="connsiteX1" fmla="*/ 7784994 w 7784994"/>
              <a:gd name="connsiteY1" fmla="*/ 0 h 4984041"/>
              <a:gd name="connsiteX2" fmla="*/ 7784994 w 7784994"/>
              <a:gd name="connsiteY2" fmla="*/ 636422 h 4984041"/>
              <a:gd name="connsiteX3" fmla="*/ 2547999 w 7784994"/>
              <a:gd name="connsiteY3" fmla="*/ 4984041 h 4984041"/>
              <a:gd name="connsiteX4" fmla="*/ 2037136 w 7784994"/>
              <a:gd name="connsiteY4" fmla="*/ 4984041 h 4984041"/>
              <a:gd name="connsiteX5" fmla="*/ 5563 w 7784994"/>
              <a:gd name="connsiteY5" fmla="*/ 659802 h 4984041"/>
              <a:gd name="connsiteX6" fmla="*/ 670 w 7784994"/>
              <a:gd name="connsiteY6" fmla="*/ 18537 h 4984041"/>
              <a:gd name="connsiteX0" fmla="*/ 3155 w 7787479"/>
              <a:gd name="connsiteY0" fmla="*/ 18537 h 4984041"/>
              <a:gd name="connsiteX1" fmla="*/ 7787479 w 7787479"/>
              <a:gd name="connsiteY1" fmla="*/ 0 h 4984041"/>
              <a:gd name="connsiteX2" fmla="*/ 7787479 w 7787479"/>
              <a:gd name="connsiteY2" fmla="*/ 636422 h 4984041"/>
              <a:gd name="connsiteX3" fmla="*/ 2550484 w 7787479"/>
              <a:gd name="connsiteY3" fmla="*/ 4984041 h 4984041"/>
              <a:gd name="connsiteX4" fmla="*/ 2039621 w 7787479"/>
              <a:gd name="connsiteY4" fmla="*/ 4984041 h 4984041"/>
              <a:gd name="connsiteX5" fmla="*/ 501 w 7787479"/>
              <a:gd name="connsiteY5" fmla="*/ 659802 h 4984041"/>
              <a:gd name="connsiteX6" fmla="*/ 3155 w 7787479"/>
              <a:gd name="connsiteY6" fmla="*/ 18537 h 4984041"/>
              <a:gd name="connsiteX0" fmla="*/ 671 w 7784995"/>
              <a:gd name="connsiteY0" fmla="*/ 18537 h 4984041"/>
              <a:gd name="connsiteX1" fmla="*/ 7784995 w 7784995"/>
              <a:gd name="connsiteY1" fmla="*/ 0 h 4984041"/>
              <a:gd name="connsiteX2" fmla="*/ 7784995 w 7784995"/>
              <a:gd name="connsiteY2" fmla="*/ 636422 h 4984041"/>
              <a:gd name="connsiteX3" fmla="*/ 2548000 w 7784995"/>
              <a:gd name="connsiteY3" fmla="*/ 4984041 h 4984041"/>
              <a:gd name="connsiteX4" fmla="*/ 2037137 w 7784995"/>
              <a:gd name="connsiteY4" fmla="*/ 4984041 h 4984041"/>
              <a:gd name="connsiteX5" fmla="*/ 5564 w 7784995"/>
              <a:gd name="connsiteY5" fmla="*/ 663062 h 4984041"/>
              <a:gd name="connsiteX6" fmla="*/ 671 w 7784995"/>
              <a:gd name="connsiteY6" fmla="*/ 18537 h 4984041"/>
              <a:gd name="connsiteX0" fmla="*/ 15314 w 7799638"/>
              <a:gd name="connsiteY0" fmla="*/ 18537 h 4984041"/>
              <a:gd name="connsiteX1" fmla="*/ 7799638 w 7799638"/>
              <a:gd name="connsiteY1" fmla="*/ 0 h 4984041"/>
              <a:gd name="connsiteX2" fmla="*/ 7799638 w 7799638"/>
              <a:gd name="connsiteY2" fmla="*/ 636422 h 4984041"/>
              <a:gd name="connsiteX3" fmla="*/ 2562643 w 7799638"/>
              <a:gd name="connsiteY3" fmla="*/ 4984041 h 4984041"/>
              <a:gd name="connsiteX4" fmla="*/ 2051780 w 7799638"/>
              <a:gd name="connsiteY4" fmla="*/ 4984041 h 4984041"/>
              <a:gd name="connsiteX5" fmla="*/ 80 w 7799638"/>
              <a:gd name="connsiteY5" fmla="*/ 663062 h 4984041"/>
              <a:gd name="connsiteX6" fmla="*/ 15314 w 7799638"/>
              <a:gd name="connsiteY6" fmla="*/ 18537 h 4984041"/>
              <a:gd name="connsiteX0" fmla="*/ 515 w 7807481"/>
              <a:gd name="connsiteY0" fmla="*/ 18537 h 4984041"/>
              <a:gd name="connsiteX1" fmla="*/ 7807481 w 7807481"/>
              <a:gd name="connsiteY1" fmla="*/ 0 h 4984041"/>
              <a:gd name="connsiteX2" fmla="*/ 7807481 w 7807481"/>
              <a:gd name="connsiteY2" fmla="*/ 636422 h 4984041"/>
              <a:gd name="connsiteX3" fmla="*/ 2570486 w 7807481"/>
              <a:gd name="connsiteY3" fmla="*/ 4984041 h 4984041"/>
              <a:gd name="connsiteX4" fmla="*/ 2059623 w 7807481"/>
              <a:gd name="connsiteY4" fmla="*/ 4984041 h 4984041"/>
              <a:gd name="connsiteX5" fmla="*/ 7923 w 7807481"/>
              <a:gd name="connsiteY5" fmla="*/ 663062 h 4984041"/>
              <a:gd name="connsiteX6" fmla="*/ 515 w 7807481"/>
              <a:gd name="connsiteY6" fmla="*/ 18537 h 4984041"/>
              <a:gd name="connsiteX0" fmla="*/ 954 w 7802889"/>
              <a:gd name="connsiteY0" fmla="*/ 18537 h 4984041"/>
              <a:gd name="connsiteX1" fmla="*/ 7802889 w 7802889"/>
              <a:gd name="connsiteY1" fmla="*/ 0 h 4984041"/>
              <a:gd name="connsiteX2" fmla="*/ 7802889 w 7802889"/>
              <a:gd name="connsiteY2" fmla="*/ 636422 h 4984041"/>
              <a:gd name="connsiteX3" fmla="*/ 2565894 w 7802889"/>
              <a:gd name="connsiteY3" fmla="*/ 4984041 h 4984041"/>
              <a:gd name="connsiteX4" fmla="*/ 2055031 w 7802889"/>
              <a:gd name="connsiteY4" fmla="*/ 4984041 h 4984041"/>
              <a:gd name="connsiteX5" fmla="*/ 3331 w 7802889"/>
              <a:gd name="connsiteY5" fmla="*/ 663062 h 4984041"/>
              <a:gd name="connsiteX6" fmla="*/ 954 w 7802889"/>
              <a:gd name="connsiteY6" fmla="*/ 18537 h 4984041"/>
              <a:gd name="connsiteX0" fmla="*/ 5423 w 7799811"/>
              <a:gd name="connsiteY0" fmla="*/ 15277 h 4984041"/>
              <a:gd name="connsiteX1" fmla="*/ 7799811 w 7799811"/>
              <a:gd name="connsiteY1" fmla="*/ 0 h 4984041"/>
              <a:gd name="connsiteX2" fmla="*/ 7799811 w 7799811"/>
              <a:gd name="connsiteY2" fmla="*/ 636422 h 4984041"/>
              <a:gd name="connsiteX3" fmla="*/ 2562816 w 7799811"/>
              <a:gd name="connsiteY3" fmla="*/ 4984041 h 4984041"/>
              <a:gd name="connsiteX4" fmla="*/ 2051953 w 7799811"/>
              <a:gd name="connsiteY4" fmla="*/ 4984041 h 4984041"/>
              <a:gd name="connsiteX5" fmla="*/ 253 w 7799811"/>
              <a:gd name="connsiteY5" fmla="*/ 663062 h 4984041"/>
              <a:gd name="connsiteX6" fmla="*/ 5423 w 7799811"/>
              <a:gd name="connsiteY6" fmla="*/ 15277 h 4984041"/>
              <a:gd name="connsiteX0" fmla="*/ 953 w 7802888"/>
              <a:gd name="connsiteY0" fmla="*/ 15277 h 4984041"/>
              <a:gd name="connsiteX1" fmla="*/ 7802888 w 7802888"/>
              <a:gd name="connsiteY1" fmla="*/ 0 h 4984041"/>
              <a:gd name="connsiteX2" fmla="*/ 7802888 w 7802888"/>
              <a:gd name="connsiteY2" fmla="*/ 636422 h 4984041"/>
              <a:gd name="connsiteX3" fmla="*/ 2565893 w 7802888"/>
              <a:gd name="connsiteY3" fmla="*/ 4984041 h 4984041"/>
              <a:gd name="connsiteX4" fmla="*/ 2055030 w 7802888"/>
              <a:gd name="connsiteY4" fmla="*/ 4984041 h 4984041"/>
              <a:gd name="connsiteX5" fmla="*/ 3330 w 7802888"/>
              <a:gd name="connsiteY5" fmla="*/ 663062 h 4984041"/>
              <a:gd name="connsiteX6" fmla="*/ 953 w 7802888"/>
              <a:gd name="connsiteY6" fmla="*/ 15277 h 4984041"/>
              <a:gd name="connsiteX0" fmla="*/ 11 w 7801946"/>
              <a:gd name="connsiteY0" fmla="*/ 15277 h 4984041"/>
              <a:gd name="connsiteX1" fmla="*/ 7801946 w 7801946"/>
              <a:gd name="connsiteY1" fmla="*/ 0 h 4984041"/>
              <a:gd name="connsiteX2" fmla="*/ 7801946 w 7801946"/>
              <a:gd name="connsiteY2" fmla="*/ 636422 h 4984041"/>
              <a:gd name="connsiteX3" fmla="*/ 2564951 w 7801946"/>
              <a:gd name="connsiteY3" fmla="*/ 4984041 h 4984041"/>
              <a:gd name="connsiteX4" fmla="*/ 2054088 w 7801946"/>
              <a:gd name="connsiteY4" fmla="*/ 4984041 h 4984041"/>
              <a:gd name="connsiteX5" fmla="*/ 506935 w 7801946"/>
              <a:gd name="connsiteY5" fmla="*/ 726355 h 4984041"/>
              <a:gd name="connsiteX6" fmla="*/ 11 w 7801946"/>
              <a:gd name="connsiteY6" fmla="*/ 15277 h 4984041"/>
              <a:gd name="connsiteX0" fmla="*/ 11 w 7801946"/>
              <a:gd name="connsiteY0" fmla="*/ 15277 h 4984041"/>
              <a:gd name="connsiteX1" fmla="*/ 7801946 w 7801946"/>
              <a:gd name="connsiteY1" fmla="*/ 0 h 4984041"/>
              <a:gd name="connsiteX2" fmla="*/ 7801946 w 7801946"/>
              <a:gd name="connsiteY2" fmla="*/ 636422 h 4984041"/>
              <a:gd name="connsiteX3" fmla="*/ 2564951 w 7801946"/>
              <a:gd name="connsiteY3" fmla="*/ 4984041 h 4984041"/>
              <a:gd name="connsiteX4" fmla="*/ 2054088 w 7801946"/>
              <a:gd name="connsiteY4" fmla="*/ 4984041 h 4984041"/>
              <a:gd name="connsiteX5" fmla="*/ 506935 w 7801946"/>
              <a:gd name="connsiteY5" fmla="*/ 726355 h 4984041"/>
              <a:gd name="connsiteX6" fmla="*/ 11 w 7801946"/>
              <a:gd name="connsiteY6" fmla="*/ 15277 h 4984041"/>
              <a:gd name="connsiteX0" fmla="*/ 11 w 7801946"/>
              <a:gd name="connsiteY0" fmla="*/ 15277 h 4984041"/>
              <a:gd name="connsiteX1" fmla="*/ 7801946 w 7801946"/>
              <a:gd name="connsiteY1" fmla="*/ 0 h 4984041"/>
              <a:gd name="connsiteX2" fmla="*/ 7801946 w 7801946"/>
              <a:gd name="connsiteY2" fmla="*/ 636422 h 4984041"/>
              <a:gd name="connsiteX3" fmla="*/ 2564951 w 7801946"/>
              <a:gd name="connsiteY3" fmla="*/ 4984041 h 4984041"/>
              <a:gd name="connsiteX4" fmla="*/ 2054088 w 7801946"/>
              <a:gd name="connsiteY4" fmla="*/ 4984041 h 4984041"/>
              <a:gd name="connsiteX5" fmla="*/ 506935 w 7801946"/>
              <a:gd name="connsiteY5" fmla="*/ 726355 h 4984041"/>
              <a:gd name="connsiteX6" fmla="*/ 11 w 7801946"/>
              <a:gd name="connsiteY6" fmla="*/ 15277 h 4984041"/>
              <a:gd name="connsiteX0" fmla="*/ 401 w 7305928"/>
              <a:gd name="connsiteY0" fmla="*/ 4728 h 4984041"/>
              <a:gd name="connsiteX1" fmla="*/ 7305928 w 7305928"/>
              <a:gd name="connsiteY1" fmla="*/ 0 h 4984041"/>
              <a:gd name="connsiteX2" fmla="*/ 7305928 w 7305928"/>
              <a:gd name="connsiteY2" fmla="*/ 636422 h 4984041"/>
              <a:gd name="connsiteX3" fmla="*/ 2068933 w 7305928"/>
              <a:gd name="connsiteY3" fmla="*/ 4984041 h 4984041"/>
              <a:gd name="connsiteX4" fmla="*/ 1558070 w 7305928"/>
              <a:gd name="connsiteY4" fmla="*/ 4984041 h 4984041"/>
              <a:gd name="connsiteX5" fmla="*/ 10917 w 7305928"/>
              <a:gd name="connsiteY5" fmla="*/ 726355 h 4984041"/>
              <a:gd name="connsiteX6" fmla="*/ 401 w 7305928"/>
              <a:gd name="connsiteY6" fmla="*/ 4728 h 4984041"/>
              <a:gd name="connsiteX0" fmla="*/ 401 w 7305928"/>
              <a:gd name="connsiteY0" fmla="*/ 4728 h 4984041"/>
              <a:gd name="connsiteX1" fmla="*/ 7305928 w 7305928"/>
              <a:gd name="connsiteY1" fmla="*/ 0 h 4984041"/>
              <a:gd name="connsiteX2" fmla="*/ 7305928 w 7305928"/>
              <a:gd name="connsiteY2" fmla="*/ 636422 h 4984041"/>
              <a:gd name="connsiteX3" fmla="*/ 4314980 w 7305928"/>
              <a:gd name="connsiteY3" fmla="*/ 4973493 h 4984041"/>
              <a:gd name="connsiteX4" fmla="*/ 1558070 w 7305928"/>
              <a:gd name="connsiteY4" fmla="*/ 4984041 h 4984041"/>
              <a:gd name="connsiteX5" fmla="*/ 10917 w 7305928"/>
              <a:gd name="connsiteY5" fmla="*/ 726355 h 4984041"/>
              <a:gd name="connsiteX6" fmla="*/ 401 w 7305928"/>
              <a:gd name="connsiteY6" fmla="*/ 4728 h 4984041"/>
              <a:gd name="connsiteX0" fmla="*/ 401 w 7305928"/>
              <a:gd name="connsiteY0" fmla="*/ 4728 h 4973493"/>
              <a:gd name="connsiteX1" fmla="*/ 7305928 w 7305928"/>
              <a:gd name="connsiteY1" fmla="*/ 0 h 4973493"/>
              <a:gd name="connsiteX2" fmla="*/ 7305928 w 7305928"/>
              <a:gd name="connsiteY2" fmla="*/ 636422 h 4973493"/>
              <a:gd name="connsiteX3" fmla="*/ 4314980 w 7305928"/>
              <a:gd name="connsiteY3" fmla="*/ 4973493 h 4973493"/>
              <a:gd name="connsiteX4" fmla="*/ 3747151 w 7305928"/>
              <a:gd name="connsiteY4" fmla="*/ 4973491 h 4973493"/>
              <a:gd name="connsiteX5" fmla="*/ 10917 w 7305928"/>
              <a:gd name="connsiteY5" fmla="*/ 726355 h 4973493"/>
              <a:gd name="connsiteX6" fmla="*/ 401 w 7305928"/>
              <a:gd name="connsiteY6" fmla="*/ 4728 h 4973493"/>
              <a:gd name="connsiteX0" fmla="*/ 401 w 7305928"/>
              <a:gd name="connsiteY0" fmla="*/ 4728 h 4973493"/>
              <a:gd name="connsiteX1" fmla="*/ 7305928 w 7305928"/>
              <a:gd name="connsiteY1" fmla="*/ 0 h 4973493"/>
              <a:gd name="connsiteX2" fmla="*/ 7305928 w 7305928"/>
              <a:gd name="connsiteY2" fmla="*/ 636422 h 4973493"/>
              <a:gd name="connsiteX3" fmla="*/ 4314980 w 7305928"/>
              <a:gd name="connsiteY3" fmla="*/ 4973493 h 4973493"/>
              <a:gd name="connsiteX4" fmla="*/ 3747151 w 7305928"/>
              <a:gd name="connsiteY4" fmla="*/ 4973491 h 4973493"/>
              <a:gd name="connsiteX5" fmla="*/ 10917 w 7305928"/>
              <a:gd name="connsiteY5" fmla="*/ 726355 h 4973493"/>
              <a:gd name="connsiteX6" fmla="*/ 401 w 7305928"/>
              <a:gd name="connsiteY6" fmla="*/ 4728 h 4973493"/>
              <a:gd name="connsiteX0" fmla="*/ 401 w 7305928"/>
              <a:gd name="connsiteY0" fmla="*/ 4728 h 4973493"/>
              <a:gd name="connsiteX1" fmla="*/ 7305928 w 7305928"/>
              <a:gd name="connsiteY1" fmla="*/ 0 h 4973493"/>
              <a:gd name="connsiteX2" fmla="*/ 6817657 w 7305928"/>
              <a:gd name="connsiteY2" fmla="*/ 625874 h 4973493"/>
              <a:gd name="connsiteX3" fmla="*/ 4314980 w 7305928"/>
              <a:gd name="connsiteY3" fmla="*/ 4973493 h 4973493"/>
              <a:gd name="connsiteX4" fmla="*/ 3747151 w 7305928"/>
              <a:gd name="connsiteY4" fmla="*/ 4973491 h 4973493"/>
              <a:gd name="connsiteX5" fmla="*/ 10917 w 7305928"/>
              <a:gd name="connsiteY5" fmla="*/ 726355 h 4973493"/>
              <a:gd name="connsiteX6" fmla="*/ 401 w 7305928"/>
              <a:gd name="connsiteY6" fmla="*/ 4728 h 4973493"/>
              <a:gd name="connsiteX0" fmla="*/ 401 w 6825795"/>
              <a:gd name="connsiteY0" fmla="*/ 4728 h 4973493"/>
              <a:gd name="connsiteX1" fmla="*/ 6825795 w 6825795"/>
              <a:gd name="connsiteY1" fmla="*/ 0 h 4973493"/>
              <a:gd name="connsiteX2" fmla="*/ 6817657 w 6825795"/>
              <a:gd name="connsiteY2" fmla="*/ 625874 h 4973493"/>
              <a:gd name="connsiteX3" fmla="*/ 4314980 w 6825795"/>
              <a:gd name="connsiteY3" fmla="*/ 4973493 h 4973493"/>
              <a:gd name="connsiteX4" fmla="*/ 3747151 w 6825795"/>
              <a:gd name="connsiteY4" fmla="*/ 4973491 h 4973493"/>
              <a:gd name="connsiteX5" fmla="*/ 10917 w 6825795"/>
              <a:gd name="connsiteY5" fmla="*/ 726355 h 4973493"/>
              <a:gd name="connsiteX6" fmla="*/ 401 w 6825795"/>
              <a:gd name="connsiteY6" fmla="*/ 4728 h 497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25795" h="4973493">
                <a:moveTo>
                  <a:pt x="401" y="4728"/>
                </a:moveTo>
                <a:lnTo>
                  <a:pt x="6825795" y="0"/>
                </a:lnTo>
                <a:lnTo>
                  <a:pt x="6817657" y="625874"/>
                </a:lnTo>
                <a:lnTo>
                  <a:pt x="4314980" y="4973493"/>
                </a:lnTo>
                <a:lnTo>
                  <a:pt x="3747151" y="4973491"/>
                </a:lnTo>
                <a:lnTo>
                  <a:pt x="10917" y="726355"/>
                </a:lnTo>
                <a:cubicBezTo>
                  <a:pt x="9659" y="678256"/>
                  <a:pt x="-2319" y="55579"/>
                  <a:pt x="401" y="4728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50196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6" name="Picture 6" descr="C:\Users\ponty\Documents\Presentations\2012-04-UnitheCafe\aide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902" y="3962400"/>
            <a:ext cx="364522" cy="73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" name="Rectangle 196"/>
          <p:cNvSpPr/>
          <p:nvPr/>
        </p:nvSpPr>
        <p:spPr>
          <a:xfrm>
            <a:off x="7453870" y="4072746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513588" y="457200"/>
            <a:ext cx="8021835" cy="411480"/>
            <a:chOff x="513588" y="457200"/>
            <a:chExt cx="8021835" cy="411480"/>
          </a:xfrm>
        </p:grpSpPr>
        <p:sp>
          <p:nvSpPr>
            <p:cNvPr id="114" name="Oval 113"/>
            <p:cNvSpPr/>
            <p:nvPr/>
          </p:nvSpPr>
          <p:spPr>
            <a:xfrm>
              <a:off x="6601872" y="457200"/>
              <a:ext cx="411480" cy="41148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7616586" y="457200"/>
              <a:ext cx="411480" cy="4114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8123943" y="457200"/>
              <a:ext cx="411480" cy="411480"/>
            </a:xfrm>
            <a:prstGeom prst="ellipse">
              <a:avLst/>
            </a:prstGeom>
            <a:solidFill>
              <a:srgbClr val="AB74D5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7109229" y="457200"/>
              <a:ext cx="411480" cy="41148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6094515" y="457200"/>
              <a:ext cx="411480" cy="41148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5587158" y="457200"/>
              <a:ext cx="411480" cy="4114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5079801" y="457200"/>
              <a:ext cx="411480" cy="41148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4572444" y="457200"/>
              <a:ext cx="411480" cy="411480"/>
            </a:xfrm>
            <a:prstGeom prst="ellipse">
              <a:avLst/>
            </a:prstGeom>
            <a:solidFill>
              <a:srgbClr val="AB74D5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2543016" y="457200"/>
              <a:ext cx="411480" cy="411480"/>
            </a:xfrm>
            <a:prstGeom prst="ellipse">
              <a:avLst/>
            </a:prstGeom>
            <a:solidFill>
              <a:srgbClr val="AB74D5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2035659" y="457200"/>
              <a:ext cx="411480" cy="411480"/>
            </a:xfrm>
            <a:prstGeom prst="ellipse">
              <a:avLst/>
            </a:prstGeom>
            <a:solidFill>
              <a:srgbClr val="AB74D5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3050373" y="457200"/>
              <a:ext cx="411480" cy="4114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3557730" y="457200"/>
              <a:ext cx="411480" cy="41148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4065087" y="457200"/>
              <a:ext cx="411480" cy="41148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1020945" y="457200"/>
              <a:ext cx="411480" cy="4114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1528302" y="457200"/>
              <a:ext cx="411480" cy="41148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513588" y="457200"/>
              <a:ext cx="411480" cy="41148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1577806" y="5399782"/>
            <a:ext cx="607570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</a:rPr>
              <a:t>Solution : </a:t>
            </a:r>
            <a:r>
              <a:rPr lang="en-US" sz="3200" dirty="0" smtClean="0"/>
              <a:t>	</a:t>
            </a:r>
            <a:r>
              <a:rPr lang="fr-FR" sz="3200" dirty="0" smtClean="0"/>
              <a:t>Diviser</a:t>
            </a:r>
            <a:r>
              <a:rPr lang="en-US" sz="3200" dirty="0" smtClean="0"/>
              <a:t> pour </a:t>
            </a:r>
            <a:r>
              <a:rPr lang="fr-FR" sz="3200" dirty="0" smtClean="0"/>
              <a:t>régner</a:t>
            </a:r>
            <a:br>
              <a:rPr lang="fr-FR" sz="3200" dirty="0" smtClean="0"/>
            </a:br>
            <a:r>
              <a:rPr lang="fr-FR" sz="3200" dirty="0" smtClean="0"/>
              <a:t>		</a:t>
            </a:r>
            <a:r>
              <a:rPr lang="fr-FR" sz="2800" dirty="0" smtClean="0"/>
              <a:t>(Déléguer pour résoudre)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61508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 animBg="1"/>
      <p:bldP spid="194" grpId="0" animBg="1"/>
      <p:bldP spid="195" grpId="0" animBg="1"/>
      <p:bldP spid="19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9" descr="C:\Users\ponty\Documents\Presentations\2012-04-UnitheCafe\che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5" y="5105400"/>
            <a:ext cx="859221" cy="124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ponty\Documents\Presentations\2012-04-UnitheCafe\aide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88" y="4114800"/>
            <a:ext cx="364847" cy="68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onty\Documents\Presentations\2012-04-UnitheCafe\aide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360" y="3810000"/>
            <a:ext cx="364847" cy="68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" name="Picture 6" descr="C:\Users\ponty\Documents\Presentations\2012-04-UnitheCafe\aide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431" y="3657600"/>
            <a:ext cx="364522" cy="73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" name="Rectangle 196"/>
          <p:cNvSpPr/>
          <p:nvPr/>
        </p:nvSpPr>
        <p:spPr>
          <a:xfrm>
            <a:off x="7814144" y="3469009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p:cxnSp>
        <p:nvCxnSpPr>
          <p:cNvPr id="3" name="Straight Connector 2"/>
          <p:cNvCxnSpPr>
            <a:stCxn id="127" idx="2"/>
            <a:endCxn id="1026" idx="0"/>
          </p:cNvCxnSpPr>
          <p:nvPr/>
        </p:nvCxnSpPr>
        <p:spPr>
          <a:xfrm flipH="1">
            <a:off x="696012" y="662940"/>
            <a:ext cx="324933" cy="3451860"/>
          </a:xfrm>
          <a:prstGeom prst="line">
            <a:avLst/>
          </a:prstGeom>
          <a:ln>
            <a:solidFill>
              <a:srgbClr val="FDA5A5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16" idx="4"/>
            <a:endCxn id="1026" idx="0"/>
          </p:cNvCxnSpPr>
          <p:nvPr/>
        </p:nvCxnSpPr>
        <p:spPr>
          <a:xfrm flipH="1">
            <a:off x="696012" y="868680"/>
            <a:ext cx="7633671" cy="3246120"/>
          </a:xfrm>
          <a:prstGeom prst="line">
            <a:avLst/>
          </a:prstGeom>
          <a:ln>
            <a:solidFill>
              <a:srgbClr val="FDA5A5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28" idx="3"/>
            <a:endCxn id="1028" idx="0"/>
          </p:cNvCxnSpPr>
          <p:nvPr/>
        </p:nvCxnSpPr>
        <p:spPr>
          <a:xfrm>
            <a:off x="1588562" y="808420"/>
            <a:ext cx="1105222" cy="3001580"/>
          </a:xfrm>
          <a:prstGeom prst="line">
            <a:avLst/>
          </a:prstGeom>
          <a:ln>
            <a:solidFill>
              <a:srgbClr val="00B050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16" idx="5"/>
            <a:endCxn id="1028" idx="0"/>
          </p:cNvCxnSpPr>
          <p:nvPr/>
        </p:nvCxnSpPr>
        <p:spPr>
          <a:xfrm flipH="1">
            <a:off x="2693784" y="808420"/>
            <a:ext cx="5781379" cy="3001580"/>
          </a:xfrm>
          <a:prstGeom prst="line">
            <a:avLst/>
          </a:prstGeom>
          <a:ln>
            <a:solidFill>
              <a:srgbClr val="00B050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23" idx="3"/>
            <a:endCxn id="196" idx="0"/>
          </p:cNvCxnSpPr>
          <p:nvPr/>
        </p:nvCxnSpPr>
        <p:spPr>
          <a:xfrm>
            <a:off x="2095919" y="808420"/>
            <a:ext cx="2562773" cy="284918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16" idx="5"/>
            <a:endCxn id="196" idx="0"/>
          </p:cNvCxnSpPr>
          <p:nvPr/>
        </p:nvCxnSpPr>
        <p:spPr>
          <a:xfrm flipH="1">
            <a:off x="4658692" y="808420"/>
            <a:ext cx="3816471" cy="284918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8" name="Picture 3" descr="C:\Users\ponty\Documents\Presentations\2012-04-UnitheCafe\aide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548" y="1635710"/>
            <a:ext cx="364754" cy="68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5" descr="C:\Users\ponty\Documents\Presentations\2012-04-UnitheCafe\aide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852" y="2120434"/>
            <a:ext cx="364847" cy="69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3" name="Straight Connector 52"/>
          <p:cNvCxnSpPr>
            <a:stCxn id="127" idx="6"/>
            <a:endCxn id="48" idx="0"/>
          </p:cNvCxnSpPr>
          <p:nvPr/>
        </p:nvCxnSpPr>
        <p:spPr>
          <a:xfrm flipH="1">
            <a:off x="1345925" y="662940"/>
            <a:ext cx="86500" cy="972770"/>
          </a:xfrm>
          <a:prstGeom prst="line">
            <a:avLst/>
          </a:prstGeom>
          <a:ln>
            <a:solidFill>
              <a:schemeClr val="accent2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27" idx="3"/>
            <a:endCxn id="49" idx="0"/>
          </p:cNvCxnSpPr>
          <p:nvPr/>
        </p:nvCxnSpPr>
        <p:spPr>
          <a:xfrm>
            <a:off x="1081205" y="808420"/>
            <a:ext cx="1522071" cy="131201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28" idx="6"/>
            <a:endCxn id="49" idx="0"/>
          </p:cNvCxnSpPr>
          <p:nvPr/>
        </p:nvCxnSpPr>
        <p:spPr>
          <a:xfrm>
            <a:off x="1939782" y="662940"/>
            <a:ext cx="663494" cy="145749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99" name="Picture 2" descr="C:\Users\ponty\Documents\Presentations\2012-04-UnitheCafe\aide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178" y="3352800"/>
            <a:ext cx="558242" cy="88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" name="Straight Connector 103"/>
          <p:cNvCxnSpPr>
            <a:stCxn id="127" idx="2"/>
            <a:endCxn id="48" idx="0"/>
          </p:cNvCxnSpPr>
          <p:nvPr/>
        </p:nvCxnSpPr>
        <p:spPr>
          <a:xfrm>
            <a:off x="1020945" y="662940"/>
            <a:ext cx="324980" cy="972770"/>
          </a:xfrm>
          <a:prstGeom prst="line">
            <a:avLst/>
          </a:prstGeom>
          <a:ln>
            <a:solidFill>
              <a:schemeClr val="accent2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122" idx="3"/>
            <a:endCxn id="99" idx="0"/>
          </p:cNvCxnSpPr>
          <p:nvPr/>
        </p:nvCxnSpPr>
        <p:spPr>
          <a:xfrm>
            <a:off x="2603276" y="808420"/>
            <a:ext cx="4117023" cy="2544380"/>
          </a:xfrm>
          <a:prstGeom prst="line">
            <a:avLst/>
          </a:prstGeom>
          <a:ln>
            <a:solidFill>
              <a:srgbClr val="EA16D1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116" idx="5"/>
            <a:endCxn id="99" idx="0"/>
          </p:cNvCxnSpPr>
          <p:nvPr/>
        </p:nvCxnSpPr>
        <p:spPr>
          <a:xfrm flipH="1">
            <a:off x="6720299" y="808420"/>
            <a:ext cx="1754864" cy="2544380"/>
          </a:xfrm>
          <a:prstGeom prst="line">
            <a:avLst/>
          </a:prstGeom>
          <a:ln>
            <a:solidFill>
              <a:srgbClr val="EA16D1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185" name="Group 184"/>
          <p:cNvGrpSpPr>
            <a:grpSpLocks noChangeAspect="1"/>
          </p:cNvGrpSpPr>
          <p:nvPr/>
        </p:nvGrpSpPr>
        <p:grpSpPr>
          <a:xfrm>
            <a:off x="3375012" y="5032695"/>
            <a:ext cx="4549788" cy="426810"/>
            <a:chOff x="586746" y="4572000"/>
            <a:chExt cx="4061454" cy="381000"/>
          </a:xfrm>
        </p:grpSpPr>
        <p:sp>
          <p:nvSpPr>
            <p:cNvPr id="186" name="Rectangle 185"/>
            <p:cNvSpPr/>
            <p:nvPr/>
          </p:nvSpPr>
          <p:spPr>
            <a:xfrm>
              <a:off x="790027" y="4572000"/>
              <a:ext cx="3858173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/>
            <p:nvPr/>
          </p:nvSpPr>
          <p:spPr>
            <a:xfrm>
              <a:off x="3594504" y="4648200"/>
              <a:ext cx="203281" cy="2057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/>
            <p:nvPr/>
          </p:nvSpPr>
          <p:spPr>
            <a:xfrm>
              <a:off x="4095797" y="4648200"/>
              <a:ext cx="203281" cy="20574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/>
            <p:nvPr/>
          </p:nvSpPr>
          <p:spPr>
            <a:xfrm>
              <a:off x="4346444" y="4648200"/>
              <a:ext cx="203281" cy="205740"/>
            </a:xfrm>
            <a:prstGeom prst="ellipse">
              <a:avLst/>
            </a:prstGeom>
            <a:solidFill>
              <a:srgbClr val="AB74D5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/>
            <p:nvPr/>
          </p:nvSpPr>
          <p:spPr>
            <a:xfrm>
              <a:off x="3845151" y="4648200"/>
              <a:ext cx="203281" cy="2057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/>
            <p:nvPr/>
          </p:nvSpPr>
          <p:spPr>
            <a:xfrm>
              <a:off x="3343858" y="4648200"/>
              <a:ext cx="203281" cy="20574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/>
            <p:nvPr/>
          </p:nvSpPr>
          <p:spPr>
            <a:xfrm>
              <a:off x="3093211" y="4648200"/>
              <a:ext cx="203281" cy="20574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/>
            <p:nvPr/>
          </p:nvSpPr>
          <p:spPr>
            <a:xfrm>
              <a:off x="2842565" y="4648200"/>
              <a:ext cx="203281" cy="20574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/>
            <p:nvPr/>
          </p:nvSpPr>
          <p:spPr>
            <a:xfrm>
              <a:off x="2591918" y="4648200"/>
              <a:ext cx="203281" cy="205740"/>
            </a:xfrm>
            <a:prstGeom prst="ellipse">
              <a:avLst/>
            </a:prstGeom>
            <a:solidFill>
              <a:srgbClr val="AB74D5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/>
            <p:nvPr/>
          </p:nvSpPr>
          <p:spPr>
            <a:xfrm>
              <a:off x="1589332" y="4648200"/>
              <a:ext cx="203281" cy="205740"/>
            </a:xfrm>
            <a:prstGeom prst="ellipse">
              <a:avLst/>
            </a:prstGeom>
            <a:solidFill>
              <a:srgbClr val="AB74D5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/>
            <p:cNvSpPr/>
            <p:nvPr/>
          </p:nvSpPr>
          <p:spPr>
            <a:xfrm>
              <a:off x="1338686" y="4648200"/>
              <a:ext cx="203281" cy="205740"/>
            </a:xfrm>
            <a:prstGeom prst="ellipse">
              <a:avLst/>
            </a:prstGeom>
            <a:solidFill>
              <a:srgbClr val="AB74D5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/>
            <p:cNvSpPr/>
            <p:nvPr/>
          </p:nvSpPr>
          <p:spPr>
            <a:xfrm>
              <a:off x="1839979" y="4648200"/>
              <a:ext cx="203281" cy="20574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/>
            <p:cNvSpPr/>
            <p:nvPr/>
          </p:nvSpPr>
          <p:spPr>
            <a:xfrm>
              <a:off x="2090625" y="4648200"/>
              <a:ext cx="203281" cy="20574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/>
            <p:cNvSpPr/>
            <p:nvPr/>
          </p:nvSpPr>
          <p:spPr>
            <a:xfrm>
              <a:off x="2341272" y="4648200"/>
              <a:ext cx="203281" cy="2057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/>
            <p:cNvSpPr/>
            <p:nvPr/>
          </p:nvSpPr>
          <p:spPr>
            <a:xfrm>
              <a:off x="837393" y="4648200"/>
              <a:ext cx="203281" cy="20574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/>
            <p:cNvSpPr/>
            <p:nvPr/>
          </p:nvSpPr>
          <p:spPr>
            <a:xfrm>
              <a:off x="1088039" y="4648200"/>
              <a:ext cx="203281" cy="20574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/>
            <p:cNvSpPr/>
            <p:nvPr/>
          </p:nvSpPr>
          <p:spPr>
            <a:xfrm>
              <a:off x="586746" y="4648200"/>
              <a:ext cx="203281" cy="20574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0" name="Straight Arrow Connector 149"/>
          <p:cNvCxnSpPr>
            <a:stCxn id="1026" idx="2"/>
            <a:endCxn id="22" idx="0"/>
          </p:cNvCxnSpPr>
          <p:nvPr/>
        </p:nvCxnSpPr>
        <p:spPr>
          <a:xfrm flipH="1">
            <a:off x="601976" y="4799230"/>
            <a:ext cx="94036" cy="30617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09" name="Rectangle 208"/>
          <p:cNvSpPr/>
          <p:nvPr/>
        </p:nvSpPr>
        <p:spPr>
          <a:xfrm>
            <a:off x="290544" y="4860502"/>
            <a:ext cx="327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?</a:t>
            </a:r>
            <a:endParaRPr lang="en-US" sz="2400" b="1" dirty="0"/>
          </a:p>
        </p:txBody>
      </p:sp>
      <p:grpSp>
        <p:nvGrpSpPr>
          <p:cNvPr id="154" name="Group 153"/>
          <p:cNvGrpSpPr/>
          <p:nvPr/>
        </p:nvGrpSpPr>
        <p:grpSpPr>
          <a:xfrm>
            <a:off x="878435" y="3657600"/>
            <a:ext cx="872355" cy="461665"/>
            <a:chOff x="836259" y="4087683"/>
            <a:chExt cx="872355" cy="461665"/>
          </a:xfrm>
        </p:grpSpPr>
        <p:sp>
          <p:nvSpPr>
            <p:cNvPr id="210" name="Rectangle 209"/>
            <p:cNvSpPr/>
            <p:nvPr/>
          </p:nvSpPr>
          <p:spPr>
            <a:xfrm>
              <a:off x="836259" y="4087683"/>
              <a:ext cx="872355" cy="461665"/>
            </a:xfrm>
            <a:prstGeom prst="rect">
              <a:avLst/>
            </a:prstGeom>
            <a:solidFill>
              <a:srgbClr val="FBC1F3"/>
            </a:solidFill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20    !</a:t>
              </a:r>
              <a:endParaRPr lang="en-US" sz="2400" dirty="0"/>
            </a:p>
          </p:txBody>
        </p:sp>
        <p:sp>
          <p:nvSpPr>
            <p:cNvPr id="211" name="Heart 210"/>
            <p:cNvSpPr/>
            <p:nvPr/>
          </p:nvSpPr>
          <p:spPr>
            <a:xfrm>
              <a:off x="1271630" y="4246569"/>
              <a:ext cx="176170" cy="170996"/>
            </a:xfrm>
            <a:prstGeom prst="heart">
              <a:avLst/>
            </a:prstGeom>
            <a:solidFill>
              <a:srgbClr val="FB4747"/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13588" y="457200"/>
            <a:ext cx="8021835" cy="411480"/>
            <a:chOff x="513588" y="457200"/>
            <a:chExt cx="8021835" cy="411480"/>
          </a:xfrm>
        </p:grpSpPr>
        <p:sp>
          <p:nvSpPr>
            <p:cNvPr id="114" name="Oval 113"/>
            <p:cNvSpPr/>
            <p:nvPr/>
          </p:nvSpPr>
          <p:spPr>
            <a:xfrm>
              <a:off x="6601872" y="457200"/>
              <a:ext cx="411480" cy="41148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7616586" y="457200"/>
              <a:ext cx="411480" cy="4114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8123943" y="457200"/>
              <a:ext cx="411480" cy="411480"/>
            </a:xfrm>
            <a:prstGeom prst="ellipse">
              <a:avLst/>
            </a:prstGeom>
            <a:solidFill>
              <a:srgbClr val="AB74D5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7109229" y="457200"/>
              <a:ext cx="411480" cy="41148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6094515" y="457200"/>
              <a:ext cx="411480" cy="41148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5587158" y="457200"/>
              <a:ext cx="411480" cy="4114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5079801" y="457200"/>
              <a:ext cx="411480" cy="41148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4572444" y="457200"/>
              <a:ext cx="411480" cy="411480"/>
            </a:xfrm>
            <a:prstGeom prst="ellipse">
              <a:avLst/>
            </a:prstGeom>
            <a:solidFill>
              <a:srgbClr val="AB74D5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2543016" y="457200"/>
              <a:ext cx="411480" cy="411480"/>
            </a:xfrm>
            <a:prstGeom prst="ellipse">
              <a:avLst/>
            </a:prstGeom>
            <a:solidFill>
              <a:srgbClr val="AB74D5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2035659" y="457200"/>
              <a:ext cx="411480" cy="411480"/>
            </a:xfrm>
            <a:prstGeom prst="ellipse">
              <a:avLst/>
            </a:prstGeom>
            <a:solidFill>
              <a:srgbClr val="AB74D5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3050373" y="457200"/>
              <a:ext cx="411480" cy="4114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3557730" y="457200"/>
              <a:ext cx="411480" cy="41148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4065087" y="457200"/>
              <a:ext cx="411480" cy="41148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1020945" y="457200"/>
              <a:ext cx="411480" cy="4114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1528302" y="457200"/>
              <a:ext cx="411480" cy="41148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513588" y="457200"/>
              <a:ext cx="411480" cy="41148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Rectangle 63"/>
          <p:cNvSpPr/>
          <p:nvPr/>
        </p:nvSpPr>
        <p:spPr>
          <a:xfrm>
            <a:off x="1577806" y="5399782"/>
            <a:ext cx="607570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</a:rPr>
              <a:t>Solution : </a:t>
            </a:r>
            <a:r>
              <a:rPr lang="en-US" sz="3200" dirty="0" smtClean="0"/>
              <a:t>	</a:t>
            </a:r>
            <a:r>
              <a:rPr lang="fr-FR" sz="3200" dirty="0" smtClean="0"/>
              <a:t>Diviser</a:t>
            </a:r>
            <a:r>
              <a:rPr lang="en-US" sz="3200" dirty="0" smtClean="0"/>
              <a:t> pour </a:t>
            </a:r>
            <a:r>
              <a:rPr lang="fr-FR" sz="3200" dirty="0" smtClean="0"/>
              <a:t>régner</a:t>
            </a:r>
            <a:br>
              <a:rPr lang="fr-FR" sz="3200" dirty="0" smtClean="0"/>
            </a:br>
            <a:r>
              <a:rPr lang="fr-FR" sz="3200" dirty="0" smtClean="0"/>
              <a:t>		</a:t>
            </a:r>
            <a:r>
              <a:rPr lang="fr-FR" sz="2800" dirty="0" smtClean="0"/>
              <a:t>(Déléguer pour résoudre)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14671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9" descr="C:\Users\ponty\Documents\Presentations\2012-04-UnitheCafe\che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5" y="5105400"/>
            <a:ext cx="859221" cy="124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ponty\Documents\Presentations\2012-04-UnitheCafe\aide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88" y="4114800"/>
            <a:ext cx="364847" cy="68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onty\Documents\Presentations\2012-04-UnitheCafe\aide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360" y="3810000"/>
            <a:ext cx="364847" cy="68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" name="Picture 6" descr="C:\Users\ponty\Documents\Presentations\2012-04-UnitheCafe\aide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431" y="3657600"/>
            <a:ext cx="364522" cy="73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" name="Rectangle 196"/>
          <p:cNvSpPr/>
          <p:nvPr/>
        </p:nvSpPr>
        <p:spPr>
          <a:xfrm>
            <a:off x="7814144" y="3469009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p:cxnSp>
        <p:nvCxnSpPr>
          <p:cNvPr id="3" name="Straight Connector 2"/>
          <p:cNvCxnSpPr>
            <a:stCxn id="127" idx="2"/>
            <a:endCxn id="1026" idx="0"/>
          </p:cNvCxnSpPr>
          <p:nvPr/>
        </p:nvCxnSpPr>
        <p:spPr>
          <a:xfrm flipH="1">
            <a:off x="696012" y="662940"/>
            <a:ext cx="324933" cy="3451860"/>
          </a:xfrm>
          <a:prstGeom prst="line">
            <a:avLst/>
          </a:prstGeom>
          <a:ln>
            <a:solidFill>
              <a:srgbClr val="FDA5A5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16" idx="4"/>
            <a:endCxn id="1026" idx="0"/>
          </p:cNvCxnSpPr>
          <p:nvPr/>
        </p:nvCxnSpPr>
        <p:spPr>
          <a:xfrm flipH="1">
            <a:off x="696012" y="868680"/>
            <a:ext cx="7633671" cy="3246120"/>
          </a:xfrm>
          <a:prstGeom prst="line">
            <a:avLst/>
          </a:prstGeom>
          <a:ln>
            <a:solidFill>
              <a:srgbClr val="FDA5A5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28" idx="3"/>
            <a:endCxn id="1028" idx="0"/>
          </p:cNvCxnSpPr>
          <p:nvPr/>
        </p:nvCxnSpPr>
        <p:spPr>
          <a:xfrm>
            <a:off x="1588562" y="808420"/>
            <a:ext cx="1105222" cy="3001580"/>
          </a:xfrm>
          <a:prstGeom prst="line">
            <a:avLst/>
          </a:prstGeom>
          <a:ln>
            <a:solidFill>
              <a:srgbClr val="00B050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16" idx="5"/>
            <a:endCxn id="1028" idx="0"/>
          </p:cNvCxnSpPr>
          <p:nvPr/>
        </p:nvCxnSpPr>
        <p:spPr>
          <a:xfrm flipH="1">
            <a:off x="2693784" y="808420"/>
            <a:ext cx="5781379" cy="3001580"/>
          </a:xfrm>
          <a:prstGeom prst="line">
            <a:avLst/>
          </a:prstGeom>
          <a:ln>
            <a:solidFill>
              <a:srgbClr val="00B050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23" idx="3"/>
            <a:endCxn id="196" idx="0"/>
          </p:cNvCxnSpPr>
          <p:nvPr/>
        </p:nvCxnSpPr>
        <p:spPr>
          <a:xfrm>
            <a:off x="2095919" y="808420"/>
            <a:ext cx="2562773" cy="284918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16" idx="5"/>
            <a:endCxn id="196" idx="0"/>
          </p:cNvCxnSpPr>
          <p:nvPr/>
        </p:nvCxnSpPr>
        <p:spPr>
          <a:xfrm flipH="1">
            <a:off x="4658692" y="808420"/>
            <a:ext cx="3816471" cy="284918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8" name="Picture 3" descr="C:\Users\ponty\Documents\Presentations\2012-04-UnitheCafe\aide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548" y="1635710"/>
            <a:ext cx="364754" cy="68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5" descr="C:\Users\ponty\Documents\Presentations\2012-04-UnitheCafe\aide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852" y="2120434"/>
            <a:ext cx="364847" cy="69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3" name="Straight Connector 52"/>
          <p:cNvCxnSpPr>
            <a:stCxn id="127" idx="6"/>
            <a:endCxn id="48" idx="0"/>
          </p:cNvCxnSpPr>
          <p:nvPr/>
        </p:nvCxnSpPr>
        <p:spPr>
          <a:xfrm flipH="1">
            <a:off x="1345925" y="662940"/>
            <a:ext cx="86500" cy="972770"/>
          </a:xfrm>
          <a:prstGeom prst="line">
            <a:avLst/>
          </a:prstGeom>
          <a:ln>
            <a:solidFill>
              <a:schemeClr val="accent2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27" idx="3"/>
            <a:endCxn id="49" idx="0"/>
          </p:cNvCxnSpPr>
          <p:nvPr/>
        </p:nvCxnSpPr>
        <p:spPr>
          <a:xfrm>
            <a:off x="1081205" y="808420"/>
            <a:ext cx="1522071" cy="131201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28" idx="6"/>
            <a:endCxn id="49" idx="0"/>
          </p:cNvCxnSpPr>
          <p:nvPr/>
        </p:nvCxnSpPr>
        <p:spPr>
          <a:xfrm>
            <a:off x="1939782" y="662940"/>
            <a:ext cx="663494" cy="145749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99" name="Picture 2" descr="C:\Users\ponty\Documents\Presentations\2012-04-UnitheCafe\aide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178" y="3352800"/>
            <a:ext cx="558242" cy="88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" name="Straight Connector 103"/>
          <p:cNvCxnSpPr>
            <a:stCxn id="127" idx="2"/>
            <a:endCxn id="48" idx="0"/>
          </p:cNvCxnSpPr>
          <p:nvPr/>
        </p:nvCxnSpPr>
        <p:spPr>
          <a:xfrm>
            <a:off x="1020945" y="662940"/>
            <a:ext cx="324980" cy="972770"/>
          </a:xfrm>
          <a:prstGeom prst="line">
            <a:avLst/>
          </a:prstGeom>
          <a:ln>
            <a:solidFill>
              <a:schemeClr val="accent2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122" idx="3"/>
            <a:endCxn id="99" idx="0"/>
          </p:cNvCxnSpPr>
          <p:nvPr/>
        </p:nvCxnSpPr>
        <p:spPr>
          <a:xfrm>
            <a:off x="2603276" y="808420"/>
            <a:ext cx="4117023" cy="2544380"/>
          </a:xfrm>
          <a:prstGeom prst="line">
            <a:avLst/>
          </a:prstGeom>
          <a:ln>
            <a:solidFill>
              <a:srgbClr val="EA16D1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116" idx="5"/>
            <a:endCxn id="99" idx="0"/>
          </p:cNvCxnSpPr>
          <p:nvPr/>
        </p:nvCxnSpPr>
        <p:spPr>
          <a:xfrm flipH="1">
            <a:off x="6720299" y="808420"/>
            <a:ext cx="1754864" cy="2544380"/>
          </a:xfrm>
          <a:prstGeom prst="line">
            <a:avLst/>
          </a:prstGeom>
          <a:ln>
            <a:solidFill>
              <a:srgbClr val="EA16D1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86" name="Rectangle 185"/>
          <p:cNvSpPr/>
          <p:nvPr/>
        </p:nvSpPr>
        <p:spPr>
          <a:xfrm>
            <a:off x="3904091" y="5032695"/>
            <a:ext cx="4020710" cy="4268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6744412" y="5118057"/>
            <a:ext cx="227723" cy="23047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>
          <a:xfrm>
            <a:off x="7305978" y="5118057"/>
            <a:ext cx="227723" cy="230477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7586762" y="5118057"/>
            <a:ext cx="227723" cy="230477"/>
          </a:xfrm>
          <a:prstGeom prst="ellipse">
            <a:avLst/>
          </a:prstGeom>
          <a:solidFill>
            <a:srgbClr val="AB74D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7025195" y="5118057"/>
            <a:ext cx="227723" cy="23047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6463629" y="5118057"/>
            <a:ext cx="227723" cy="230477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6182845" y="5118057"/>
            <a:ext cx="227723" cy="230477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5902062" y="5118057"/>
            <a:ext cx="227723" cy="230477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5621278" y="5118057"/>
            <a:ext cx="227723" cy="230477"/>
          </a:xfrm>
          <a:prstGeom prst="ellipse">
            <a:avLst/>
          </a:prstGeom>
          <a:solidFill>
            <a:srgbClr val="AB74D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4498145" y="5118057"/>
            <a:ext cx="227723" cy="230477"/>
          </a:xfrm>
          <a:prstGeom prst="ellipse">
            <a:avLst/>
          </a:prstGeom>
          <a:solidFill>
            <a:srgbClr val="AB74D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4217362" y="5118057"/>
            <a:ext cx="227723" cy="230477"/>
          </a:xfrm>
          <a:prstGeom prst="ellipse">
            <a:avLst/>
          </a:prstGeom>
          <a:solidFill>
            <a:srgbClr val="AB74D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/>
          <p:cNvSpPr/>
          <p:nvPr/>
        </p:nvSpPr>
        <p:spPr>
          <a:xfrm>
            <a:off x="4778929" y="5118057"/>
            <a:ext cx="227723" cy="230477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/>
          <p:cNvSpPr/>
          <p:nvPr/>
        </p:nvSpPr>
        <p:spPr>
          <a:xfrm>
            <a:off x="5059712" y="5118057"/>
            <a:ext cx="227723" cy="230477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5340496" y="5118057"/>
            <a:ext cx="227723" cy="23047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/>
          <p:cNvSpPr/>
          <p:nvPr/>
        </p:nvSpPr>
        <p:spPr>
          <a:xfrm>
            <a:off x="3655796" y="5118057"/>
            <a:ext cx="227723" cy="230477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/>
          <p:cNvSpPr/>
          <p:nvPr/>
        </p:nvSpPr>
        <p:spPr>
          <a:xfrm>
            <a:off x="3936579" y="5118057"/>
            <a:ext cx="227723" cy="23047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/>
          <p:cNvSpPr/>
          <p:nvPr/>
        </p:nvSpPr>
        <p:spPr>
          <a:xfrm>
            <a:off x="3375012" y="5118057"/>
            <a:ext cx="227723" cy="230477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0" name="Straight Arrow Connector 149"/>
          <p:cNvCxnSpPr>
            <a:stCxn id="1028" idx="2"/>
            <a:endCxn id="22" idx="0"/>
          </p:cNvCxnSpPr>
          <p:nvPr/>
        </p:nvCxnSpPr>
        <p:spPr>
          <a:xfrm flipH="1">
            <a:off x="601976" y="4494430"/>
            <a:ext cx="2091808" cy="61097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09" name="Rectangle 208"/>
          <p:cNvSpPr/>
          <p:nvPr/>
        </p:nvSpPr>
        <p:spPr>
          <a:xfrm>
            <a:off x="1484213" y="4494430"/>
            <a:ext cx="327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?</a:t>
            </a:r>
            <a:endParaRPr lang="en-US" sz="2400" b="1" dirty="0"/>
          </a:p>
        </p:txBody>
      </p:sp>
      <p:cxnSp>
        <p:nvCxnSpPr>
          <p:cNvPr id="63" name="Curved Connector 62"/>
          <p:cNvCxnSpPr>
            <a:stCxn id="207" idx="0"/>
            <a:endCxn id="205" idx="0"/>
          </p:cNvCxnSpPr>
          <p:nvPr/>
        </p:nvCxnSpPr>
        <p:spPr>
          <a:xfrm rot="5400000" flipH="1" flipV="1">
            <a:off x="3629266" y="4977665"/>
            <a:ext cx="12700" cy="280784"/>
          </a:xfrm>
          <a:prstGeom prst="curvedConnector3">
            <a:avLst>
              <a:gd name="adj1" fmla="val 2488701"/>
            </a:avLst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513588" y="457200"/>
            <a:ext cx="8021835" cy="411480"/>
            <a:chOff x="513588" y="457200"/>
            <a:chExt cx="8021835" cy="411480"/>
          </a:xfrm>
        </p:grpSpPr>
        <p:sp>
          <p:nvSpPr>
            <p:cNvPr id="114" name="Oval 113"/>
            <p:cNvSpPr/>
            <p:nvPr/>
          </p:nvSpPr>
          <p:spPr>
            <a:xfrm>
              <a:off x="6601872" y="457200"/>
              <a:ext cx="411480" cy="41148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7616586" y="457200"/>
              <a:ext cx="411480" cy="4114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8123943" y="457200"/>
              <a:ext cx="411480" cy="411480"/>
            </a:xfrm>
            <a:prstGeom prst="ellipse">
              <a:avLst/>
            </a:prstGeom>
            <a:solidFill>
              <a:srgbClr val="AB74D5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7109229" y="457200"/>
              <a:ext cx="411480" cy="41148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6094515" y="457200"/>
              <a:ext cx="411480" cy="41148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5587158" y="457200"/>
              <a:ext cx="411480" cy="4114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5079801" y="457200"/>
              <a:ext cx="411480" cy="41148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4572444" y="457200"/>
              <a:ext cx="411480" cy="411480"/>
            </a:xfrm>
            <a:prstGeom prst="ellipse">
              <a:avLst/>
            </a:prstGeom>
            <a:solidFill>
              <a:srgbClr val="AB74D5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2543016" y="457200"/>
              <a:ext cx="411480" cy="411480"/>
            </a:xfrm>
            <a:prstGeom prst="ellipse">
              <a:avLst/>
            </a:prstGeom>
            <a:solidFill>
              <a:srgbClr val="AB74D5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2035659" y="457200"/>
              <a:ext cx="411480" cy="411480"/>
            </a:xfrm>
            <a:prstGeom prst="ellipse">
              <a:avLst/>
            </a:prstGeom>
            <a:solidFill>
              <a:srgbClr val="AB74D5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3050373" y="457200"/>
              <a:ext cx="411480" cy="4114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3557730" y="457200"/>
              <a:ext cx="411480" cy="41148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4065087" y="457200"/>
              <a:ext cx="411480" cy="41148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1020945" y="457200"/>
              <a:ext cx="411480" cy="4114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1528302" y="457200"/>
              <a:ext cx="411480" cy="41148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513588" y="457200"/>
              <a:ext cx="411480" cy="41148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897302" y="3394034"/>
            <a:ext cx="872355" cy="461665"/>
            <a:chOff x="2953146" y="3525817"/>
            <a:chExt cx="872355" cy="461665"/>
          </a:xfrm>
        </p:grpSpPr>
        <p:sp>
          <p:nvSpPr>
            <p:cNvPr id="68" name="Rectangle 67"/>
            <p:cNvSpPr/>
            <p:nvPr/>
          </p:nvSpPr>
          <p:spPr>
            <a:xfrm>
              <a:off x="2953146" y="3525817"/>
              <a:ext cx="872355" cy="46166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19    !</a:t>
              </a:r>
              <a:endParaRPr lang="en-US" sz="2400" dirty="0"/>
            </a:p>
          </p:txBody>
        </p:sp>
        <p:sp>
          <p:nvSpPr>
            <p:cNvPr id="69" name="Heart 68"/>
            <p:cNvSpPr/>
            <p:nvPr/>
          </p:nvSpPr>
          <p:spPr>
            <a:xfrm>
              <a:off x="3388517" y="3684703"/>
              <a:ext cx="176170" cy="170996"/>
            </a:xfrm>
            <a:prstGeom prst="heart">
              <a:avLst/>
            </a:prstGeom>
            <a:solidFill>
              <a:srgbClr val="FB4747"/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1577806" y="5399782"/>
            <a:ext cx="607570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</a:rPr>
              <a:t>Solution : </a:t>
            </a:r>
            <a:r>
              <a:rPr lang="en-US" sz="3200" dirty="0" smtClean="0"/>
              <a:t>	</a:t>
            </a:r>
            <a:r>
              <a:rPr lang="fr-FR" sz="3200" dirty="0" smtClean="0"/>
              <a:t>Diviser</a:t>
            </a:r>
            <a:r>
              <a:rPr lang="en-US" sz="3200" dirty="0" smtClean="0"/>
              <a:t> pour </a:t>
            </a:r>
            <a:r>
              <a:rPr lang="fr-FR" sz="3200" dirty="0" smtClean="0"/>
              <a:t>régner</a:t>
            </a:r>
            <a:br>
              <a:rPr lang="fr-FR" sz="3200" dirty="0" smtClean="0"/>
            </a:br>
            <a:r>
              <a:rPr lang="fr-FR" sz="3200" dirty="0" smtClean="0"/>
              <a:t>		</a:t>
            </a:r>
            <a:r>
              <a:rPr lang="fr-FR" sz="2800" dirty="0" smtClean="0"/>
              <a:t>(Déléguer pour résoudre)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60468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>
          <a:xfrm>
            <a:off x="3624939" y="5026069"/>
            <a:ext cx="263250" cy="4268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2" name="Picture 9" descr="C:\Users\ponty\Documents\Presentations\2012-04-UnitheCafe\che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5" y="5105400"/>
            <a:ext cx="859221" cy="124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ponty\Documents\Presentations\2012-04-UnitheCafe\aide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88" y="4114800"/>
            <a:ext cx="364847" cy="68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onty\Documents\Presentations\2012-04-UnitheCafe\aide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360" y="3810000"/>
            <a:ext cx="364847" cy="68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" name="Picture 6" descr="C:\Users\ponty\Documents\Presentations\2012-04-UnitheCafe\aide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431" y="3657600"/>
            <a:ext cx="364522" cy="73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" name="Rectangle 196"/>
          <p:cNvSpPr/>
          <p:nvPr/>
        </p:nvSpPr>
        <p:spPr>
          <a:xfrm>
            <a:off x="7814144" y="3469009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p:cxnSp>
        <p:nvCxnSpPr>
          <p:cNvPr id="3" name="Straight Connector 2"/>
          <p:cNvCxnSpPr>
            <a:stCxn id="127" idx="2"/>
            <a:endCxn id="1026" idx="0"/>
          </p:cNvCxnSpPr>
          <p:nvPr/>
        </p:nvCxnSpPr>
        <p:spPr>
          <a:xfrm flipH="1">
            <a:off x="696012" y="662940"/>
            <a:ext cx="324933" cy="3451860"/>
          </a:xfrm>
          <a:prstGeom prst="line">
            <a:avLst/>
          </a:prstGeom>
          <a:ln>
            <a:solidFill>
              <a:srgbClr val="FDA5A5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16" idx="4"/>
            <a:endCxn id="1026" idx="0"/>
          </p:cNvCxnSpPr>
          <p:nvPr/>
        </p:nvCxnSpPr>
        <p:spPr>
          <a:xfrm flipH="1">
            <a:off x="696012" y="868680"/>
            <a:ext cx="7633671" cy="3246120"/>
          </a:xfrm>
          <a:prstGeom prst="line">
            <a:avLst/>
          </a:prstGeom>
          <a:ln>
            <a:solidFill>
              <a:srgbClr val="FDA5A5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28" idx="3"/>
            <a:endCxn id="1028" idx="0"/>
          </p:cNvCxnSpPr>
          <p:nvPr/>
        </p:nvCxnSpPr>
        <p:spPr>
          <a:xfrm>
            <a:off x="1588562" y="808420"/>
            <a:ext cx="1105222" cy="3001580"/>
          </a:xfrm>
          <a:prstGeom prst="line">
            <a:avLst/>
          </a:prstGeom>
          <a:ln>
            <a:solidFill>
              <a:srgbClr val="00B050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16" idx="5"/>
            <a:endCxn id="1028" idx="0"/>
          </p:cNvCxnSpPr>
          <p:nvPr/>
        </p:nvCxnSpPr>
        <p:spPr>
          <a:xfrm flipH="1">
            <a:off x="2693784" y="808420"/>
            <a:ext cx="5781379" cy="3001580"/>
          </a:xfrm>
          <a:prstGeom prst="line">
            <a:avLst/>
          </a:prstGeom>
          <a:ln>
            <a:solidFill>
              <a:srgbClr val="00B050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23" idx="3"/>
            <a:endCxn id="196" idx="0"/>
          </p:cNvCxnSpPr>
          <p:nvPr/>
        </p:nvCxnSpPr>
        <p:spPr>
          <a:xfrm>
            <a:off x="2095919" y="808420"/>
            <a:ext cx="2562773" cy="284918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16" idx="5"/>
            <a:endCxn id="196" idx="0"/>
          </p:cNvCxnSpPr>
          <p:nvPr/>
        </p:nvCxnSpPr>
        <p:spPr>
          <a:xfrm flipH="1">
            <a:off x="4658692" y="808420"/>
            <a:ext cx="3816471" cy="284918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8" name="Picture 3" descr="C:\Users\ponty\Documents\Presentations\2012-04-UnitheCafe\aide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548" y="1635710"/>
            <a:ext cx="364754" cy="68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5" descr="C:\Users\ponty\Documents\Presentations\2012-04-UnitheCafe\aide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852" y="2120434"/>
            <a:ext cx="364847" cy="69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3" name="Straight Connector 52"/>
          <p:cNvCxnSpPr>
            <a:stCxn id="127" idx="6"/>
            <a:endCxn id="48" idx="0"/>
          </p:cNvCxnSpPr>
          <p:nvPr/>
        </p:nvCxnSpPr>
        <p:spPr>
          <a:xfrm flipH="1">
            <a:off x="1345925" y="662940"/>
            <a:ext cx="86500" cy="972770"/>
          </a:xfrm>
          <a:prstGeom prst="line">
            <a:avLst/>
          </a:prstGeom>
          <a:ln>
            <a:solidFill>
              <a:schemeClr val="accent2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27" idx="3"/>
            <a:endCxn id="49" idx="0"/>
          </p:cNvCxnSpPr>
          <p:nvPr/>
        </p:nvCxnSpPr>
        <p:spPr>
          <a:xfrm>
            <a:off x="1081205" y="808420"/>
            <a:ext cx="1522071" cy="131201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28" idx="6"/>
            <a:endCxn id="49" idx="0"/>
          </p:cNvCxnSpPr>
          <p:nvPr/>
        </p:nvCxnSpPr>
        <p:spPr>
          <a:xfrm>
            <a:off x="1939782" y="662940"/>
            <a:ext cx="663494" cy="145749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99" name="Picture 2" descr="C:\Users\ponty\Documents\Presentations\2012-04-UnitheCafe\aide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178" y="3352800"/>
            <a:ext cx="558242" cy="88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" name="Straight Connector 103"/>
          <p:cNvCxnSpPr>
            <a:stCxn id="127" idx="2"/>
            <a:endCxn id="48" idx="0"/>
          </p:cNvCxnSpPr>
          <p:nvPr/>
        </p:nvCxnSpPr>
        <p:spPr>
          <a:xfrm>
            <a:off x="1020945" y="662940"/>
            <a:ext cx="324980" cy="972770"/>
          </a:xfrm>
          <a:prstGeom prst="line">
            <a:avLst/>
          </a:prstGeom>
          <a:ln>
            <a:solidFill>
              <a:schemeClr val="accent2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122" idx="3"/>
            <a:endCxn id="99" idx="0"/>
          </p:cNvCxnSpPr>
          <p:nvPr/>
        </p:nvCxnSpPr>
        <p:spPr>
          <a:xfrm>
            <a:off x="2603276" y="808420"/>
            <a:ext cx="4117023" cy="2544380"/>
          </a:xfrm>
          <a:prstGeom prst="line">
            <a:avLst/>
          </a:prstGeom>
          <a:ln>
            <a:solidFill>
              <a:srgbClr val="EA16D1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116" idx="5"/>
            <a:endCxn id="99" idx="0"/>
          </p:cNvCxnSpPr>
          <p:nvPr/>
        </p:nvCxnSpPr>
        <p:spPr>
          <a:xfrm flipH="1">
            <a:off x="6720299" y="808420"/>
            <a:ext cx="1754864" cy="2544380"/>
          </a:xfrm>
          <a:prstGeom prst="line">
            <a:avLst/>
          </a:prstGeom>
          <a:ln>
            <a:solidFill>
              <a:srgbClr val="EA16D1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86" name="Rectangle 185"/>
          <p:cNvSpPr/>
          <p:nvPr/>
        </p:nvSpPr>
        <p:spPr>
          <a:xfrm>
            <a:off x="4164301" y="5032695"/>
            <a:ext cx="3760499" cy="4268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6744412" y="5118057"/>
            <a:ext cx="227723" cy="23047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>
          <a:xfrm>
            <a:off x="7305978" y="5118057"/>
            <a:ext cx="227723" cy="230477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7586762" y="5118057"/>
            <a:ext cx="227723" cy="230477"/>
          </a:xfrm>
          <a:prstGeom prst="ellipse">
            <a:avLst/>
          </a:prstGeom>
          <a:solidFill>
            <a:srgbClr val="AB74D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7025195" y="5118057"/>
            <a:ext cx="227723" cy="23047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6463629" y="5118057"/>
            <a:ext cx="227723" cy="230477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6182845" y="5118057"/>
            <a:ext cx="227723" cy="230477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5902062" y="5118057"/>
            <a:ext cx="227723" cy="230477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5621278" y="5118057"/>
            <a:ext cx="227723" cy="230477"/>
          </a:xfrm>
          <a:prstGeom prst="ellipse">
            <a:avLst/>
          </a:prstGeom>
          <a:solidFill>
            <a:srgbClr val="AB74D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4498145" y="5118057"/>
            <a:ext cx="227723" cy="230477"/>
          </a:xfrm>
          <a:prstGeom prst="ellipse">
            <a:avLst/>
          </a:prstGeom>
          <a:solidFill>
            <a:srgbClr val="AB74D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4217362" y="5118057"/>
            <a:ext cx="227723" cy="230477"/>
          </a:xfrm>
          <a:prstGeom prst="ellipse">
            <a:avLst/>
          </a:prstGeom>
          <a:solidFill>
            <a:srgbClr val="AB74D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/>
          <p:cNvSpPr/>
          <p:nvPr/>
        </p:nvSpPr>
        <p:spPr>
          <a:xfrm>
            <a:off x="4778929" y="5118057"/>
            <a:ext cx="227723" cy="230477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/>
          <p:cNvSpPr/>
          <p:nvPr/>
        </p:nvSpPr>
        <p:spPr>
          <a:xfrm>
            <a:off x="5059712" y="5118057"/>
            <a:ext cx="227723" cy="230477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5340496" y="5118057"/>
            <a:ext cx="227723" cy="23047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/>
          <p:cNvSpPr/>
          <p:nvPr/>
        </p:nvSpPr>
        <p:spPr>
          <a:xfrm>
            <a:off x="3655796" y="5118057"/>
            <a:ext cx="227723" cy="230477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/>
          <p:cNvSpPr/>
          <p:nvPr/>
        </p:nvSpPr>
        <p:spPr>
          <a:xfrm>
            <a:off x="3936579" y="5118057"/>
            <a:ext cx="227723" cy="23047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/>
          <p:cNvSpPr/>
          <p:nvPr/>
        </p:nvSpPr>
        <p:spPr>
          <a:xfrm>
            <a:off x="3375012" y="5118057"/>
            <a:ext cx="227723" cy="230477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0" name="Straight Arrow Connector 149"/>
          <p:cNvCxnSpPr>
            <a:stCxn id="196" idx="2"/>
            <a:endCxn id="22" idx="0"/>
          </p:cNvCxnSpPr>
          <p:nvPr/>
        </p:nvCxnSpPr>
        <p:spPr>
          <a:xfrm flipH="1">
            <a:off x="601976" y="4393496"/>
            <a:ext cx="4056716" cy="7119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09" name="Rectangle 208"/>
          <p:cNvSpPr/>
          <p:nvPr/>
        </p:nvSpPr>
        <p:spPr>
          <a:xfrm>
            <a:off x="1105091" y="3342634"/>
            <a:ext cx="327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?</a:t>
            </a:r>
            <a:endParaRPr lang="en-US" sz="2400" b="1" dirty="0"/>
          </a:p>
        </p:txBody>
      </p:sp>
      <p:cxnSp>
        <p:nvCxnSpPr>
          <p:cNvPr id="63" name="Curved Connector 62"/>
          <p:cNvCxnSpPr>
            <a:stCxn id="207" idx="0"/>
            <a:endCxn id="206" idx="0"/>
          </p:cNvCxnSpPr>
          <p:nvPr/>
        </p:nvCxnSpPr>
        <p:spPr>
          <a:xfrm rot="5400000" flipH="1" flipV="1">
            <a:off x="3769657" y="4837274"/>
            <a:ext cx="12700" cy="561567"/>
          </a:xfrm>
          <a:prstGeom prst="curvedConnector3">
            <a:avLst>
              <a:gd name="adj1" fmla="val 2801740"/>
            </a:avLst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48" idx="2"/>
            <a:endCxn id="22" idx="0"/>
          </p:cNvCxnSpPr>
          <p:nvPr/>
        </p:nvCxnSpPr>
        <p:spPr>
          <a:xfrm flipH="1">
            <a:off x="601976" y="2319966"/>
            <a:ext cx="743949" cy="278543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513588" y="457200"/>
            <a:ext cx="8021835" cy="411480"/>
            <a:chOff x="513588" y="457200"/>
            <a:chExt cx="8021835" cy="411480"/>
          </a:xfrm>
        </p:grpSpPr>
        <p:sp>
          <p:nvSpPr>
            <p:cNvPr id="114" name="Oval 113"/>
            <p:cNvSpPr/>
            <p:nvPr/>
          </p:nvSpPr>
          <p:spPr>
            <a:xfrm>
              <a:off x="6601872" y="457200"/>
              <a:ext cx="411480" cy="41148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7616586" y="457200"/>
              <a:ext cx="411480" cy="4114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8123943" y="457200"/>
              <a:ext cx="411480" cy="411480"/>
            </a:xfrm>
            <a:prstGeom prst="ellipse">
              <a:avLst/>
            </a:prstGeom>
            <a:solidFill>
              <a:srgbClr val="AB74D5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7109229" y="457200"/>
              <a:ext cx="411480" cy="41148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6094515" y="457200"/>
              <a:ext cx="411480" cy="41148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5587158" y="457200"/>
              <a:ext cx="411480" cy="4114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5079801" y="457200"/>
              <a:ext cx="411480" cy="41148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4572444" y="457200"/>
              <a:ext cx="411480" cy="411480"/>
            </a:xfrm>
            <a:prstGeom prst="ellipse">
              <a:avLst/>
            </a:prstGeom>
            <a:solidFill>
              <a:srgbClr val="AB74D5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2543016" y="457200"/>
              <a:ext cx="411480" cy="411480"/>
            </a:xfrm>
            <a:prstGeom prst="ellipse">
              <a:avLst/>
            </a:prstGeom>
            <a:solidFill>
              <a:srgbClr val="AB74D5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2035659" y="457200"/>
              <a:ext cx="411480" cy="411480"/>
            </a:xfrm>
            <a:prstGeom prst="ellipse">
              <a:avLst/>
            </a:prstGeom>
            <a:solidFill>
              <a:srgbClr val="AB74D5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3050373" y="457200"/>
              <a:ext cx="411480" cy="4114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3557730" y="457200"/>
              <a:ext cx="411480" cy="41148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4065087" y="457200"/>
              <a:ext cx="411480" cy="41148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1020945" y="457200"/>
              <a:ext cx="411480" cy="4114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1528302" y="457200"/>
              <a:ext cx="411480" cy="41148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513588" y="457200"/>
              <a:ext cx="411480" cy="41148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Rectangle 72"/>
          <p:cNvSpPr/>
          <p:nvPr/>
        </p:nvSpPr>
        <p:spPr>
          <a:xfrm>
            <a:off x="2347693" y="4888468"/>
            <a:ext cx="327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?</a:t>
            </a:r>
            <a:endParaRPr lang="en-US" sz="2400" b="1" dirty="0"/>
          </a:p>
        </p:txBody>
      </p:sp>
      <p:grpSp>
        <p:nvGrpSpPr>
          <p:cNvPr id="77" name="Group 76"/>
          <p:cNvGrpSpPr/>
          <p:nvPr/>
        </p:nvGrpSpPr>
        <p:grpSpPr>
          <a:xfrm>
            <a:off x="4748923" y="3214268"/>
            <a:ext cx="872355" cy="461665"/>
            <a:chOff x="2953146" y="3525817"/>
            <a:chExt cx="872355" cy="461665"/>
          </a:xfrm>
        </p:grpSpPr>
        <p:sp>
          <p:nvSpPr>
            <p:cNvPr id="78" name="Rectangle 77"/>
            <p:cNvSpPr/>
            <p:nvPr/>
          </p:nvSpPr>
          <p:spPr>
            <a:xfrm>
              <a:off x="2953146" y="3525817"/>
              <a:ext cx="872355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18    !</a:t>
              </a:r>
              <a:endParaRPr lang="en-US" sz="2400" dirty="0"/>
            </a:p>
          </p:txBody>
        </p:sp>
        <p:sp>
          <p:nvSpPr>
            <p:cNvPr id="79" name="Heart 78"/>
            <p:cNvSpPr/>
            <p:nvPr/>
          </p:nvSpPr>
          <p:spPr>
            <a:xfrm>
              <a:off x="3388517" y="3684703"/>
              <a:ext cx="176170" cy="170996"/>
            </a:xfrm>
            <a:prstGeom prst="heart">
              <a:avLst/>
            </a:prstGeom>
            <a:solidFill>
              <a:srgbClr val="FB4747"/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1424310" y="1077378"/>
            <a:ext cx="716863" cy="461665"/>
            <a:chOff x="2953146" y="3525817"/>
            <a:chExt cx="716863" cy="461665"/>
          </a:xfrm>
        </p:grpSpPr>
        <p:sp>
          <p:nvSpPr>
            <p:cNvPr id="81" name="Rectangle 80"/>
            <p:cNvSpPr/>
            <p:nvPr/>
          </p:nvSpPr>
          <p:spPr>
            <a:xfrm>
              <a:off x="2953146" y="3525817"/>
              <a:ext cx="716863" cy="461665"/>
            </a:xfrm>
            <a:prstGeom prst="rect">
              <a:avLst/>
            </a:prstGeom>
            <a:solidFill>
              <a:srgbClr val="DFA9A9"/>
            </a:solidFill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0    !</a:t>
              </a:r>
              <a:endParaRPr lang="en-US" sz="2400" dirty="0"/>
            </a:p>
          </p:txBody>
        </p:sp>
        <p:sp>
          <p:nvSpPr>
            <p:cNvPr id="82" name="Heart 81"/>
            <p:cNvSpPr/>
            <p:nvPr/>
          </p:nvSpPr>
          <p:spPr>
            <a:xfrm>
              <a:off x="3269672" y="3684703"/>
              <a:ext cx="176170" cy="170996"/>
            </a:xfrm>
            <a:prstGeom prst="heart">
              <a:avLst/>
            </a:prstGeom>
            <a:solidFill>
              <a:srgbClr val="FB4747"/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1" name="Rectangle 70"/>
          <p:cNvSpPr/>
          <p:nvPr/>
        </p:nvSpPr>
        <p:spPr>
          <a:xfrm>
            <a:off x="1577806" y="5399782"/>
            <a:ext cx="607570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</a:rPr>
              <a:t>Solution : </a:t>
            </a:r>
            <a:r>
              <a:rPr lang="en-US" sz="3200" dirty="0" smtClean="0"/>
              <a:t>	</a:t>
            </a:r>
            <a:r>
              <a:rPr lang="fr-FR" sz="3200" dirty="0" smtClean="0"/>
              <a:t>Diviser</a:t>
            </a:r>
            <a:r>
              <a:rPr lang="en-US" sz="3200" dirty="0" smtClean="0"/>
              <a:t> pour </a:t>
            </a:r>
            <a:r>
              <a:rPr lang="fr-FR" sz="3200" dirty="0" smtClean="0"/>
              <a:t>régner</a:t>
            </a:r>
            <a:br>
              <a:rPr lang="fr-FR" sz="3200" dirty="0" smtClean="0"/>
            </a:br>
            <a:r>
              <a:rPr lang="fr-FR" sz="3200" dirty="0" smtClean="0"/>
              <a:t>		</a:t>
            </a:r>
            <a:r>
              <a:rPr lang="fr-FR" sz="2800" dirty="0" smtClean="0"/>
              <a:t>(Déléguer pour résoudre)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40690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>
          <a:xfrm>
            <a:off x="3624939" y="5029200"/>
            <a:ext cx="573350" cy="4268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2" name="Picture 9" descr="C:\Users\ponty\Documents\Presentations\2012-04-UnitheCafe\che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5" y="5105400"/>
            <a:ext cx="859221" cy="124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ponty\Documents\Presentations\2012-04-UnitheCafe\aide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88" y="4114800"/>
            <a:ext cx="364847" cy="68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onty\Documents\Presentations\2012-04-UnitheCafe\aide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360" y="3810000"/>
            <a:ext cx="364847" cy="68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" name="Picture 6" descr="C:\Users\ponty\Documents\Presentations\2012-04-UnitheCafe\aide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431" y="3657600"/>
            <a:ext cx="364522" cy="73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" name="Rectangle 196"/>
          <p:cNvSpPr/>
          <p:nvPr/>
        </p:nvSpPr>
        <p:spPr>
          <a:xfrm>
            <a:off x="7814144" y="3469009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p:cxnSp>
        <p:nvCxnSpPr>
          <p:cNvPr id="3" name="Straight Connector 2"/>
          <p:cNvCxnSpPr>
            <a:stCxn id="127" idx="2"/>
            <a:endCxn id="1026" idx="0"/>
          </p:cNvCxnSpPr>
          <p:nvPr/>
        </p:nvCxnSpPr>
        <p:spPr>
          <a:xfrm flipH="1">
            <a:off x="696012" y="662940"/>
            <a:ext cx="324933" cy="3451860"/>
          </a:xfrm>
          <a:prstGeom prst="line">
            <a:avLst/>
          </a:prstGeom>
          <a:ln>
            <a:solidFill>
              <a:srgbClr val="FDA5A5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16" idx="4"/>
            <a:endCxn id="1026" idx="0"/>
          </p:cNvCxnSpPr>
          <p:nvPr/>
        </p:nvCxnSpPr>
        <p:spPr>
          <a:xfrm flipH="1">
            <a:off x="696012" y="868680"/>
            <a:ext cx="7633671" cy="3246120"/>
          </a:xfrm>
          <a:prstGeom prst="line">
            <a:avLst/>
          </a:prstGeom>
          <a:ln>
            <a:solidFill>
              <a:srgbClr val="FDA5A5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28" idx="3"/>
            <a:endCxn id="1028" idx="0"/>
          </p:cNvCxnSpPr>
          <p:nvPr/>
        </p:nvCxnSpPr>
        <p:spPr>
          <a:xfrm>
            <a:off x="1588562" y="808420"/>
            <a:ext cx="1105222" cy="3001580"/>
          </a:xfrm>
          <a:prstGeom prst="line">
            <a:avLst/>
          </a:prstGeom>
          <a:ln>
            <a:solidFill>
              <a:srgbClr val="00B050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16" idx="5"/>
            <a:endCxn id="1028" idx="0"/>
          </p:cNvCxnSpPr>
          <p:nvPr/>
        </p:nvCxnSpPr>
        <p:spPr>
          <a:xfrm flipH="1">
            <a:off x="2693784" y="808420"/>
            <a:ext cx="5781379" cy="3001580"/>
          </a:xfrm>
          <a:prstGeom prst="line">
            <a:avLst/>
          </a:prstGeom>
          <a:ln>
            <a:solidFill>
              <a:srgbClr val="00B050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23" idx="3"/>
            <a:endCxn id="196" idx="0"/>
          </p:cNvCxnSpPr>
          <p:nvPr/>
        </p:nvCxnSpPr>
        <p:spPr>
          <a:xfrm>
            <a:off x="2095919" y="808420"/>
            <a:ext cx="2562773" cy="284918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16" idx="5"/>
            <a:endCxn id="196" idx="0"/>
          </p:cNvCxnSpPr>
          <p:nvPr/>
        </p:nvCxnSpPr>
        <p:spPr>
          <a:xfrm flipH="1">
            <a:off x="4658692" y="808420"/>
            <a:ext cx="3816471" cy="284918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8" name="Picture 3" descr="C:\Users\ponty\Documents\Presentations\2012-04-UnitheCafe\aide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548" y="1635710"/>
            <a:ext cx="364754" cy="68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5" descr="C:\Users\ponty\Documents\Presentations\2012-04-UnitheCafe\aide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852" y="2120434"/>
            <a:ext cx="364847" cy="69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3" name="Straight Connector 52"/>
          <p:cNvCxnSpPr>
            <a:stCxn id="127" idx="6"/>
            <a:endCxn id="48" idx="0"/>
          </p:cNvCxnSpPr>
          <p:nvPr/>
        </p:nvCxnSpPr>
        <p:spPr>
          <a:xfrm flipH="1">
            <a:off x="1345925" y="662940"/>
            <a:ext cx="86500" cy="972770"/>
          </a:xfrm>
          <a:prstGeom prst="line">
            <a:avLst/>
          </a:prstGeom>
          <a:ln>
            <a:solidFill>
              <a:schemeClr val="accent2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27" idx="3"/>
            <a:endCxn id="49" idx="0"/>
          </p:cNvCxnSpPr>
          <p:nvPr/>
        </p:nvCxnSpPr>
        <p:spPr>
          <a:xfrm>
            <a:off x="1081205" y="808420"/>
            <a:ext cx="1522071" cy="131201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28" idx="6"/>
            <a:endCxn id="49" idx="0"/>
          </p:cNvCxnSpPr>
          <p:nvPr/>
        </p:nvCxnSpPr>
        <p:spPr>
          <a:xfrm>
            <a:off x="1939782" y="662940"/>
            <a:ext cx="663494" cy="145749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99" name="Picture 2" descr="C:\Users\ponty\Documents\Presentations\2012-04-UnitheCafe\aide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178" y="3352800"/>
            <a:ext cx="558242" cy="88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" name="Straight Connector 103"/>
          <p:cNvCxnSpPr>
            <a:stCxn id="127" idx="2"/>
            <a:endCxn id="48" idx="0"/>
          </p:cNvCxnSpPr>
          <p:nvPr/>
        </p:nvCxnSpPr>
        <p:spPr>
          <a:xfrm>
            <a:off x="1020945" y="662940"/>
            <a:ext cx="324980" cy="972770"/>
          </a:xfrm>
          <a:prstGeom prst="line">
            <a:avLst/>
          </a:prstGeom>
          <a:ln>
            <a:solidFill>
              <a:schemeClr val="accent2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122" idx="3"/>
            <a:endCxn id="99" idx="0"/>
          </p:cNvCxnSpPr>
          <p:nvPr/>
        </p:nvCxnSpPr>
        <p:spPr>
          <a:xfrm>
            <a:off x="2603276" y="808420"/>
            <a:ext cx="4117023" cy="2544380"/>
          </a:xfrm>
          <a:prstGeom prst="line">
            <a:avLst/>
          </a:prstGeom>
          <a:ln>
            <a:solidFill>
              <a:srgbClr val="EA16D1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116" idx="5"/>
            <a:endCxn id="99" idx="0"/>
          </p:cNvCxnSpPr>
          <p:nvPr/>
        </p:nvCxnSpPr>
        <p:spPr>
          <a:xfrm flipH="1">
            <a:off x="6720299" y="808420"/>
            <a:ext cx="1754864" cy="2544380"/>
          </a:xfrm>
          <a:prstGeom prst="line">
            <a:avLst/>
          </a:prstGeom>
          <a:ln>
            <a:solidFill>
              <a:srgbClr val="EA16D1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86" name="Rectangle 185"/>
          <p:cNvSpPr/>
          <p:nvPr/>
        </p:nvSpPr>
        <p:spPr>
          <a:xfrm>
            <a:off x="4476567" y="5035826"/>
            <a:ext cx="3448233" cy="4268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6744412" y="5121188"/>
            <a:ext cx="227723" cy="23047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>
          <a:xfrm>
            <a:off x="7305978" y="5121188"/>
            <a:ext cx="227723" cy="230477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7586762" y="5121188"/>
            <a:ext cx="227723" cy="230477"/>
          </a:xfrm>
          <a:prstGeom prst="ellipse">
            <a:avLst/>
          </a:prstGeom>
          <a:solidFill>
            <a:srgbClr val="AB74D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7025195" y="5121188"/>
            <a:ext cx="227723" cy="23047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6463629" y="5121188"/>
            <a:ext cx="227723" cy="230477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6182845" y="5121188"/>
            <a:ext cx="227723" cy="230477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5902062" y="5121188"/>
            <a:ext cx="227723" cy="230477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5621278" y="5121188"/>
            <a:ext cx="227723" cy="230477"/>
          </a:xfrm>
          <a:prstGeom prst="ellipse">
            <a:avLst/>
          </a:prstGeom>
          <a:solidFill>
            <a:srgbClr val="AB74D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4498145" y="5121188"/>
            <a:ext cx="227723" cy="230477"/>
          </a:xfrm>
          <a:prstGeom prst="ellipse">
            <a:avLst/>
          </a:prstGeom>
          <a:solidFill>
            <a:srgbClr val="AB74D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4217362" y="5121188"/>
            <a:ext cx="227723" cy="230477"/>
          </a:xfrm>
          <a:prstGeom prst="ellipse">
            <a:avLst/>
          </a:prstGeom>
          <a:solidFill>
            <a:srgbClr val="AB74D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/>
          <p:cNvSpPr/>
          <p:nvPr/>
        </p:nvSpPr>
        <p:spPr>
          <a:xfrm>
            <a:off x="4778929" y="5121188"/>
            <a:ext cx="227723" cy="230477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/>
          <p:cNvSpPr/>
          <p:nvPr/>
        </p:nvSpPr>
        <p:spPr>
          <a:xfrm>
            <a:off x="5059712" y="5121188"/>
            <a:ext cx="227723" cy="230477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5340496" y="5121188"/>
            <a:ext cx="227723" cy="23047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/>
          <p:cNvSpPr/>
          <p:nvPr/>
        </p:nvSpPr>
        <p:spPr>
          <a:xfrm>
            <a:off x="3655796" y="5121188"/>
            <a:ext cx="227723" cy="230477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/>
          <p:cNvSpPr/>
          <p:nvPr/>
        </p:nvSpPr>
        <p:spPr>
          <a:xfrm>
            <a:off x="3936579" y="5121188"/>
            <a:ext cx="227723" cy="23047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/>
          <p:cNvSpPr/>
          <p:nvPr/>
        </p:nvSpPr>
        <p:spPr>
          <a:xfrm>
            <a:off x="3375012" y="5121188"/>
            <a:ext cx="227723" cy="230477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0" name="Straight Arrow Connector 149"/>
          <p:cNvCxnSpPr>
            <a:stCxn id="99" idx="2"/>
            <a:endCxn id="22" idx="0"/>
          </p:cNvCxnSpPr>
          <p:nvPr/>
        </p:nvCxnSpPr>
        <p:spPr>
          <a:xfrm flipH="1">
            <a:off x="601976" y="4240227"/>
            <a:ext cx="6118323" cy="86517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09" name="Rectangle 208"/>
          <p:cNvSpPr/>
          <p:nvPr/>
        </p:nvSpPr>
        <p:spPr>
          <a:xfrm>
            <a:off x="1514906" y="4133662"/>
            <a:ext cx="327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?</a:t>
            </a:r>
            <a:endParaRPr lang="en-US" sz="2400" b="1" dirty="0"/>
          </a:p>
        </p:txBody>
      </p:sp>
      <p:cxnSp>
        <p:nvCxnSpPr>
          <p:cNvPr id="63" name="Curved Connector 62"/>
          <p:cNvCxnSpPr>
            <a:stCxn id="207" idx="0"/>
            <a:endCxn id="201" idx="0"/>
          </p:cNvCxnSpPr>
          <p:nvPr/>
        </p:nvCxnSpPr>
        <p:spPr>
          <a:xfrm rot="5400000" flipH="1" flipV="1">
            <a:off x="3910049" y="4700013"/>
            <a:ext cx="12700" cy="842350"/>
          </a:xfrm>
          <a:prstGeom prst="curvedConnector3">
            <a:avLst>
              <a:gd name="adj1" fmla="val 2989567"/>
            </a:avLst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49" idx="2"/>
            <a:endCxn id="22" idx="0"/>
          </p:cNvCxnSpPr>
          <p:nvPr/>
        </p:nvCxnSpPr>
        <p:spPr>
          <a:xfrm flipH="1">
            <a:off x="601976" y="2813094"/>
            <a:ext cx="2001300" cy="229230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513588" y="457200"/>
            <a:ext cx="8021835" cy="411480"/>
            <a:chOff x="513588" y="457200"/>
            <a:chExt cx="8021835" cy="411480"/>
          </a:xfrm>
        </p:grpSpPr>
        <p:sp>
          <p:nvSpPr>
            <p:cNvPr id="114" name="Oval 113"/>
            <p:cNvSpPr/>
            <p:nvPr/>
          </p:nvSpPr>
          <p:spPr>
            <a:xfrm>
              <a:off x="6601872" y="457200"/>
              <a:ext cx="411480" cy="41148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7616586" y="457200"/>
              <a:ext cx="411480" cy="4114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8123943" y="457200"/>
              <a:ext cx="411480" cy="411480"/>
            </a:xfrm>
            <a:prstGeom prst="ellipse">
              <a:avLst/>
            </a:prstGeom>
            <a:solidFill>
              <a:srgbClr val="AB74D5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7109229" y="457200"/>
              <a:ext cx="411480" cy="41148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6094515" y="457200"/>
              <a:ext cx="411480" cy="41148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5587158" y="457200"/>
              <a:ext cx="411480" cy="4114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5079801" y="457200"/>
              <a:ext cx="411480" cy="41148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4572444" y="457200"/>
              <a:ext cx="411480" cy="411480"/>
            </a:xfrm>
            <a:prstGeom prst="ellipse">
              <a:avLst/>
            </a:prstGeom>
            <a:solidFill>
              <a:srgbClr val="AB74D5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2543016" y="457200"/>
              <a:ext cx="411480" cy="411480"/>
            </a:xfrm>
            <a:prstGeom prst="ellipse">
              <a:avLst/>
            </a:prstGeom>
            <a:solidFill>
              <a:srgbClr val="AB74D5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2035659" y="457200"/>
              <a:ext cx="411480" cy="411480"/>
            </a:xfrm>
            <a:prstGeom prst="ellipse">
              <a:avLst/>
            </a:prstGeom>
            <a:solidFill>
              <a:srgbClr val="AB74D5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3050373" y="457200"/>
              <a:ext cx="411480" cy="4114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3557730" y="457200"/>
              <a:ext cx="411480" cy="41148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4065087" y="457200"/>
              <a:ext cx="411480" cy="41148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1020945" y="457200"/>
              <a:ext cx="411480" cy="4114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1528302" y="457200"/>
              <a:ext cx="411480" cy="41148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513588" y="457200"/>
              <a:ext cx="411480" cy="41148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Rectangle 68"/>
          <p:cNvSpPr/>
          <p:nvPr/>
        </p:nvSpPr>
        <p:spPr>
          <a:xfrm>
            <a:off x="2809378" y="4928959"/>
            <a:ext cx="327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?</a:t>
            </a:r>
            <a:endParaRPr lang="en-US" sz="2400" b="1" dirty="0"/>
          </a:p>
        </p:txBody>
      </p:sp>
      <p:grpSp>
        <p:nvGrpSpPr>
          <p:cNvPr id="73" name="Group 72"/>
          <p:cNvGrpSpPr/>
          <p:nvPr/>
        </p:nvGrpSpPr>
        <p:grpSpPr>
          <a:xfrm>
            <a:off x="7155071" y="2990424"/>
            <a:ext cx="872355" cy="461665"/>
            <a:chOff x="2953146" y="3525817"/>
            <a:chExt cx="872355" cy="461665"/>
          </a:xfrm>
        </p:grpSpPr>
        <p:sp>
          <p:nvSpPr>
            <p:cNvPr id="74" name="Rectangle 73"/>
            <p:cNvSpPr/>
            <p:nvPr/>
          </p:nvSpPr>
          <p:spPr>
            <a:xfrm>
              <a:off x="2953146" y="3525817"/>
              <a:ext cx="872355" cy="461665"/>
            </a:xfrm>
            <a:prstGeom prst="rect">
              <a:avLst/>
            </a:prstGeom>
            <a:solidFill>
              <a:srgbClr val="F15DDF"/>
            </a:solidFill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16    !</a:t>
              </a:r>
              <a:endParaRPr lang="en-US" sz="2400" dirty="0"/>
            </a:p>
          </p:txBody>
        </p:sp>
        <p:sp>
          <p:nvSpPr>
            <p:cNvPr id="75" name="Heart 74"/>
            <p:cNvSpPr/>
            <p:nvPr/>
          </p:nvSpPr>
          <p:spPr>
            <a:xfrm>
              <a:off x="3388517" y="3684703"/>
              <a:ext cx="176170" cy="170996"/>
            </a:xfrm>
            <a:prstGeom prst="heart">
              <a:avLst/>
            </a:prstGeom>
            <a:solidFill>
              <a:srgbClr val="FB4747"/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2772010" y="1696267"/>
            <a:ext cx="716863" cy="461665"/>
            <a:chOff x="2953146" y="3525817"/>
            <a:chExt cx="716863" cy="461665"/>
          </a:xfrm>
        </p:grpSpPr>
        <p:sp>
          <p:nvSpPr>
            <p:cNvPr id="77" name="Rectangle 76"/>
            <p:cNvSpPr/>
            <p:nvPr/>
          </p:nvSpPr>
          <p:spPr>
            <a:xfrm>
              <a:off x="2953146" y="3525817"/>
              <a:ext cx="716863" cy="46166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2</a:t>
              </a:r>
              <a:r>
                <a:rPr lang="en-US" sz="2400" dirty="0" smtClean="0">
                  <a:solidFill>
                    <a:schemeClr val="bg1"/>
                  </a:solidFill>
                </a:rPr>
                <a:t>    !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sp>
          <p:nvSpPr>
            <p:cNvPr id="78" name="Heart 77"/>
            <p:cNvSpPr/>
            <p:nvPr/>
          </p:nvSpPr>
          <p:spPr>
            <a:xfrm>
              <a:off x="3269672" y="3684703"/>
              <a:ext cx="176170" cy="170996"/>
            </a:xfrm>
            <a:prstGeom prst="heart">
              <a:avLst/>
            </a:prstGeom>
            <a:solidFill>
              <a:srgbClr val="FB4747"/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0" name="Rectangle 69"/>
          <p:cNvSpPr/>
          <p:nvPr/>
        </p:nvSpPr>
        <p:spPr>
          <a:xfrm>
            <a:off x="1577806" y="5399782"/>
            <a:ext cx="607570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</a:rPr>
              <a:t>Solution :</a:t>
            </a:r>
            <a:r>
              <a:rPr lang="en-US" sz="3200" dirty="0" smtClean="0">
                <a:solidFill>
                  <a:schemeClr val="accent1"/>
                </a:solidFill>
              </a:rPr>
              <a:t> </a:t>
            </a:r>
            <a:r>
              <a:rPr lang="en-US" sz="3200" dirty="0" smtClean="0"/>
              <a:t>	</a:t>
            </a:r>
            <a:r>
              <a:rPr lang="fr-FR" sz="3200" dirty="0" smtClean="0"/>
              <a:t>Diviser</a:t>
            </a:r>
            <a:r>
              <a:rPr lang="en-US" sz="3200" dirty="0" smtClean="0"/>
              <a:t> pour </a:t>
            </a:r>
            <a:r>
              <a:rPr lang="fr-FR" sz="3200" dirty="0" smtClean="0"/>
              <a:t>régner</a:t>
            </a:r>
            <a:br>
              <a:rPr lang="fr-FR" sz="3200" dirty="0" smtClean="0"/>
            </a:br>
            <a:r>
              <a:rPr lang="fr-FR" sz="3200" dirty="0" smtClean="0"/>
              <a:t>		</a:t>
            </a:r>
            <a:r>
              <a:rPr lang="fr-FR" sz="2800" dirty="0" smtClean="0"/>
              <a:t>(Déléguer pour résoudre)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69879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9" descr="C:\Users\ponty\Documents\Presentations\2012-04-UnitheCafe\che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5" y="5383440"/>
            <a:ext cx="602286" cy="87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ponty\Documents\Presentations\2012-04-UnitheCafe\aide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88" y="4114800"/>
            <a:ext cx="364847" cy="68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onty\Documents\Presentations\2012-04-UnitheCafe\aide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360" y="3810000"/>
            <a:ext cx="364847" cy="68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" name="Picture 6" descr="C:\Users\ponty\Documents\Presentations\2012-04-UnitheCafe\aide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431" y="3657600"/>
            <a:ext cx="364522" cy="73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" name="Rectangle 196"/>
          <p:cNvSpPr/>
          <p:nvPr/>
        </p:nvSpPr>
        <p:spPr>
          <a:xfrm>
            <a:off x="7814144" y="3469009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p:cxnSp>
        <p:nvCxnSpPr>
          <p:cNvPr id="3" name="Straight Connector 2"/>
          <p:cNvCxnSpPr>
            <a:stCxn id="127" idx="2"/>
            <a:endCxn id="1026" idx="0"/>
          </p:cNvCxnSpPr>
          <p:nvPr/>
        </p:nvCxnSpPr>
        <p:spPr>
          <a:xfrm flipH="1">
            <a:off x="696012" y="662940"/>
            <a:ext cx="324933" cy="3451860"/>
          </a:xfrm>
          <a:prstGeom prst="line">
            <a:avLst/>
          </a:prstGeom>
          <a:ln>
            <a:solidFill>
              <a:srgbClr val="FDA5A5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16" idx="4"/>
            <a:endCxn id="1026" idx="0"/>
          </p:cNvCxnSpPr>
          <p:nvPr/>
        </p:nvCxnSpPr>
        <p:spPr>
          <a:xfrm flipH="1">
            <a:off x="696012" y="868680"/>
            <a:ext cx="7633671" cy="3246120"/>
          </a:xfrm>
          <a:prstGeom prst="line">
            <a:avLst/>
          </a:prstGeom>
          <a:ln>
            <a:solidFill>
              <a:srgbClr val="FDA5A5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28" idx="3"/>
            <a:endCxn id="1028" idx="0"/>
          </p:cNvCxnSpPr>
          <p:nvPr/>
        </p:nvCxnSpPr>
        <p:spPr>
          <a:xfrm>
            <a:off x="1588562" y="808420"/>
            <a:ext cx="1105222" cy="3001580"/>
          </a:xfrm>
          <a:prstGeom prst="line">
            <a:avLst/>
          </a:prstGeom>
          <a:ln>
            <a:solidFill>
              <a:srgbClr val="00B050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16" idx="5"/>
            <a:endCxn id="1028" idx="0"/>
          </p:cNvCxnSpPr>
          <p:nvPr/>
        </p:nvCxnSpPr>
        <p:spPr>
          <a:xfrm flipH="1">
            <a:off x="2693784" y="808420"/>
            <a:ext cx="5781379" cy="3001580"/>
          </a:xfrm>
          <a:prstGeom prst="line">
            <a:avLst/>
          </a:prstGeom>
          <a:ln>
            <a:solidFill>
              <a:srgbClr val="00B050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23" idx="3"/>
            <a:endCxn id="196" idx="0"/>
          </p:cNvCxnSpPr>
          <p:nvPr/>
        </p:nvCxnSpPr>
        <p:spPr>
          <a:xfrm>
            <a:off x="2095919" y="808420"/>
            <a:ext cx="2562773" cy="284918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16" idx="5"/>
            <a:endCxn id="196" idx="0"/>
          </p:cNvCxnSpPr>
          <p:nvPr/>
        </p:nvCxnSpPr>
        <p:spPr>
          <a:xfrm flipH="1">
            <a:off x="4658692" y="808420"/>
            <a:ext cx="3816471" cy="284918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8" name="Picture 3" descr="C:\Users\ponty\Documents\Presentations\2012-04-UnitheCafe\aide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548" y="1635710"/>
            <a:ext cx="364754" cy="68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5" descr="C:\Users\ponty\Documents\Presentations\2012-04-UnitheCafe\aide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852" y="2120434"/>
            <a:ext cx="364847" cy="69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3" name="Straight Connector 52"/>
          <p:cNvCxnSpPr>
            <a:stCxn id="127" idx="6"/>
            <a:endCxn id="48" idx="0"/>
          </p:cNvCxnSpPr>
          <p:nvPr/>
        </p:nvCxnSpPr>
        <p:spPr>
          <a:xfrm flipH="1">
            <a:off x="1345925" y="662940"/>
            <a:ext cx="86500" cy="972770"/>
          </a:xfrm>
          <a:prstGeom prst="line">
            <a:avLst/>
          </a:prstGeom>
          <a:ln>
            <a:solidFill>
              <a:schemeClr val="accent2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27" idx="3"/>
            <a:endCxn id="49" idx="0"/>
          </p:cNvCxnSpPr>
          <p:nvPr/>
        </p:nvCxnSpPr>
        <p:spPr>
          <a:xfrm>
            <a:off x="1081205" y="808420"/>
            <a:ext cx="1522071" cy="131201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28" idx="6"/>
            <a:endCxn id="49" idx="0"/>
          </p:cNvCxnSpPr>
          <p:nvPr/>
        </p:nvCxnSpPr>
        <p:spPr>
          <a:xfrm>
            <a:off x="1939782" y="662940"/>
            <a:ext cx="663494" cy="145749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99" name="Picture 2" descr="C:\Users\ponty\Documents\Presentations\2012-04-UnitheCafe\aide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178" y="3352800"/>
            <a:ext cx="558242" cy="88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" name="Straight Connector 103"/>
          <p:cNvCxnSpPr>
            <a:stCxn id="127" idx="2"/>
            <a:endCxn id="48" idx="0"/>
          </p:cNvCxnSpPr>
          <p:nvPr/>
        </p:nvCxnSpPr>
        <p:spPr>
          <a:xfrm>
            <a:off x="1020945" y="662940"/>
            <a:ext cx="324980" cy="972770"/>
          </a:xfrm>
          <a:prstGeom prst="line">
            <a:avLst/>
          </a:prstGeom>
          <a:ln>
            <a:solidFill>
              <a:schemeClr val="accent2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122" idx="3"/>
            <a:endCxn id="99" idx="0"/>
          </p:cNvCxnSpPr>
          <p:nvPr/>
        </p:nvCxnSpPr>
        <p:spPr>
          <a:xfrm>
            <a:off x="2603276" y="808420"/>
            <a:ext cx="4117023" cy="2544380"/>
          </a:xfrm>
          <a:prstGeom prst="line">
            <a:avLst/>
          </a:prstGeom>
          <a:ln>
            <a:solidFill>
              <a:srgbClr val="EA16D1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116" idx="5"/>
            <a:endCxn id="99" idx="0"/>
          </p:cNvCxnSpPr>
          <p:nvPr/>
        </p:nvCxnSpPr>
        <p:spPr>
          <a:xfrm flipH="1">
            <a:off x="6720299" y="808420"/>
            <a:ext cx="1754864" cy="2544380"/>
          </a:xfrm>
          <a:prstGeom prst="line">
            <a:avLst/>
          </a:prstGeom>
          <a:ln>
            <a:solidFill>
              <a:srgbClr val="EA16D1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86" name="Rectangle 185"/>
          <p:cNvSpPr/>
          <p:nvPr/>
        </p:nvSpPr>
        <p:spPr>
          <a:xfrm>
            <a:off x="3914775" y="5029200"/>
            <a:ext cx="4010026" cy="4268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6744412" y="5114562"/>
            <a:ext cx="227723" cy="23047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>
          <a:xfrm>
            <a:off x="7305978" y="5114562"/>
            <a:ext cx="227723" cy="230477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7586762" y="5114562"/>
            <a:ext cx="227723" cy="230477"/>
          </a:xfrm>
          <a:prstGeom prst="ellipse">
            <a:avLst/>
          </a:prstGeom>
          <a:solidFill>
            <a:srgbClr val="AB74D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7025195" y="5114562"/>
            <a:ext cx="227723" cy="23047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6463629" y="5114562"/>
            <a:ext cx="227723" cy="230477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6182845" y="5114562"/>
            <a:ext cx="227723" cy="230477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5902062" y="5114562"/>
            <a:ext cx="227723" cy="230477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5621278" y="5114562"/>
            <a:ext cx="227723" cy="230477"/>
          </a:xfrm>
          <a:prstGeom prst="ellipse">
            <a:avLst/>
          </a:prstGeom>
          <a:solidFill>
            <a:srgbClr val="AB74D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4498145" y="5114562"/>
            <a:ext cx="227723" cy="230477"/>
          </a:xfrm>
          <a:prstGeom prst="ellipse">
            <a:avLst/>
          </a:prstGeom>
          <a:solidFill>
            <a:srgbClr val="AB74D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4217362" y="5114562"/>
            <a:ext cx="227723" cy="230477"/>
          </a:xfrm>
          <a:prstGeom prst="ellipse">
            <a:avLst/>
          </a:prstGeom>
          <a:solidFill>
            <a:srgbClr val="AB74D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/>
          <p:cNvSpPr/>
          <p:nvPr/>
        </p:nvSpPr>
        <p:spPr>
          <a:xfrm>
            <a:off x="4778929" y="5114562"/>
            <a:ext cx="227723" cy="230477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/>
          <p:cNvSpPr/>
          <p:nvPr/>
        </p:nvSpPr>
        <p:spPr>
          <a:xfrm>
            <a:off x="5059712" y="5114562"/>
            <a:ext cx="227723" cy="230477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5340496" y="5114562"/>
            <a:ext cx="227723" cy="23047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/>
          <p:cNvSpPr/>
          <p:nvPr/>
        </p:nvSpPr>
        <p:spPr>
          <a:xfrm>
            <a:off x="3655796" y="5114562"/>
            <a:ext cx="227723" cy="230477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/>
          <p:cNvSpPr/>
          <p:nvPr/>
        </p:nvSpPr>
        <p:spPr>
          <a:xfrm>
            <a:off x="3936579" y="5114562"/>
            <a:ext cx="227723" cy="23047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/>
          <p:cNvSpPr/>
          <p:nvPr/>
        </p:nvSpPr>
        <p:spPr>
          <a:xfrm>
            <a:off x="1531230" y="3810000"/>
            <a:ext cx="327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?</a:t>
            </a:r>
            <a:endParaRPr lang="en-US" sz="24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513588" y="457200"/>
            <a:ext cx="8021835" cy="411480"/>
            <a:chOff x="513588" y="457200"/>
            <a:chExt cx="8021835" cy="411480"/>
          </a:xfrm>
        </p:grpSpPr>
        <p:sp>
          <p:nvSpPr>
            <p:cNvPr id="114" name="Oval 113"/>
            <p:cNvSpPr/>
            <p:nvPr/>
          </p:nvSpPr>
          <p:spPr>
            <a:xfrm>
              <a:off x="6601872" y="457200"/>
              <a:ext cx="411480" cy="41148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7616586" y="457200"/>
              <a:ext cx="411480" cy="4114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8123943" y="457200"/>
              <a:ext cx="411480" cy="411480"/>
            </a:xfrm>
            <a:prstGeom prst="ellipse">
              <a:avLst/>
            </a:prstGeom>
            <a:solidFill>
              <a:srgbClr val="AB74D5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7109229" y="457200"/>
              <a:ext cx="411480" cy="41148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6094515" y="457200"/>
              <a:ext cx="411480" cy="41148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5587158" y="457200"/>
              <a:ext cx="411480" cy="4114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5079801" y="457200"/>
              <a:ext cx="411480" cy="41148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4572444" y="457200"/>
              <a:ext cx="411480" cy="411480"/>
            </a:xfrm>
            <a:prstGeom prst="ellipse">
              <a:avLst/>
            </a:prstGeom>
            <a:solidFill>
              <a:srgbClr val="AB74D5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2543016" y="457200"/>
              <a:ext cx="411480" cy="411480"/>
            </a:xfrm>
            <a:prstGeom prst="ellipse">
              <a:avLst/>
            </a:prstGeom>
            <a:solidFill>
              <a:srgbClr val="AB74D5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2035659" y="457200"/>
              <a:ext cx="411480" cy="411480"/>
            </a:xfrm>
            <a:prstGeom prst="ellipse">
              <a:avLst/>
            </a:prstGeom>
            <a:solidFill>
              <a:srgbClr val="AB74D5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3050373" y="457200"/>
              <a:ext cx="411480" cy="4114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3557730" y="457200"/>
              <a:ext cx="411480" cy="41148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4065087" y="457200"/>
              <a:ext cx="411480" cy="41148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1020945" y="457200"/>
              <a:ext cx="411480" cy="4114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1528302" y="457200"/>
              <a:ext cx="411480" cy="41148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513588" y="457200"/>
              <a:ext cx="411480" cy="41148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1" name="Straight Arrow Connector 80"/>
          <p:cNvCxnSpPr>
            <a:stCxn id="1028" idx="1"/>
            <a:endCxn id="1026" idx="3"/>
          </p:cNvCxnSpPr>
          <p:nvPr/>
        </p:nvCxnSpPr>
        <p:spPr>
          <a:xfrm flipH="1">
            <a:off x="878435" y="4152215"/>
            <a:ext cx="1632925" cy="304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90" name="Group 89"/>
          <p:cNvGrpSpPr/>
          <p:nvPr/>
        </p:nvGrpSpPr>
        <p:grpSpPr>
          <a:xfrm>
            <a:off x="2897302" y="3394034"/>
            <a:ext cx="872355" cy="461665"/>
            <a:chOff x="2953146" y="3525817"/>
            <a:chExt cx="872355" cy="461665"/>
          </a:xfrm>
        </p:grpSpPr>
        <p:sp>
          <p:nvSpPr>
            <p:cNvPr id="91" name="Rectangle 90"/>
            <p:cNvSpPr/>
            <p:nvPr/>
          </p:nvSpPr>
          <p:spPr>
            <a:xfrm>
              <a:off x="2953146" y="3525817"/>
              <a:ext cx="872355" cy="4616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19    !</a:t>
              </a:r>
              <a:endParaRPr lang="en-US" sz="2400" dirty="0"/>
            </a:p>
          </p:txBody>
        </p:sp>
        <p:sp>
          <p:nvSpPr>
            <p:cNvPr id="92" name="Heart 91"/>
            <p:cNvSpPr/>
            <p:nvPr/>
          </p:nvSpPr>
          <p:spPr>
            <a:xfrm>
              <a:off x="3388517" y="3684703"/>
              <a:ext cx="176170" cy="170996"/>
            </a:xfrm>
            <a:prstGeom prst="heart">
              <a:avLst/>
            </a:prstGeom>
            <a:solidFill>
              <a:srgbClr val="FB4747"/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1" name="Rectangle 60"/>
          <p:cNvSpPr/>
          <p:nvPr/>
        </p:nvSpPr>
        <p:spPr>
          <a:xfrm>
            <a:off x="1577806" y="5399782"/>
            <a:ext cx="607570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</a:rPr>
              <a:t>Solution : 	</a:t>
            </a:r>
            <a:r>
              <a:rPr lang="fr-FR" sz="3200" dirty="0" smtClean="0"/>
              <a:t>Diviser</a:t>
            </a:r>
            <a:r>
              <a:rPr lang="en-US" sz="3200" dirty="0" smtClean="0"/>
              <a:t> pour </a:t>
            </a:r>
            <a:r>
              <a:rPr lang="fr-FR" sz="3200" dirty="0" smtClean="0"/>
              <a:t>régner</a:t>
            </a:r>
            <a:br>
              <a:rPr lang="fr-FR" sz="3200" dirty="0" smtClean="0"/>
            </a:br>
            <a:r>
              <a:rPr lang="fr-FR" sz="3200" dirty="0" smtClean="0"/>
              <a:t>		</a:t>
            </a:r>
            <a:r>
              <a:rPr lang="fr-FR" sz="2800" dirty="0" smtClean="0"/>
              <a:t>(Déléguer pour résoudre)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68291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9" descr="C:\Users\ponty\Documents\Presentations\2012-04-UnitheCafe\che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5" y="5383440"/>
            <a:ext cx="602286" cy="87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ponty\Documents\Presentations\2012-04-UnitheCafe\aide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88" y="4114800"/>
            <a:ext cx="364847" cy="68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onty\Documents\Presentations\2012-04-UnitheCafe\aide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360" y="3810000"/>
            <a:ext cx="364847" cy="68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" name="Picture 6" descr="C:\Users\ponty\Documents\Presentations\2012-04-UnitheCafe\aide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431" y="3657600"/>
            <a:ext cx="364522" cy="73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" name="Rectangle 196"/>
          <p:cNvSpPr/>
          <p:nvPr/>
        </p:nvSpPr>
        <p:spPr>
          <a:xfrm>
            <a:off x="7814144" y="3469009"/>
            <a:ext cx="5741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p:cxnSp>
        <p:nvCxnSpPr>
          <p:cNvPr id="3" name="Straight Connector 2"/>
          <p:cNvCxnSpPr>
            <a:stCxn id="127" idx="2"/>
            <a:endCxn id="1026" idx="0"/>
          </p:cNvCxnSpPr>
          <p:nvPr/>
        </p:nvCxnSpPr>
        <p:spPr>
          <a:xfrm flipH="1">
            <a:off x="696012" y="662940"/>
            <a:ext cx="324933" cy="3451860"/>
          </a:xfrm>
          <a:prstGeom prst="line">
            <a:avLst/>
          </a:prstGeom>
          <a:ln>
            <a:solidFill>
              <a:srgbClr val="FDA5A5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16" idx="4"/>
            <a:endCxn id="1026" idx="0"/>
          </p:cNvCxnSpPr>
          <p:nvPr/>
        </p:nvCxnSpPr>
        <p:spPr>
          <a:xfrm flipH="1">
            <a:off x="696012" y="868680"/>
            <a:ext cx="7633671" cy="3246120"/>
          </a:xfrm>
          <a:prstGeom prst="line">
            <a:avLst/>
          </a:prstGeom>
          <a:ln>
            <a:solidFill>
              <a:srgbClr val="FDA5A5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28" idx="3"/>
            <a:endCxn id="1028" idx="0"/>
          </p:cNvCxnSpPr>
          <p:nvPr/>
        </p:nvCxnSpPr>
        <p:spPr>
          <a:xfrm>
            <a:off x="1588562" y="808420"/>
            <a:ext cx="1105222" cy="3001580"/>
          </a:xfrm>
          <a:prstGeom prst="line">
            <a:avLst/>
          </a:prstGeom>
          <a:ln>
            <a:solidFill>
              <a:srgbClr val="00B050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16" idx="5"/>
            <a:endCxn id="1028" idx="0"/>
          </p:cNvCxnSpPr>
          <p:nvPr/>
        </p:nvCxnSpPr>
        <p:spPr>
          <a:xfrm flipH="1">
            <a:off x="2693784" y="808420"/>
            <a:ext cx="5781379" cy="3001580"/>
          </a:xfrm>
          <a:prstGeom prst="line">
            <a:avLst/>
          </a:prstGeom>
          <a:ln>
            <a:solidFill>
              <a:srgbClr val="00B050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23" idx="3"/>
            <a:endCxn id="196" idx="0"/>
          </p:cNvCxnSpPr>
          <p:nvPr/>
        </p:nvCxnSpPr>
        <p:spPr>
          <a:xfrm>
            <a:off x="2095919" y="808420"/>
            <a:ext cx="2562773" cy="284918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16" idx="5"/>
            <a:endCxn id="196" idx="0"/>
          </p:cNvCxnSpPr>
          <p:nvPr/>
        </p:nvCxnSpPr>
        <p:spPr>
          <a:xfrm flipH="1">
            <a:off x="4658692" y="808420"/>
            <a:ext cx="3816471" cy="284918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8" name="Picture 3" descr="C:\Users\ponty\Documents\Presentations\2012-04-UnitheCafe\aide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548" y="1635710"/>
            <a:ext cx="364754" cy="68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5" descr="C:\Users\ponty\Documents\Presentations\2012-04-UnitheCafe\aide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852" y="2120434"/>
            <a:ext cx="364847" cy="69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3" name="Straight Connector 52"/>
          <p:cNvCxnSpPr>
            <a:stCxn id="127" idx="6"/>
            <a:endCxn id="48" idx="0"/>
          </p:cNvCxnSpPr>
          <p:nvPr/>
        </p:nvCxnSpPr>
        <p:spPr>
          <a:xfrm flipH="1">
            <a:off x="1345925" y="662940"/>
            <a:ext cx="86500" cy="972770"/>
          </a:xfrm>
          <a:prstGeom prst="line">
            <a:avLst/>
          </a:prstGeom>
          <a:ln>
            <a:solidFill>
              <a:schemeClr val="accent2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27" idx="3"/>
            <a:endCxn id="49" idx="0"/>
          </p:cNvCxnSpPr>
          <p:nvPr/>
        </p:nvCxnSpPr>
        <p:spPr>
          <a:xfrm>
            <a:off x="1081205" y="808420"/>
            <a:ext cx="1522071" cy="131201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28" idx="6"/>
            <a:endCxn id="49" idx="0"/>
          </p:cNvCxnSpPr>
          <p:nvPr/>
        </p:nvCxnSpPr>
        <p:spPr>
          <a:xfrm>
            <a:off x="1939782" y="662940"/>
            <a:ext cx="663494" cy="1457494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99" name="Picture 2" descr="C:\Users\ponty\Documents\Presentations\2012-04-UnitheCafe\aide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178" y="3352800"/>
            <a:ext cx="558242" cy="88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" name="Straight Connector 103"/>
          <p:cNvCxnSpPr>
            <a:stCxn id="127" idx="2"/>
            <a:endCxn id="48" idx="0"/>
          </p:cNvCxnSpPr>
          <p:nvPr/>
        </p:nvCxnSpPr>
        <p:spPr>
          <a:xfrm>
            <a:off x="1020945" y="662940"/>
            <a:ext cx="324980" cy="972770"/>
          </a:xfrm>
          <a:prstGeom prst="line">
            <a:avLst/>
          </a:prstGeom>
          <a:ln>
            <a:solidFill>
              <a:schemeClr val="accent2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122" idx="3"/>
            <a:endCxn id="99" idx="0"/>
          </p:cNvCxnSpPr>
          <p:nvPr/>
        </p:nvCxnSpPr>
        <p:spPr>
          <a:xfrm>
            <a:off x="2603276" y="808420"/>
            <a:ext cx="4117023" cy="2544380"/>
          </a:xfrm>
          <a:prstGeom prst="line">
            <a:avLst/>
          </a:prstGeom>
          <a:ln>
            <a:solidFill>
              <a:srgbClr val="EA16D1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116" idx="5"/>
            <a:endCxn id="99" idx="0"/>
          </p:cNvCxnSpPr>
          <p:nvPr/>
        </p:nvCxnSpPr>
        <p:spPr>
          <a:xfrm flipH="1">
            <a:off x="6720299" y="808420"/>
            <a:ext cx="1754864" cy="2544380"/>
          </a:xfrm>
          <a:prstGeom prst="line">
            <a:avLst/>
          </a:prstGeom>
          <a:ln>
            <a:solidFill>
              <a:srgbClr val="EA16D1"/>
            </a:solidFill>
            <a:prstDash val="soli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86" name="Rectangle 185"/>
          <p:cNvSpPr/>
          <p:nvPr/>
        </p:nvSpPr>
        <p:spPr>
          <a:xfrm>
            <a:off x="4190337" y="5029200"/>
            <a:ext cx="3734464" cy="4268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6744412" y="5114562"/>
            <a:ext cx="227723" cy="23047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>
          <a:xfrm>
            <a:off x="7305978" y="5114562"/>
            <a:ext cx="227723" cy="230477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7586762" y="5114562"/>
            <a:ext cx="227723" cy="230477"/>
          </a:xfrm>
          <a:prstGeom prst="ellipse">
            <a:avLst/>
          </a:prstGeom>
          <a:solidFill>
            <a:srgbClr val="AB74D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7025195" y="5114562"/>
            <a:ext cx="227723" cy="23047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6463629" y="5114562"/>
            <a:ext cx="227723" cy="230477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6182845" y="5114562"/>
            <a:ext cx="227723" cy="230477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5902062" y="5114562"/>
            <a:ext cx="227723" cy="230477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5621278" y="5114562"/>
            <a:ext cx="227723" cy="230477"/>
          </a:xfrm>
          <a:prstGeom prst="ellipse">
            <a:avLst/>
          </a:prstGeom>
          <a:solidFill>
            <a:srgbClr val="AB74D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4498145" y="5114562"/>
            <a:ext cx="227723" cy="230477"/>
          </a:xfrm>
          <a:prstGeom prst="ellipse">
            <a:avLst/>
          </a:prstGeom>
          <a:solidFill>
            <a:srgbClr val="AB74D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4217362" y="5114562"/>
            <a:ext cx="227723" cy="230477"/>
          </a:xfrm>
          <a:prstGeom prst="ellipse">
            <a:avLst/>
          </a:prstGeom>
          <a:solidFill>
            <a:srgbClr val="AB74D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/>
          <p:cNvSpPr/>
          <p:nvPr/>
        </p:nvSpPr>
        <p:spPr>
          <a:xfrm>
            <a:off x="4778929" y="5114562"/>
            <a:ext cx="227723" cy="230477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/>
          <p:cNvSpPr/>
          <p:nvPr/>
        </p:nvSpPr>
        <p:spPr>
          <a:xfrm>
            <a:off x="5059712" y="5114562"/>
            <a:ext cx="227723" cy="230477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5340496" y="5114562"/>
            <a:ext cx="227723" cy="23047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/>
          <p:cNvSpPr/>
          <p:nvPr/>
        </p:nvSpPr>
        <p:spPr>
          <a:xfrm>
            <a:off x="3655796" y="5114562"/>
            <a:ext cx="227723" cy="230477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/>
          <p:cNvSpPr/>
          <p:nvPr/>
        </p:nvSpPr>
        <p:spPr>
          <a:xfrm>
            <a:off x="3936579" y="5114562"/>
            <a:ext cx="227723" cy="230477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/>
          <p:cNvSpPr/>
          <p:nvPr/>
        </p:nvSpPr>
        <p:spPr>
          <a:xfrm>
            <a:off x="2517986" y="4568397"/>
            <a:ext cx="327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?</a:t>
            </a:r>
            <a:endParaRPr lang="en-US" sz="24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513588" y="457200"/>
            <a:ext cx="8021835" cy="411480"/>
            <a:chOff x="513588" y="457200"/>
            <a:chExt cx="8021835" cy="411480"/>
          </a:xfrm>
        </p:grpSpPr>
        <p:sp>
          <p:nvSpPr>
            <p:cNvPr id="114" name="Oval 113"/>
            <p:cNvSpPr/>
            <p:nvPr/>
          </p:nvSpPr>
          <p:spPr>
            <a:xfrm>
              <a:off x="6601872" y="457200"/>
              <a:ext cx="411480" cy="41148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7616586" y="457200"/>
              <a:ext cx="411480" cy="4114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8123943" y="457200"/>
              <a:ext cx="411480" cy="411480"/>
            </a:xfrm>
            <a:prstGeom prst="ellipse">
              <a:avLst/>
            </a:prstGeom>
            <a:solidFill>
              <a:srgbClr val="AB74D5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7109229" y="457200"/>
              <a:ext cx="411480" cy="41148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6094515" y="457200"/>
              <a:ext cx="411480" cy="41148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5587158" y="457200"/>
              <a:ext cx="411480" cy="4114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5079801" y="457200"/>
              <a:ext cx="411480" cy="41148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4572444" y="457200"/>
              <a:ext cx="411480" cy="411480"/>
            </a:xfrm>
            <a:prstGeom prst="ellipse">
              <a:avLst/>
            </a:prstGeom>
            <a:solidFill>
              <a:srgbClr val="AB74D5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2543016" y="457200"/>
              <a:ext cx="411480" cy="411480"/>
            </a:xfrm>
            <a:prstGeom prst="ellipse">
              <a:avLst/>
            </a:prstGeom>
            <a:solidFill>
              <a:srgbClr val="AB74D5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2035659" y="457200"/>
              <a:ext cx="411480" cy="411480"/>
            </a:xfrm>
            <a:prstGeom prst="ellipse">
              <a:avLst/>
            </a:prstGeom>
            <a:solidFill>
              <a:srgbClr val="AB74D5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3050373" y="457200"/>
              <a:ext cx="411480" cy="4114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3557730" y="457200"/>
              <a:ext cx="411480" cy="41148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4065087" y="457200"/>
              <a:ext cx="411480" cy="41148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1020945" y="457200"/>
              <a:ext cx="411480" cy="41148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1528302" y="457200"/>
              <a:ext cx="411480" cy="41148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513588" y="457200"/>
              <a:ext cx="411480" cy="411480"/>
            </a:xfrm>
            <a:prstGeom prst="ellipse">
              <a:avLst/>
            </a:prstGeom>
            <a:solidFill>
              <a:srgbClr val="FDB1B1"/>
            </a:solidFill>
            <a:ln>
              <a:solidFill>
                <a:srgbClr val="B8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5" name="Curved Connector 74"/>
          <p:cNvCxnSpPr>
            <a:stCxn id="205" idx="0"/>
            <a:endCxn id="206" idx="0"/>
          </p:cNvCxnSpPr>
          <p:nvPr/>
        </p:nvCxnSpPr>
        <p:spPr>
          <a:xfrm rot="5400000" flipH="1" flipV="1">
            <a:off x="3910049" y="4974171"/>
            <a:ext cx="12700" cy="280783"/>
          </a:xfrm>
          <a:prstGeom prst="curvedConnector3">
            <a:avLst>
              <a:gd name="adj1" fmla="val 3114780"/>
            </a:avLst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" name="Curved Connector 8"/>
          <p:cNvCxnSpPr>
            <a:endCxn id="196" idx="2"/>
          </p:cNvCxnSpPr>
          <p:nvPr/>
        </p:nvCxnSpPr>
        <p:spPr>
          <a:xfrm flipV="1">
            <a:off x="939191" y="4393496"/>
            <a:ext cx="3719501" cy="196213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>
          <a:xfrm>
            <a:off x="4748923" y="3214268"/>
            <a:ext cx="872355" cy="461665"/>
            <a:chOff x="2953146" y="3525817"/>
            <a:chExt cx="872355" cy="461665"/>
          </a:xfrm>
        </p:grpSpPr>
        <p:sp>
          <p:nvSpPr>
            <p:cNvPr id="69" name="Rectangle 68"/>
            <p:cNvSpPr/>
            <p:nvPr/>
          </p:nvSpPr>
          <p:spPr>
            <a:xfrm>
              <a:off x="2953146" y="3525817"/>
              <a:ext cx="872355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18    !</a:t>
              </a:r>
              <a:endParaRPr lang="en-US" sz="2400" dirty="0"/>
            </a:p>
          </p:txBody>
        </p:sp>
        <p:sp>
          <p:nvSpPr>
            <p:cNvPr id="72" name="Heart 71"/>
            <p:cNvSpPr/>
            <p:nvPr/>
          </p:nvSpPr>
          <p:spPr>
            <a:xfrm>
              <a:off x="3388517" y="3684703"/>
              <a:ext cx="176170" cy="170996"/>
            </a:xfrm>
            <a:prstGeom prst="heart">
              <a:avLst/>
            </a:prstGeom>
            <a:solidFill>
              <a:srgbClr val="FB4747"/>
            </a:solidFill>
            <a:ln w="127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3" name="Rectangle 62"/>
          <p:cNvSpPr/>
          <p:nvPr/>
        </p:nvSpPr>
        <p:spPr>
          <a:xfrm>
            <a:off x="1577806" y="5399782"/>
            <a:ext cx="607570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2"/>
                </a:solidFill>
              </a:rPr>
              <a:t>Solution : 	</a:t>
            </a:r>
            <a:r>
              <a:rPr lang="fr-FR" sz="3200" dirty="0" smtClean="0"/>
              <a:t>Diviser</a:t>
            </a:r>
            <a:r>
              <a:rPr lang="en-US" sz="3200" dirty="0" smtClean="0"/>
              <a:t> pour </a:t>
            </a:r>
            <a:r>
              <a:rPr lang="fr-FR" sz="3200" dirty="0" smtClean="0"/>
              <a:t>régner</a:t>
            </a:r>
            <a:br>
              <a:rPr lang="fr-FR" sz="3200" dirty="0" smtClean="0"/>
            </a:br>
            <a:r>
              <a:rPr lang="fr-FR" sz="3200" dirty="0" smtClean="0"/>
              <a:t>		</a:t>
            </a:r>
            <a:r>
              <a:rPr lang="fr-FR" sz="2800" dirty="0" smtClean="0"/>
              <a:t>(Déléguer pour résoudre)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39033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récurrence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bg2"/>
                </a:solidFill>
              </a:rPr>
              <a:t>Idée : </a:t>
            </a:r>
            <a:r>
              <a:rPr lang="en-US" sz="2000" dirty="0" smtClean="0"/>
              <a:t>Un assistant       par </a:t>
            </a:r>
            <a:r>
              <a:rPr lang="en-US" sz="2000" dirty="0" smtClean="0"/>
              <a:t>portion </a:t>
            </a:r>
            <a:r>
              <a:rPr lang="en-US" sz="2000" dirty="0" err="1" smtClean="0"/>
              <a:t>dans</a:t>
            </a:r>
            <a:r>
              <a:rPr lang="en-US" sz="2000" dirty="0" smtClean="0"/>
              <a:t> </a:t>
            </a:r>
            <a:r>
              <a:rPr lang="en-US" sz="2000" dirty="0" smtClean="0"/>
              <a:t>la </a:t>
            </a:r>
            <a:r>
              <a:rPr lang="en-US" sz="2000" dirty="0" err="1" smtClean="0"/>
              <a:t>ronde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2000" dirty="0" smtClean="0"/>
          </a:p>
          <a:p>
            <a:pPr lvl="1"/>
            <a:r>
              <a:rPr lang="en-US" sz="2000" dirty="0" err="1" smtClean="0">
                <a:solidFill>
                  <a:schemeClr val="bg2"/>
                </a:solidFill>
              </a:rPr>
              <a:t>Cas</a:t>
            </a:r>
            <a:r>
              <a:rPr lang="en-US" sz="2000" dirty="0" smtClean="0">
                <a:solidFill>
                  <a:schemeClr val="bg2"/>
                </a:solidFill>
              </a:rPr>
              <a:t> 1 </a:t>
            </a:r>
            <a:r>
              <a:rPr lang="en-US" sz="2000" dirty="0" smtClean="0">
                <a:solidFill>
                  <a:schemeClr val="bg2"/>
                </a:solidFill>
              </a:rPr>
              <a:t>: Première </a:t>
            </a:r>
            <a:r>
              <a:rPr lang="en-US" sz="2000" dirty="0" err="1" smtClean="0">
                <a:solidFill>
                  <a:schemeClr val="bg2"/>
                </a:solidFill>
              </a:rPr>
              <a:t>personne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smtClean="0">
                <a:solidFill>
                  <a:schemeClr val="bg2"/>
                </a:solidFill>
              </a:rPr>
              <a:t>     </a:t>
            </a:r>
            <a:r>
              <a:rPr lang="en-US" sz="2000" dirty="0" err="1" smtClean="0">
                <a:solidFill>
                  <a:schemeClr val="bg2"/>
                </a:solidFill>
              </a:rPr>
              <a:t>est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seule</a:t>
            </a:r>
            <a:r>
              <a:rPr lang="en-US" sz="2000" dirty="0" smtClean="0">
                <a:solidFill>
                  <a:schemeClr val="bg2"/>
                </a:solidFill>
              </a:rPr>
              <a:t>  </a:t>
            </a:r>
            <a:r>
              <a:rPr lang="en-US" sz="2000" dirty="0" smtClean="0">
                <a:solidFill>
                  <a:schemeClr val="bg2"/>
                </a:solidFill>
              </a:rPr>
              <a:t/>
            </a:r>
            <a:br>
              <a:rPr lang="en-US" sz="2000" dirty="0" smtClean="0">
                <a:solidFill>
                  <a:schemeClr val="bg2"/>
                </a:solidFill>
              </a:rPr>
            </a:br>
            <a:r>
              <a:rPr lang="en-US" sz="1800" dirty="0" smtClean="0">
                <a:latin typeface="Times New Roman"/>
                <a:cs typeface="Times New Roman"/>
              </a:rPr>
              <a:t>→ </a:t>
            </a:r>
            <a:r>
              <a:rPr lang="en-US" sz="1800" dirty="0" smtClean="0"/>
              <a:t>On </a:t>
            </a:r>
            <a:r>
              <a:rPr lang="en-US" sz="1800" dirty="0" err="1" smtClean="0"/>
              <a:t>demande</a:t>
            </a:r>
            <a:r>
              <a:rPr lang="en-US" sz="1800" dirty="0" smtClean="0"/>
              <a:t> à      le </a:t>
            </a:r>
            <a:r>
              <a:rPr lang="en-US" sz="1800" dirty="0" err="1" smtClean="0"/>
              <a:t>bonheur</a:t>
            </a:r>
            <a:r>
              <a:rPr lang="en-US" sz="1800" dirty="0" smtClean="0"/>
              <a:t> maximal accessible </a:t>
            </a:r>
            <a:r>
              <a:rPr lang="en-US" sz="1800" dirty="0" err="1" smtClean="0"/>
              <a:t>sur</a:t>
            </a:r>
            <a:r>
              <a:rPr lang="en-US" sz="1800" dirty="0" smtClean="0"/>
              <a:t> la portion </a:t>
            </a:r>
            <a:r>
              <a:rPr lang="en-US" sz="1800" dirty="0" smtClean="0"/>
              <a:t>restante.</a:t>
            </a:r>
            <a:endParaRPr lang="en-US" sz="1800" dirty="0" smtClean="0">
              <a:latin typeface="Times New Roman"/>
              <a:cs typeface="Times New Roman"/>
            </a:endParaRPr>
          </a:p>
          <a:p>
            <a:pPr marL="1588" lvl="1" indent="0">
              <a:buNone/>
            </a:pPr>
            <a:endParaRPr lang="en-US" sz="3600" dirty="0" smtClean="0"/>
          </a:p>
          <a:p>
            <a:pPr marL="1588" lvl="1" indent="0">
              <a:buNone/>
            </a:pPr>
            <a:endParaRPr lang="en-US" sz="700" dirty="0" smtClean="0"/>
          </a:p>
          <a:p>
            <a:pPr lvl="1"/>
            <a:r>
              <a:rPr lang="en-US" sz="2000" dirty="0" err="1" smtClean="0">
                <a:solidFill>
                  <a:schemeClr val="bg2"/>
                </a:solidFill>
              </a:rPr>
              <a:t>Cas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smtClean="0">
                <a:solidFill>
                  <a:schemeClr val="bg2"/>
                </a:solidFill>
              </a:rPr>
              <a:t>2 : </a:t>
            </a:r>
            <a:r>
              <a:rPr lang="en-US" sz="2000" dirty="0" smtClean="0">
                <a:solidFill>
                  <a:schemeClr val="bg2"/>
                </a:solidFill>
              </a:rPr>
              <a:t>Première </a:t>
            </a:r>
            <a:r>
              <a:rPr lang="en-US" sz="2000" dirty="0" err="1" smtClean="0">
                <a:solidFill>
                  <a:schemeClr val="bg2"/>
                </a:solidFill>
              </a:rPr>
              <a:t>personne</a:t>
            </a:r>
            <a:r>
              <a:rPr lang="en-US" sz="2000" dirty="0" smtClean="0">
                <a:solidFill>
                  <a:schemeClr val="bg2"/>
                </a:solidFill>
              </a:rPr>
              <a:t>      </a:t>
            </a:r>
            <a:r>
              <a:rPr lang="en-US" sz="2000" dirty="0" err="1" smtClean="0">
                <a:solidFill>
                  <a:schemeClr val="bg2"/>
                </a:solidFill>
              </a:rPr>
              <a:t>est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appariée</a:t>
            </a:r>
            <a:r>
              <a:rPr lang="en-US" sz="2000" dirty="0" smtClean="0">
                <a:solidFill>
                  <a:schemeClr val="bg2"/>
                </a:solidFill>
              </a:rPr>
              <a:t>  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800" dirty="0" smtClean="0">
                <a:latin typeface="Times New Roman"/>
                <a:cs typeface="Times New Roman"/>
              </a:rPr>
              <a:t>→ </a:t>
            </a:r>
            <a:r>
              <a:rPr lang="en-US" sz="1800" dirty="0" smtClean="0">
                <a:cs typeface="Times New Roman"/>
              </a:rPr>
              <a:t>Pour </a:t>
            </a:r>
            <a:r>
              <a:rPr lang="en-US" sz="1800" dirty="0" err="1" smtClean="0">
                <a:cs typeface="Times New Roman"/>
              </a:rPr>
              <a:t>chaque</a:t>
            </a:r>
            <a:r>
              <a:rPr lang="en-US" sz="1800" dirty="0" smtClean="0">
                <a:cs typeface="Times New Roman"/>
              </a:rPr>
              <a:t> </a:t>
            </a:r>
            <a:r>
              <a:rPr lang="en-US" sz="1800" dirty="0" err="1" smtClean="0">
                <a:cs typeface="Times New Roman"/>
              </a:rPr>
              <a:t>partenaire</a:t>
            </a:r>
            <a:r>
              <a:rPr lang="en-US" sz="1800" dirty="0" smtClean="0">
                <a:cs typeface="Times New Roman"/>
              </a:rPr>
              <a:t> </a:t>
            </a:r>
            <a:r>
              <a:rPr lang="en-US" sz="1800" dirty="0" smtClean="0">
                <a:cs typeface="Times New Roman"/>
              </a:rPr>
              <a:t>      possible, demander à      et       le </a:t>
            </a:r>
            <a:r>
              <a:rPr lang="en-US" sz="1800" dirty="0" err="1" smtClean="0">
                <a:cs typeface="Times New Roman"/>
              </a:rPr>
              <a:t>bonheur</a:t>
            </a:r>
            <a:r>
              <a:rPr lang="en-US" sz="1800" dirty="0" smtClean="0">
                <a:cs typeface="Times New Roman"/>
              </a:rPr>
              <a:t> maximal </a:t>
            </a:r>
            <a:r>
              <a:rPr lang="en-US" sz="1800" dirty="0" err="1" smtClean="0">
                <a:cs typeface="Times New Roman"/>
              </a:rPr>
              <a:t>sur</a:t>
            </a:r>
            <a:r>
              <a:rPr lang="en-US" sz="1800" dirty="0" smtClean="0">
                <a:cs typeface="Times New Roman"/>
              </a:rPr>
              <a:t> </a:t>
            </a:r>
            <a:r>
              <a:rPr lang="en-US" sz="1800" dirty="0" err="1" smtClean="0">
                <a:cs typeface="Times New Roman"/>
              </a:rPr>
              <a:t>leur</a:t>
            </a:r>
            <a:r>
              <a:rPr lang="en-US" sz="1800" dirty="0" smtClean="0">
                <a:cs typeface="Times New Roman"/>
              </a:rPr>
              <a:t> portion, </a:t>
            </a:r>
            <a:r>
              <a:rPr lang="en-US" sz="1800" dirty="0" err="1" smtClean="0">
                <a:cs typeface="Times New Roman"/>
              </a:rPr>
              <a:t>puis</a:t>
            </a:r>
            <a:r>
              <a:rPr lang="en-US" sz="1800" dirty="0" smtClean="0">
                <a:cs typeface="Times New Roman"/>
              </a:rPr>
              <a:t> y </a:t>
            </a:r>
            <a:r>
              <a:rPr lang="en-US" sz="1800" dirty="0" err="1" smtClean="0">
                <a:cs typeface="Times New Roman"/>
              </a:rPr>
              <a:t>ajouter</a:t>
            </a:r>
            <a:r>
              <a:rPr lang="en-US" sz="1800" dirty="0" smtClean="0">
                <a:cs typeface="Times New Roman"/>
              </a:rPr>
              <a:t> le </a:t>
            </a:r>
            <a:r>
              <a:rPr lang="en-US" sz="1800" dirty="0" err="1" smtClean="0">
                <a:cs typeface="Times New Roman"/>
              </a:rPr>
              <a:t>bonheur</a:t>
            </a:r>
            <a:r>
              <a:rPr lang="en-US" sz="1800" dirty="0" smtClean="0">
                <a:cs typeface="Times New Roman"/>
              </a:rPr>
              <a:t>              .</a:t>
            </a:r>
          </a:p>
          <a:p>
            <a:pPr marL="1588" lvl="1" indent="0">
              <a:buNone/>
            </a:pPr>
            <a:endParaRPr lang="en-US" sz="1400" dirty="0">
              <a:cs typeface="Times New Roman"/>
            </a:endParaRPr>
          </a:p>
          <a:p>
            <a:pPr marL="1588" lvl="1" indent="0">
              <a:buNone/>
            </a:pPr>
            <a:r>
              <a:rPr lang="en-US" sz="1800" dirty="0" smtClean="0">
                <a:cs typeface="Times New Roman"/>
              </a:rPr>
              <a:t>On </a:t>
            </a:r>
            <a:r>
              <a:rPr lang="en-US" sz="1800" dirty="0" err="1" smtClean="0">
                <a:cs typeface="Times New Roman"/>
              </a:rPr>
              <a:t>choisit</a:t>
            </a:r>
            <a:r>
              <a:rPr lang="en-US" sz="1800" dirty="0" smtClean="0">
                <a:cs typeface="Times New Roman"/>
              </a:rPr>
              <a:t> le </a:t>
            </a:r>
            <a:r>
              <a:rPr lang="en-US" sz="1800" dirty="0" err="1" smtClean="0">
                <a:cs typeface="Times New Roman"/>
              </a:rPr>
              <a:t>cas</a:t>
            </a:r>
            <a:r>
              <a:rPr lang="en-US" sz="1800" dirty="0" smtClean="0">
                <a:cs typeface="Times New Roman"/>
              </a:rPr>
              <a:t> (1 </a:t>
            </a:r>
            <a:r>
              <a:rPr lang="en-US" sz="1800" dirty="0" err="1" smtClean="0">
                <a:cs typeface="Times New Roman"/>
              </a:rPr>
              <a:t>ou</a:t>
            </a:r>
            <a:r>
              <a:rPr lang="en-US" sz="1800" dirty="0" smtClean="0">
                <a:cs typeface="Times New Roman"/>
              </a:rPr>
              <a:t> 2   ) qui </a:t>
            </a:r>
            <a:r>
              <a:rPr lang="en-US" sz="1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maximise</a:t>
            </a:r>
            <a:r>
              <a:rPr lang="en-US" sz="1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 </a:t>
            </a:r>
            <a:r>
              <a:rPr lang="en-US" sz="1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/>
              </a:rPr>
              <a:t>localement</a:t>
            </a:r>
            <a:r>
              <a:rPr lang="en-US" sz="1800" dirty="0" smtClean="0">
                <a:cs typeface="Times New Roman"/>
              </a:rPr>
              <a:t> le </a:t>
            </a:r>
            <a:r>
              <a:rPr lang="en-US" sz="1800" dirty="0" err="1" smtClean="0">
                <a:cs typeface="Times New Roman"/>
              </a:rPr>
              <a:t>bonheur</a:t>
            </a:r>
            <a:r>
              <a:rPr lang="en-US" sz="1800" dirty="0" smtClean="0">
                <a:cs typeface="Times New Roman"/>
              </a:rPr>
              <a:t>.</a:t>
            </a:r>
            <a:endParaRPr lang="en-US" sz="1800" dirty="0">
              <a:cs typeface="Times New Roman"/>
            </a:endParaRPr>
          </a:p>
        </p:txBody>
      </p:sp>
      <p:pic>
        <p:nvPicPr>
          <p:cNvPr id="5" name="Picture 4" descr="C:\Users\ponty\Documents\Presentations\2012-04-UnitheCafe\aide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901" y="1994030"/>
            <a:ext cx="232840" cy="43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onty\Documents\Presentations\2012-04-UnitheCafe\aide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478" y="2798472"/>
            <a:ext cx="347522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3" descr="C:\Users\ponty\Documents\Presentations\2012-04-UnitheCafe\aide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579" y="2514599"/>
            <a:ext cx="219715" cy="41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932999" y="4965954"/>
            <a:ext cx="1269636" cy="1229707"/>
            <a:chOff x="932999" y="5105400"/>
            <a:chExt cx="1269636" cy="1229707"/>
          </a:xfrm>
        </p:grpSpPr>
        <p:sp>
          <p:nvSpPr>
            <p:cNvPr id="27" name="Rectangle 26"/>
            <p:cNvSpPr/>
            <p:nvPr/>
          </p:nvSpPr>
          <p:spPr>
            <a:xfrm>
              <a:off x="1174832" y="6121713"/>
              <a:ext cx="651326" cy="2133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stCxn id="89" idx="6"/>
              <a:endCxn id="90" idx="2"/>
            </p:cNvCxnSpPr>
            <p:nvPr/>
          </p:nvCxnSpPr>
          <p:spPr>
            <a:xfrm>
              <a:off x="1066800" y="6219168"/>
              <a:ext cx="856799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ot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1647070" y="6164392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199349" y="6164392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2" descr="C:\Users\ponty\Documents\Presentations\2012-04-UnitheCafe\aide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4616" y="5336233"/>
              <a:ext cx="371758" cy="697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oup 5"/>
            <p:cNvGrpSpPr/>
            <p:nvPr/>
          </p:nvGrpSpPr>
          <p:grpSpPr>
            <a:xfrm>
              <a:off x="1752600" y="5105400"/>
              <a:ext cx="450035" cy="461665"/>
              <a:chOff x="1752600" y="5105400"/>
              <a:chExt cx="450035" cy="46166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875301" y="5105400"/>
                <a:ext cx="3273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/>
                  <a:t>?</a:t>
                </a:r>
                <a:endParaRPr lang="en-US" sz="2400" b="1" dirty="0"/>
              </a:p>
            </p:txBody>
          </p:sp>
          <p:sp>
            <p:nvSpPr>
              <p:cNvPr id="10" name="Heart 9"/>
              <p:cNvSpPr/>
              <p:nvPr/>
            </p:nvSpPr>
            <p:spPr>
              <a:xfrm>
                <a:off x="1752600" y="5250735"/>
                <a:ext cx="176170" cy="170996"/>
              </a:xfrm>
              <a:prstGeom prst="heart">
                <a:avLst/>
              </a:prstGeom>
              <a:solidFill>
                <a:srgbClr val="FB4747"/>
              </a:solidFill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89" name="Oval 88"/>
            <p:cNvSpPr/>
            <p:nvPr/>
          </p:nvSpPr>
          <p:spPr>
            <a:xfrm>
              <a:off x="932999" y="6161551"/>
              <a:ext cx="133801" cy="11523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1923599" y="6161551"/>
              <a:ext cx="133801" cy="11523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135469" y="5248515"/>
            <a:ext cx="6942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= Max(      , Max(       +     +     ))</a:t>
            </a:r>
            <a:endParaRPr lang="fr-FR" sz="3600" dirty="0"/>
          </a:p>
        </p:txBody>
      </p:sp>
      <p:cxnSp>
        <p:nvCxnSpPr>
          <p:cNvPr id="74" name="Straight Connector 73"/>
          <p:cNvCxnSpPr/>
          <p:nvPr/>
        </p:nvCxnSpPr>
        <p:spPr>
          <a:xfrm>
            <a:off x="5932499" y="5706012"/>
            <a:ext cx="715707" cy="640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4872090" y="6041558"/>
            <a:ext cx="1147710" cy="219796"/>
            <a:chOff x="4301965" y="6109270"/>
            <a:chExt cx="1147710" cy="219796"/>
          </a:xfrm>
        </p:grpSpPr>
        <p:sp>
          <p:nvSpPr>
            <p:cNvPr id="63" name="Rectangle 62"/>
            <p:cNvSpPr/>
            <p:nvPr/>
          </p:nvSpPr>
          <p:spPr>
            <a:xfrm>
              <a:off x="5090562" y="6109270"/>
              <a:ext cx="278203" cy="2133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639555" y="6115672"/>
              <a:ext cx="220809" cy="2133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58" name="Straight Connector 57"/>
            <p:cNvCxnSpPr/>
            <p:nvPr/>
          </p:nvCxnSpPr>
          <p:spPr>
            <a:xfrm flipV="1">
              <a:off x="4301965" y="6210095"/>
              <a:ext cx="1147710" cy="9072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ot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4" name="Curved Connector 63"/>
            <p:cNvCxnSpPr>
              <a:stCxn id="61" idx="0"/>
              <a:endCxn id="60" idx="0"/>
            </p:cNvCxnSpPr>
            <p:nvPr/>
          </p:nvCxnSpPr>
          <p:spPr>
            <a:xfrm rot="5400000" flipH="1" flipV="1">
              <a:off x="4745126" y="5934491"/>
              <a:ext cx="12700" cy="447721"/>
            </a:xfrm>
            <a:prstGeom prst="curvedConnector3">
              <a:avLst>
                <a:gd name="adj1" fmla="val 180000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61" name="Oval 60"/>
            <p:cNvSpPr/>
            <p:nvPr/>
          </p:nvSpPr>
          <p:spPr>
            <a:xfrm>
              <a:off x="4454365" y="6158351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4902086" y="6158351"/>
              <a:ext cx="133801" cy="115233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5232195" y="6157014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505200" y="4943264"/>
            <a:ext cx="1108235" cy="1318090"/>
            <a:chOff x="3505200" y="4943264"/>
            <a:chExt cx="1108235" cy="1318090"/>
          </a:xfrm>
        </p:grpSpPr>
        <p:pic>
          <p:nvPicPr>
            <p:cNvPr id="12" name="Picture 11" descr="C:\Users\ponty\Documents\Presentations\2012-04-UnitheCafe\aide4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5102" y="5225826"/>
              <a:ext cx="375898" cy="705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" name="Group 17"/>
            <p:cNvGrpSpPr/>
            <p:nvPr/>
          </p:nvGrpSpPr>
          <p:grpSpPr>
            <a:xfrm>
              <a:off x="3505200" y="6047960"/>
              <a:ext cx="838200" cy="213394"/>
              <a:chOff x="3505200" y="6187406"/>
              <a:chExt cx="838200" cy="213394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3774907" y="6187406"/>
                <a:ext cx="441619" cy="21339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>
                <a:off x="3505200" y="6287701"/>
                <a:ext cx="838200" cy="6402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ot"/>
              </a:ln>
              <a:effectLst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52" name="Oval 51"/>
              <p:cNvSpPr/>
              <p:nvPr/>
            </p:nvSpPr>
            <p:spPr>
              <a:xfrm>
                <a:off x="4037438" y="6230085"/>
                <a:ext cx="133801" cy="11523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3589717" y="6230085"/>
                <a:ext cx="133801" cy="11523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4163400" y="4943264"/>
              <a:ext cx="450035" cy="461665"/>
              <a:chOff x="1752600" y="5105400"/>
              <a:chExt cx="450035" cy="461665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1875301" y="5105400"/>
                <a:ext cx="3273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/>
                  <a:t>?</a:t>
                </a:r>
                <a:endParaRPr lang="en-US" sz="2400" b="1" dirty="0"/>
              </a:p>
            </p:txBody>
          </p:sp>
          <p:sp>
            <p:nvSpPr>
              <p:cNvPr id="71" name="Heart 70"/>
              <p:cNvSpPr/>
              <p:nvPr/>
            </p:nvSpPr>
            <p:spPr>
              <a:xfrm>
                <a:off x="1752600" y="5250735"/>
                <a:ext cx="176170" cy="170996"/>
              </a:xfrm>
              <a:prstGeom prst="heart">
                <a:avLst/>
              </a:prstGeom>
              <a:solidFill>
                <a:srgbClr val="FB4747"/>
              </a:solidFill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5791200" y="5203851"/>
            <a:ext cx="581522" cy="559778"/>
            <a:chOff x="5449675" y="5343297"/>
            <a:chExt cx="581522" cy="559778"/>
          </a:xfrm>
        </p:grpSpPr>
        <p:cxnSp>
          <p:nvCxnSpPr>
            <p:cNvPr id="70" name="Curved Connector 69"/>
            <p:cNvCxnSpPr>
              <a:stCxn id="73" idx="0"/>
              <a:endCxn id="75" idx="0"/>
            </p:cNvCxnSpPr>
            <p:nvPr/>
          </p:nvCxnSpPr>
          <p:spPr>
            <a:xfrm rot="5400000" flipH="1" flipV="1">
              <a:off x="5740436" y="5563982"/>
              <a:ext cx="12700" cy="447721"/>
            </a:xfrm>
            <a:prstGeom prst="curvedConnector3">
              <a:avLst>
                <a:gd name="adj1" fmla="val 180000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73" name="Oval 72"/>
            <p:cNvSpPr/>
            <p:nvPr/>
          </p:nvSpPr>
          <p:spPr>
            <a:xfrm>
              <a:off x="5449675" y="5787842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5897396" y="5787842"/>
              <a:ext cx="133801" cy="115233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5555782" y="5343297"/>
              <a:ext cx="450035" cy="461665"/>
              <a:chOff x="1752600" y="5105400"/>
              <a:chExt cx="450035" cy="461665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1875301" y="5105400"/>
                <a:ext cx="3273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/>
                  <a:t>?</a:t>
                </a:r>
                <a:endParaRPr lang="en-US" sz="2400" b="1" dirty="0"/>
              </a:p>
            </p:txBody>
          </p:sp>
          <p:sp>
            <p:nvSpPr>
              <p:cNvPr id="80" name="Heart 79"/>
              <p:cNvSpPr/>
              <p:nvPr/>
            </p:nvSpPr>
            <p:spPr>
              <a:xfrm>
                <a:off x="1752600" y="5250735"/>
                <a:ext cx="176170" cy="170996"/>
              </a:xfrm>
              <a:prstGeom prst="heart">
                <a:avLst/>
              </a:prstGeom>
              <a:solidFill>
                <a:srgbClr val="FB4747"/>
              </a:solidFill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6781800" y="4889754"/>
            <a:ext cx="1946435" cy="1339939"/>
            <a:chOff x="6587965" y="5105399"/>
            <a:chExt cx="1946435" cy="1339939"/>
          </a:xfrm>
        </p:grpSpPr>
        <p:grpSp>
          <p:nvGrpSpPr>
            <p:cNvPr id="15" name="Group 14"/>
            <p:cNvGrpSpPr/>
            <p:nvPr/>
          </p:nvGrpSpPr>
          <p:grpSpPr>
            <a:xfrm>
              <a:off x="6587965" y="5112465"/>
              <a:ext cx="1742626" cy="1332873"/>
              <a:chOff x="6587965" y="5112465"/>
              <a:chExt cx="1742626" cy="1332873"/>
            </a:xfrm>
          </p:grpSpPr>
          <p:pic>
            <p:nvPicPr>
              <p:cNvPr id="3075" name="Picture 3" descr="C:\Users\ponty\Documents\Presentations\2012-04-UnitheCafe\aide5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4799" y="5410200"/>
                <a:ext cx="353492" cy="6711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" name="Picture 4" descr="C:\Users\ponty\Documents\Presentations\2012-04-UnitheCafe\aide6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20963" y="5257800"/>
                <a:ext cx="529004" cy="8409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19" name="Group 118"/>
              <p:cNvGrpSpPr/>
              <p:nvPr/>
            </p:nvGrpSpPr>
            <p:grpSpPr>
              <a:xfrm>
                <a:off x="6587965" y="6268035"/>
                <a:ext cx="685800" cy="167989"/>
                <a:chOff x="6629400" y="6363094"/>
                <a:chExt cx="938170" cy="213394"/>
              </a:xfrm>
            </p:grpSpPr>
            <p:cxnSp>
              <p:nvCxnSpPr>
                <p:cNvPr id="113" name="Curved Connector 112"/>
                <p:cNvCxnSpPr>
                  <a:stCxn id="86" idx="0"/>
                  <a:endCxn id="88" idx="0"/>
                </p:cNvCxnSpPr>
                <p:nvPr/>
              </p:nvCxnSpPr>
              <p:spPr>
                <a:xfrm rot="5400000" flipH="1" flipV="1">
                  <a:off x="6972300" y="6205974"/>
                  <a:ext cx="12700" cy="399599"/>
                </a:xfrm>
                <a:prstGeom prst="curvedConnector3">
                  <a:avLst>
                    <a:gd name="adj1" fmla="val 1238945"/>
                  </a:avLst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sp>
              <p:nvSpPr>
                <p:cNvPr id="85" name="Rectangle 84"/>
                <p:cNvSpPr/>
                <p:nvPr/>
              </p:nvSpPr>
              <p:spPr>
                <a:xfrm>
                  <a:off x="6859853" y="6363094"/>
                  <a:ext cx="220809" cy="21339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7" name="Straight Connector 86"/>
                <p:cNvCxnSpPr/>
                <p:nvPr/>
              </p:nvCxnSpPr>
              <p:spPr>
                <a:xfrm>
                  <a:off x="6629400" y="6452544"/>
                  <a:ext cx="938170" cy="19586"/>
                </a:xfrm>
                <a:prstGeom prst="line">
                  <a:avLst/>
                </a:prstGeom>
                <a:ln w="12700">
                  <a:solidFill>
                    <a:schemeClr val="bg1">
                      <a:lumMod val="65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sp>
              <p:nvSpPr>
                <p:cNvPr id="88" name="Oval 87"/>
                <p:cNvSpPr/>
                <p:nvPr/>
              </p:nvSpPr>
              <p:spPr>
                <a:xfrm>
                  <a:off x="7105199" y="6405773"/>
                  <a:ext cx="133801" cy="115233"/>
                </a:xfrm>
                <a:prstGeom prst="ellipse">
                  <a:avLst/>
                </a:prstGeom>
                <a:solidFill>
                  <a:schemeClr val="accent6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6705600" y="6405773"/>
                  <a:ext cx="133801" cy="115233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Oval 110"/>
                <p:cNvSpPr/>
                <p:nvPr/>
              </p:nvSpPr>
              <p:spPr>
                <a:xfrm>
                  <a:off x="7367902" y="6405773"/>
                  <a:ext cx="133801" cy="115233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0" name="Group 119"/>
              <p:cNvGrpSpPr/>
              <p:nvPr/>
            </p:nvGrpSpPr>
            <p:grpSpPr>
              <a:xfrm>
                <a:off x="7431589" y="6252866"/>
                <a:ext cx="899002" cy="192472"/>
                <a:chOff x="7625424" y="6366769"/>
                <a:chExt cx="1147710" cy="213394"/>
              </a:xfrm>
            </p:grpSpPr>
            <p:sp>
              <p:nvSpPr>
                <p:cNvPr id="104" name="Rectangle 103"/>
                <p:cNvSpPr/>
                <p:nvPr/>
              </p:nvSpPr>
              <p:spPr>
                <a:xfrm>
                  <a:off x="8265676" y="6366769"/>
                  <a:ext cx="346835" cy="21339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6" name="Straight Connector 105"/>
                <p:cNvCxnSpPr/>
                <p:nvPr/>
              </p:nvCxnSpPr>
              <p:spPr>
                <a:xfrm flipV="1">
                  <a:off x="7625424" y="6467594"/>
                  <a:ext cx="1147710" cy="9072"/>
                </a:xfrm>
                <a:prstGeom prst="line">
                  <a:avLst/>
                </a:prstGeom>
                <a:ln w="12700">
                  <a:solidFill>
                    <a:schemeClr val="bg1">
                      <a:lumMod val="65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sp>
              <p:nvSpPr>
                <p:cNvPr id="108" name="Oval 107"/>
                <p:cNvSpPr/>
                <p:nvPr/>
              </p:nvSpPr>
              <p:spPr>
                <a:xfrm>
                  <a:off x="7777824" y="6415850"/>
                  <a:ext cx="133801" cy="115233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8077200" y="6415850"/>
                  <a:ext cx="133801" cy="115233"/>
                </a:xfrm>
                <a:prstGeom prst="ellipse">
                  <a:avLst/>
                </a:prstGeom>
                <a:solidFill>
                  <a:schemeClr val="accent6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Oval 111"/>
                <p:cNvSpPr/>
                <p:nvPr/>
              </p:nvSpPr>
              <p:spPr>
                <a:xfrm>
                  <a:off x="8478710" y="6409977"/>
                  <a:ext cx="133801" cy="115233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7" name="Curved Connector 116"/>
                <p:cNvCxnSpPr>
                  <a:stCxn id="108" idx="0"/>
                  <a:endCxn id="109" idx="0"/>
                </p:cNvCxnSpPr>
                <p:nvPr/>
              </p:nvCxnSpPr>
              <p:spPr>
                <a:xfrm rot="5400000" flipH="1" flipV="1">
                  <a:off x="7994413" y="6266162"/>
                  <a:ext cx="12700" cy="299376"/>
                </a:xfrm>
                <a:prstGeom prst="curvedConnector3">
                  <a:avLst>
                    <a:gd name="adj1" fmla="val 864937"/>
                  </a:avLst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" name="Group 82"/>
              <p:cNvGrpSpPr/>
              <p:nvPr/>
            </p:nvGrpSpPr>
            <p:grpSpPr>
              <a:xfrm>
                <a:off x="7008246" y="5112465"/>
                <a:ext cx="450035" cy="461665"/>
                <a:chOff x="1752600" y="5105400"/>
                <a:chExt cx="450035" cy="461665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1875301" y="5105400"/>
                  <a:ext cx="32733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dirty="0" smtClean="0"/>
                    <a:t>?</a:t>
                  </a:r>
                  <a:endParaRPr lang="en-US" sz="2400" b="1" dirty="0"/>
                </a:p>
              </p:txBody>
            </p:sp>
            <p:sp>
              <p:nvSpPr>
                <p:cNvPr id="91" name="Heart 90"/>
                <p:cNvSpPr/>
                <p:nvPr/>
              </p:nvSpPr>
              <p:spPr>
                <a:xfrm>
                  <a:off x="1752600" y="5250735"/>
                  <a:ext cx="176170" cy="170996"/>
                </a:xfrm>
                <a:prstGeom prst="heart">
                  <a:avLst/>
                </a:prstGeom>
                <a:solidFill>
                  <a:srgbClr val="FB4747"/>
                </a:solidFill>
                <a:ln w="12700"/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2" name="Group 91"/>
            <p:cNvGrpSpPr/>
            <p:nvPr/>
          </p:nvGrpSpPr>
          <p:grpSpPr>
            <a:xfrm>
              <a:off x="8084365" y="5105399"/>
              <a:ext cx="450035" cy="461665"/>
              <a:chOff x="1752600" y="5105400"/>
              <a:chExt cx="450035" cy="461665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1875301" y="5105400"/>
                <a:ext cx="3273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/>
                  <a:t>?</a:t>
                </a:r>
                <a:endParaRPr lang="en-US" sz="2400" b="1" dirty="0"/>
              </a:p>
            </p:txBody>
          </p:sp>
          <p:sp>
            <p:nvSpPr>
              <p:cNvPr id="94" name="Heart 93"/>
              <p:cNvSpPr/>
              <p:nvPr/>
            </p:nvSpPr>
            <p:spPr>
              <a:xfrm>
                <a:off x="1752600" y="5250735"/>
                <a:ext cx="176170" cy="170996"/>
              </a:xfrm>
              <a:prstGeom prst="heart">
                <a:avLst/>
              </a:prstGeom>
              <a:solidFill>
                <a:srgbClr val="FB4747"/>
              </a:solidFill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6177072" y="3041887"/>
            <a:ext cx="1147710" cy="219796"/>
            <a:chOff x="4301965" y="6109270"/>
            <a:chExt cx="1147710" cy="219796"/>
          </a:xfrm>
        </p:grpSpPr>
        <p:sp>
          <p:nvSpPr>
            <p:cNvPr id="82" name="Rectangle 81"/>
            <p:cNvSpPr/>
            <p:nvPr/>
          </p:nvSpPr>
          <p:spPr>
            <a:xfrm>
              <a:off x="5090562" y="6109270"/>
              <a:ext cx="278203" cy="2133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639555" y="6115672"/>
              <a:ext cx="220809" cy="2133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96" name="Straight Connector 95"/>
            <p:cNvCxnSpPr/>
            <p:nvPr/>
          </p:nvCxnSpPr>
          <p:spPr>
            <a:xfrm flipV="1">
              <a:off x="4301965" y="6210095"/>
              <a:ext cx="1147710" cy="9072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ot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7" name="Curved Connector 96"/>
            <p:cNvCxnSpPr>
              <a:stCxn id="98" idx="0"/>
              <a:endCxn id="100" idx="0"/>
            </p:cNvCxnSpPr>
            <p:nvPr/>
          </p:nvCxnSpPr>
          <p:spPr>
            <a:xfrm rot="5400000" flipH="1" flipV="1">
              <a:off x="4745126" y="5934491"/>
              <a:ext cx="12700" cy="447721"/>
            </a:xfrm>
            <a:prstGeom prst="curvedConnector3">
              <a:avLst>
                <a:gd name="adj1" fmla="val 180000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98" name="Oval 97"/>
            <p:cNvSpPr/>
            <p:nvPr/>
          </p:nvSpPr>
          <p:spPr>
            <a:xfrm>
              <a:off x="4454365" y="6158351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?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4902086" y="6158351"/>
              <a:ext cx="133801" cy="115233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/>
                <a:t>?</a:t>
              </a:r>
              <a:endParaRPr lang="en-US" sz="1050" dirty="0"/>
            </a:p>
          </p:txBody>
        </p:sp>
        <p:sp>
          <p:nvSpPr>
            <p:cNvPr id="101" name="Oval 100"/>
            <p:cNvSpPr/>
            <p:nvPr/>
          </p:nvSpPr>
          <p:spPr>
            <a:xfrm>
              <a:off x="5232195" y="6157014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6277377" y="1747708"/>
            <a:ext cx="838200" cy="213394"/>
            <a:chOff x="3505200" y="6187406"/>
            <a:chExt cx="838200" cy="213394"/>
          </a:xfrm>
        </p:grpSpPr>
        <p:sp>
          <p:nvSpPr>
            <p:cNvPr id="103" name="Rectangle 102"/>
            <p:cNvSpPr/>
            <p:nvPr/>
          </p:nvSpPr>
          <p:spPr>
            <a:xfrm>
              <a:off x="3774907" y="6187406"/>
              <a:ext cx="441619" cy="2133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05" name="Straight Connector 104"/>
            <p:cNvCxnSpPr/>
            <p:nvPr/>
          </p:nvCxnSpPr>
          <p:spPr>
            <a:xfrm>
              <a:off x="3505200" y="6287701"/>
              <a:ext cx="838200" cy="6402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ot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107" name="Oval 106"/>
            <p:cNvSpPr/>
            <p:nvPr/>
          </p:nvSpPr>
          <p:spPr>
            <a:xfrm>
              <a:off x="4037438" y="6230085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Oval 113"/>
            <p:cNvSpPr/>
            <p:nvPr/>
          </p:nvSpPr>
          <p:spPr>
            <a:xfrm>
              <a:off x="3589717" y="6230085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?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</p:grpSp>
      <p:sp>
        <p:nvSpPr>
          <p:cNvPr id="115" name="Oval 114"/>
          <p:cNvSpPr/>
          <p:nvPr/>
        </p:nvSpPr>
        <p:spPr>
          <a:xfrm>
            <a:off x="3886551" y="1682410"/>
            <a:ext cx="271156" cy="269389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3885260" y="3215951"/>
            <a:ext cx="271156" cy="269389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8" name="Picture 117" descr="C:\Users\ponty\Documents\Presentations\2012-04-UnitheCafe\aide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600" y="1249925"/>
            <a:ext cx="232840" cy="43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reeform 18"/>
          <p:cNvSpPr/>
          <p:nvPr/>
        </p:nvSpPr>
        <p:spPr>
          <a:xfrm>
            <a:off x="6780563" y="1437242"/>
            <a:ext cx="687037" cy="289820"/>
          </a:xfrm>
          <a:custGeom>
            <a:avLst/>
            <a:gdLst>
              <a:gd name="connsiteX0" fmla="*/ 736173 w 736173"/>
              <a:gd name="connsiteY0" fmla="*/ 0 h 243824"/>
              <a:gd name="connsiteX1" fmla="*/ 59022 w 736173"/>
              <a:gd name="connsiteY1" fmla="*/ 222422 h 243824"/>
              <a:gd name="connsiteX2" fmla="*/ 78793 w 736173"/>
              <a:gd name="connsiteY2" fmla="*/ 222422 h 243824"/>
              <a:gd name="connsiteX0" fmla="*/ 789280 w 789280"/>
              <a:gd name="connsiteY0" fmla="*/ 0 h 510200"/>
              <a:gd name="connsiteX1" fmla="*/ 112129 w 789280"/>
              <a:gd name="connsiteY1" fmla="*/ 222422 h 510200"/>
              <a:gd name="connsiteX2" fmla="*/ 37988 w 789280"/>
              <a:gd name="connsiteY2" fmla="*/ 509099 h 510200"/>
              <a:gd name="connsiteX0" fmla="*/ 846173 w 846173"/>
              <a:gd name="connsiteY0" fmla="*/ 0 h 416221"/>
              <a:gd name="connsiteX1" fmla="*/ 114652 w 846173"/>
              <a:gd name="connsiteY1" fmla="*/ 128511 h 416221"/>
              <a:gd name="connsiteX2" fmla="*/ 40511 w 846173"/>
              <a:gd name="connsiteY2" fmla="*/ 415188 h 416221"/>
              <a:gd name="connsiteX0" fmla="*/ 846173 w 846173"/>
              <a:gd name="connsiteY0" fmla="*/ 0 h 416221"/>
              <a:gd name="connsiteX1" fmla="*/ 114652 w 846173"/>
              <a:gd name="connsiteY1" fmla="*/ 128511 h 416221"/>
              <a:gd name="connsiteX2" fmla="*/ 40511 w 846173"/>
              <a:gd name="connsiteY2" fmla="*/ 415188 h 416221"/>
              <a:gd name="connsiteX0" fmla="*/ 825440 w 825440"/>
              <a:gd name="connsiteY0" fmla="*/ 0 h 416050"/>
              <a:gd name="connsiteX1" fmla="*/ 192773 w 825440"/>
              <a:gd name="connsiteY1" fmla="*/ 79084 h 416050"/>
              <a:gd name="connsiteX2" fmla="*/ 19778 w 825440"/>
              <a:gd name="connsiteY2" fmla="*/ 415188 h 416050"/>
              <a:gd name="connsiteX0" fmla="*/ 728881 w 728881"/>
              <a:gd name="connsiteY0" fmla="*/ 0 h 288023"/>
              <a:gd name="connsiteX1" fmla="*/ 96214 w 728881"/>
              <a:gd name="connsiteY1" fmla="*/ 79084 h 288023"/>
              <a:gd name="connsiteX2" fmla="*/ 41844 w 728881"/>
              <a:gd name="connsiteY2" fmla="*/ 286678 h 288023"/>
              <a:gd name="connsiteX0" fmla="*/ 699510 w 699510"/>
              <a:gd name="connsiteY0" fmla="*/ 8157 h 295862"/>
              <a:gd name="connsiteX1" fmla="*/ 264551 w 699510"/>
              <a:gd name="connsiteY1" fmla="*/ 27928 h 295862"/>
              <a:gd name="connsiteX2" fmla="*/ 12473 w 699510"/>
              <a:gd name="connsiteY2" fmla="*/ 294835 h 295862"/>
              <a:gd name="connsiteX0" fmla="*/ 701598 w 701598"/>
              <a:gd name="connsiteY0" fmla="*/ 10170 h 297896"/>
              <a:gd name="connsiteX1" fmla="*/ 266639 w 701598"/>
              <a:gd name="connsiteY1" fmla="*/ 29941 h 297896"/>
              <a:gd name="connsiteX2" fmla="*/ 14561 w 701598"/>
              <a:gd name="connsiteY2" fmla="*/ 296848 h 297896"/>
              <a:gd name="connsiteX0" fmla="*/ 701598 w 701598"/>
              <a:gd name="connsiteY0" fmla="*/ 17355 h 305081"/>
              <a:gd name="connsiteX1" fmla="*/ 266639 w 701598"/>
              <a:gd name="connsiteY1" fmla="*/ 37126 h 305081"/>
              <a:gd name="connsiteX2" fmla="*/ 14561 w 701598"/>
              <a:gd name="connsiteY2" fmla="*/ 304033 h 305081"/>
              <a:gd name="connsiteX0" fmla="*/ 687037 w 687037"/>
              <a:gd name="connsiteY0" fmla="*/ 17355 h 304033"/>
              <a:gd name="connsiteX1" fmla="*/ 252078 w 687037"/>
              <a:gd name="connsiteY1" fmla="*/ 37126 h 304033"/>
              <a:gd name="connsiteX2" fmla="*/ 0 w 687037"/>
              <a:gd name="connsiteY2" fmla="*/ 304033 h 304033"/>
              <a:gd name="connsiteX0" fmla="*/ 687037 w 687037"/>
              <a:gd name="connsiteY0" fmla="*/ 0 h 286678"/>
              <a:gd name="connsiteX1" fmla="*/ 0 w 687037"/>
              <a:gd name="connsiteY1" fmla="*/ 286678 h 286678"/>
              <a:gd name="connsiteX0" fmla="*/ 687037 w 687037"/>
              <a:gd name="connsiteY0" fmla="*/ 608 h 287286"/>
              <a:gd name="connsiteX1" fmla="*/ 0 w 687037"/>
              <a:gd name="connsiteY1" fmla="*/ 287286 h 287286"/>
              <a:gd name="connsiteX0" fmla="*/ 687037 w 687037"/>
              <a:gd name="connsiteY0" fmla="*/ 1441 h 288119"/>
              <a:gd name="connsiteX1" fmla="*/ 0 w 687037"/>
              <a:gd name="connsiteY1" fmla="*/ 288119 h 288119"/>
              <a:gd name="connsiteX0" fmla="*/ 687037 w 687037"/>
              <a:gd name="connsiteY0" fmla="*/ 269541 h 556219"/>
              <a:gd name="connsiteX1" fmla="*/ 0 w 687037"/>
              <a:gd name="connsiteY1" fmla="*/ 556219 h 556219"/>
              <a:gd name="connsiteX0" fmla="*/ 687037 w 687037"/>
              <a:gd name="connsiteY0" fmla="*/ 3142 h 289820"/>
              <a:gd name="connsiteX1" fmla="*/ 0 w 687037"/>
              <a:gd name="connsiteY1" fmla="*/ 289820 h 28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7037" h="289820">
                <a:moveTo>
                  <a:pt x="687037" y="3142"/>
                </a:moveTo>
                <a:cubicBezTo>
                  <a:pt x="245489" y="-10039"/>
                  <a:pt x="11532" y="6438"/>
                  <a:pt x="0" y="289820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3520896" y="3597549"/>
            <a:ext cx="289104" cy="265499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22" name="Freeform 121"/>
          <p:cNvSpPr/>
          <p:nvPr/>
        </p:nvSpPr>
        <p:spPr>
          <a:xfrm>
            <a:off x="6648206" y="2665344"/>
            <a:ext cx="1067625" cy="357166"/>
          </a:xfrm>
          <a:custGeom>
            <a:avLst/>
            <a:gdLst>
              <a:gd name="connsiteX0" fmla="*/ 736173 w 736173"/>
              <a:gd name="connsiteY0" fmla="*/ 0 h 243824"/>
              <a:gd name="connsiteX1" fmla="*/ 59022 w 736173"/>
              <a:gd name="connsiteY1" fmla="*/ 222422 h 243824"/>
              <a:gd name="connsiteX2" fmla="*/ 78793 w 736173"/>
              <a:gd name="connsiteY2" fmla="*/ 222422 h 243824"/>
              <a:gd name="connsiteX0" fmla="*/ 789280 w 789280"/>
              <a:gd name="connsiteY0" fmla="*/ 0 h 510200"/>
              <a:gd name="connsiteX1" fmla="*/ 112129 w 789280"/>
              <a:gd name="connsiteY1" fmla="*/ 222422 h 510200"/>
              <a:gd name="connsiteX2" fmla="*/ 37988 w 789280"/>
              <a:gd name="connsiteY2" fmla="*/ 509099 h 510200"/>
              <a:gd name="connsiteX0" fmla="*/ 846173 w 846173"/>
              <a:gd name="connsiteY0" fmla="*/ 0 h 416221"/>
              <a:gd name="connsiteX1" fmla="*/ 114652 w 846173"/>
              <a:gd name="connsiteY1" fmla="*/ 128511 h 416221"/>
              <a:gd name="connsiteX2" fmla="*/ 40511 w 846173"/>
              <a:gd name="connsiteY2" fmla="*/ 415188 h 416221"/>
              <a:gd name="connsiteX0" fmla="*/ 846173 w 846173"/>
              <a:gd name="connsiteY0" fmla="*/ 0 h 416221"/>
              <a:gd name="connsiteX1" fmla="*/ 114652 w 846173"/>
              <a:gd name="connsiteY1" fmla="*/ 128511 h 416221"/>
              <a:gd name="connsiteX2" fmla="*/ 40511 w 846173"/>
              <a:gd name="connsiteY2" fmla="*/ 415188 h 416221"/>
              <a:gd name="connsiteX0" fmla="*/ 825440 w 825440"/>
              <a:gd name="connsiteY0" fmla="*/ 0 h 416050"/>
              <a:gd name="connsiteX1" fmla="*/ 192773 w 825440"/>
              <a:gd name="connsiteY1" fmla="*/ 79084 h 416050"/>
              <a:gd name="connsiteX2" fmla="*/ 19778 w 825440"/>
              <a:gd name="connsiteY2" fmla="*/ 415188 h 416050"/>
              <a:gd name="connsiteX0" fmla="*/ 728881 w 728881"/>
              <a:gd name="connsiteY0" fmla="*/ 0 h 288023"/>
              <a:gd name="connsiteX1" fmla="*/ 96214 w 728881"/>
              <a:gd name="connsiteY1" fmla="*/ 79084 h 288023"/>
              <a:gd name="connsiteX2" fmla="*/ 41844 w 728881"/>
              <a:gd name="connsiteY2" fmla="*/ 286678 h 288023"/>
              <a:gd name="connsiteX0" fmla="*/ 699510 w 699510"/>
              <a:gd name="connsiteY0" fmla="*/ 8157 h 295862"/>
              <a:gd name="connsiteX1" fmla="*/ 264551 w 699510"/>
              <a:gd name="connsiteY1" fmla="*/ 27928 h 295862"/>
              <a:gd name="connsiteX2" fmla="*/ 12473 w 699510"/>
              <a:gd name="connsiteY2" fmla="*/ 294835 h 295862"/>
              <a:gd name="connsiteX0" fmla="*/ 701598 w 701598"/>
              <a:gd name="connsiteY0" fmla="*/ 10170 h 297896"/>
              <a:gd name="connsiteX1" fmla="*/ 266639 w 701598"/>
              <a:gd name="connsiteY1" fmla="*/ 29941 h 297896"/>
              <a:gd name="connsiteX2" fmla="*/ 14561 w 701598"/>
              <a:gd name="connsiteY2" fmla="*/ 296848 h 297896"/>
              <a:gd name="connsiteX0" fmla="*/ 701598 w 701598"/>
              <a:gd name="connsiteY0" fmla="*/ 17355 h 305081"/>
              <a:gd name="connsiteX1" fmla="*/ 266639 w 701598"/>
              <a:gd name="connsiteY1" fmla="*/ 37126 h 305081"/>
              <a:gd name="connsiteX2" fmla="*/ 14561 w 701598"/>
              <a:gd name="connsiteY2" fmla="*/ 304033 h 305081"/>
              <a:gd name="connsiteX0" fmla="*/ 687037 w 687037"/>
              <a:gd name="connsiteY0" fmla="*/ 17355 h 304033"/>
              <a:gd name="connsiteX1" fmla="*/ 252078 w 687037"/>
              <a:gd name="connsiteY1" fmla="*/ 37126 h 304033"/>
              <a:gd name="connsiteX2" fmla="*/ 0 w 687037"/>
              <a:gd name="connsiteY2" fmla="*/ 304033 h 304033"/>
              <a:gd name="connsiteX0" fmla="*/ 687037 w 687037"/>
              <a:gd name="connsiteY0" fmla="*/ 0 h 286678"/>
              <a:gd name="connsiteX1" fmla="*/ 0 w 687037"/>
              <a:gd name="connsiteY1" fmla="*/ 286678 h 286678"/>
              <a:gd name="connsiteX0" fmla="*/ 687037 w 687037"/>
              <a:gd name="connsiteY0" fmla="*/ 608 h 287286"/>
              <a:gd name="connsiteX1" fmla="*/ 0 w 687037"/>
              <a:gd name="connsiteY1" fmla="*/ 287286 h 287286"/>
              <a:gd name="connsiteX0" fmla="*/ 687037 w 687037"/>
              <a:gd name="connsiteY0" fmla="*/ 1441 h 288119"/>
              <a:gd name="connsiteX1" fmla="*/ 0 w 687037"/>
              <a:gd name="connsiteY1" fmla="*/ 288119 h 288119"/>
              <a:gd name="connsiteX0" fmla="*/ 687037 w 687037"/>
              <a:gd name="connsiteY0" fmla="*/ 269541 h 556219"/>
              <a:gd name="connsiteX1" fmla="*/ 0 w 687037"/>
              <a:gd name="connsiteY1" fmla="*/ 556219 h 556219"/>
              <a:gd name="connsiteX0" fmla="*/ 687037 w 687037"/>
              <a:gd name="connsiteY0" fmla="*/ 3142 h 289820"/>
              <a:gd name="connsiteX1" fmla="*/ 0 w 687037"/>
              <a:gd name="connsiteY1" fmla="*/ 289820 h 289820"/>
              <a:gd name="connsiteX0" fmla="*/ 1067625 w 1067625"/>
              <a:gd name="connsiteY0" fmla="*/ 1290 h 357166"/>
              <a:gd name="connsiteX1" fmla="*/ 0 w 1067625"/>
              <a:gd name="connsiteY1" fmla="*/ 357166 h 35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67625" h="357166">
                <a:moveTo>
                  <a:pt x="1067625" y="1290"/>
                </a:moveTo>
                <a:cubicBezTo>
                  <a:pt x="626077" y="-11891"/>
                  <a:pt x="11532" y="73784"/>
                  <a:pt x="0" y="357166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3" name="Freeform 122"/>
          <p:cNvSpPr/>
          <p:nvPr/>
        </p:nvSpPr>
        <p:spPr>
          <a:xfrm>
            <a:off x="7284158" y="3094274"/>
            <a:ext cx="776006" cy="80889"/>
          </a:xfrm>
          <a:custGeom>
            <a:avLst/>
            <a:gdLst>
              <a:gd name="connsiteX0" fmla="*/ 736173 w 736173"/>
              <a:gd name="connsiteY0" fmla="*/ 0 h 243824"/>
              <a:gd name="connsiteX1" fmla="*/ 59022 w 736173"/>
              <a:gd name="connsiteY1" fmla="*/ 222422 h 243824"/>
              <a:gd name="connsiteX2" fmla="*/ 78793 w 736173"/>
              <a:gd name="connsiteY2" fmla="*/ 222422 h 243824"/>
              <a:gd name="connsiteX0" fmla="*/ 789280 w 789280"/>
              <a:gd name="connsiteY0" fmla="*/ 0 h 510200"/>
              <a:gd name="connsiteX1" fmla="*/ 112129 w 789280"/>
              <a:gd name="connsiteY1" fmla="*/ 222422 h 510200"/>
              <a:gd name="connsiteX2" fmla="*/ 37988 w 789280"/>
              <a:gd name="connsiteY2" fmla="*/ 509099 h 510200"/>
              <a:gd name="connsiteX0" fmla="*/ 846173 w 846173"/>
              <a:gd name="connsiteY0" fmla="*/ 0 h 416221"/>
              <a:gd name="connsiteX1" fmla="*/ 114652 w 846173"/>
              <a:gd name="connsiteY1" fmla="*/ 128511 h 416221"/>
              <a:gd name="connsiteX2" fmla="*/ 40511 w 846173"/>
              <a:gd name="connsiteY2" fmla="*/ 415188 h 416221"/>
              <a:gd name="connsiteX0" fmla="*/ 846173 w 846173"/>
              <a:gd name="connsiteY0" fmla="*/ 0 h 416221"/>
              <a:gd name="connsiteX1" fmla="*/ 114652 w 846173"/>
              <a:gd name="connsiteY1" fmla="*/ 128511 h 416221"/>
              <a:gd name="connsiteX2" fmla="*/ 40511 w 846173"/>
              <a:gd name="connsiteY2" fmla="*/ 415188 h 416221"/>
              <a:gd name="connsiteX0" fmla="*/ 825440 w 825440"/>
              <a:gd name="connsiteY0" fmla="*/ 0 h 416050"/>
              <a:gd name="connsiteX1" fmla="*/ 192773 w 825440"/>
              <a:gd name="connsiteY1" fmla="*/ 79084 h 416050"/>
              <a:gd name="connsiteX2" fmla="*/ 19778 w 825440"/>
              <a:gd name="connsiteY2" fmla="*/ 415188 h 416050"/>
              <a:gd name="connsiteX0" fmla="*/ 728881 w 728881"/>
              <a:gd name="connsiteY0" fmla="*/ 0 h 288023"/>
              <a:gd name="connsiteX1" fmla="*/ 96214 w 728881"/>
              <a:gd name="connsiteY1" fmla="*/ 79084 h 288023"/>
              <a:gd name="connsiteX2" fmla="*/ 41844 w 728881"/>
              <a:gd name="connsiteY2" fmla="*/ 286678 h 288023"/>
              <a:gd name="connsiteX0" fmla="*/ 699510 w 699510"/>
              <a:gd name="connsiteY0" fmla="*/ 8157 h 295862"/>
              <a:gd name="connsiteX1" fmla="*/ 264551 w 699510"/>
              <a:gd name="connsiteY1" fmla="*/ 27928 h 295862"/>
              <a:gd name="connsiteX2" fmla="*/ 12473 w 699510"/>
              <a:gd name="connsiteY2" fmla="*/ 294835 h 295862"/>
              <a:gd name="connsiteX0" fmla="*/ 701598 w 701598"/>
              <a:gd name="connsiteY0" fmla="*/ 10170 h 297896"/>
              <a:gd name="connsiteX1" fmla="*/ 266639 w 701598"/>
              <a:gd name="connsiteY1" fmla="*/ 29941 h 297896"/>
              <a:gd name="connsiteX2" fmla="*/ 14561 w 701598"/>
              <a:gd name="connsiteY2" fmla="*/ 296848 h 297896"/>
              <a:gd name="connsiteX0" fmla="*/ 701598 w 701598"/>
              <a:gd name="connsiteY0" fmla="*/ 17355 h 305081"/>
              <a:gd name="connsiteX1" fmla="*/ 266639 w 701598"/>
              <a:gd name="connsiteY1" fmla="*/ 37126 h 305081"/>
              <a:gd name="connsiteX2" fmla="*/ 14561 w 701598"/>
              <a:gd name="connsiteY2" fmla="*/ 304033 h 305081"/>
              <a:gd name="connsiteX0" fmla="*/ 687037 w 687037"/>
              <a:gd name="connsiteY0" fmla="*/ 17355 h 304033"/>
              <a:gd name="connsiteX1" fmla="*/ 252078 w 687037"/>
              <a:gd name="connsiteY1" fmla="*/ 37126 h 304033"/>
              <a:gd name="connsiteX2" fmla="*/ 0 w 687037"/>
              <a:gd name="connsiteY2" fmla="*/ 304033 h 304033"/>
              <a:gd name="connsiteX0" fmla="*/ 687037 w 687037"/>
              <a:gd name="connsiteY0" fmla="*/ 0 h 286678"/>
              <a:gd name="connsiteX1" fmla="*/ 0 w 687037"/>
              <a:gd name="connsiteY1" fmla="*/ 286678 h 286678"/>
              <a:gd name="connsiteX0" fmla="*/ 687037 w 687037"/>
              <a:gd name="connsiteY0" fmla="*/ 608 h 287286"/>
              <a:gd name="connsiteX1" fmla="*/ 0 w 687037"/>
              <a:gd name="connsiteY1" fmla="*/ 287286 h 287286"/>
              <a:gd name="connsiteX0" fmla="*/ 687037 w 687037"/>
              <a:gd name="connsiteY0" fmla="*/ 1441 h 288119"/>
              <a:gd name="connsiteX1" fmla="*/ 0 w 687037"/>
              <a:gd name="connsiteY1" fmla="*/ 288119 h 288119"/>
              <a:gd name="connsiteX0" fmla="*/ 687037 w 687037"/>
              <a:gd name="connsiteY0" fmla="*/ 269541 h 556219"/>
              <a:gd name="connsiteX1" fmla="*/ 0 w 687037"/>
              <a:gd name="connsiteY1" fmla="*/ 556219 h 556219"/>
              <a:gd name="connsiteX0" fmla="*/ 687037 w 687037"/>
              <a:gd name="connsiteY0" fmla="*/ 3142 h 289820"/>
              <a:gd name="connsiteX1" fmla="*/ 0 w 687037"/>
              <a:gd name="connsiteY1" fmla="*/ 289820 h 289820"/>
              <a:gd name="connsiteX0" fmla="*/ 825433 w 825433"/>
              <a:gd name="connsiteY0" fmla="*/ 100978 h 140521"/>
              <a:gd name="connsiteX1" fmla="*/ 0 w 825433"/>
              <a:gd name="connsiteY1" fmla="*/ 140521 h 140521"/>
              <a:gd name="connsiteX0" fmla="*/ 825433 w 825433"/>
              <a:gd name="connsiteY0" fmla="*/ 1552 h 45494"/>
              <a:gd name="connsiteX1" fmla="*/ 0 w 825433"/>
              <a:gd name="connsiteY1" fmla="*/ 41095 h 45494"/>
              <a:gd name="connsiteX0" fmla="*/ 840261 w 840261"/>
              <a:gd name="connsiteY0" fmla="*/ 93910 h 93910"/>
              <a:gd name="connsiteX1" fmla="*/ 0 w 840261"/>
              <a:gd name="connsiteY1" fmla="*/ 0 h 93910"/>
              <a:gd name="connsiteX0" fmla="*/ 691980 w 691980"/>
              <a:gd name="connsiteY0" fmla="*/ 88967 h 88967"/>
              <a:gd name="connsiteX1" fmla="*/ 0 w 691980"/>
              <a:gd name="connsiteY1" fmla="*/ 0 h 88967"/>
              <a:gd name="connsiteX0" fmla="*/ 691980 w 691980"/>
              <a:gd name="connsiteY0" fmla="*/ 88967 h 88967"/>
              <a:gd name="connsiteX1" fmla="*/ 0 w 691980"/>
              <a:gd name="connsiteY1" fmla="*/ 0 h 88967"/>
              <a:gd name="connsiteX0" fmla="*/ 691980 w 691980"/>
              <a:gd name="connsiteY0" fmla="*/ 88967 h 90212"/>
              <a:gd name="connsiteX1" fmla="*/ 0 w 691980"/>
              <a:gd name="connsiteY1" fmla="*/ 0 h 90212"/>
              <a:gd name="connsiteX0" fmla="*/ 776006 w 776006"/>
              <a:gd name="connsiteY0" fmla="*/ 79082 h 80889"/>
              <a:gd name="connsiteX1" fmla="*/ 0 w 776006"/>
              <a:gd name="connsiteY1" fmla="*/ 0 h 80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76006" h="80889">
                <a:moveTo>
                  <a:pt x="776006" y="79082"/>
                </a:moveTo>
                <a:cubicBezTo>
                  <a:pt x="522281" y="85671"/>
                  <a:pt x="278439" y="77435"/>
                  <a:pt x="0" y="0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4" name="Picture 3" descr="C:\Users\ponty\Documents\Presentations\2012-04-UnitheCafe\aide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70" y="3469071"/>
            <a:ext cx="219715" cy="41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4" descr="C:\Users\ponty\Documents\Presentations\2012-04-UnitheCafe\aide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306" y="3352799"/>
            <a:ext cx="347522" cy="55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2" descr="C:\Users\ponty\Documents\Presentations\2012-04-UnitheCafe\aide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877948"/>
            <a:ext cx="223759" cy="41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7" name="Oval 126"/>
          <p:cNvSpPr/>
          <p:nvPr/>
        </p:nvSpPr>
        <p:spPr>
          <a:xfrm>
            <a:off x="6381895" y="3961639"/>
            <a:ext cx="289104" cy="265499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28" name="Oval 127"/>
          <p:cNvSpPr/>
          <p:nvPr/>
        </p:nvSpPr>
        <p:spPr>
          <a:xfrm>
            <a:off x="5916127" y="3961639"/>
            <a:ext cx="271156" cy="269389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>
            <a:stCxn id="128" idx="6"/>
            <a:endCxn id="127" idx="2"/>
          </p:cNvCxnSpPr>
          <p:nvPr/>
        </p:nvCxnSpPr>
        <p:spPr>
          <a:xfrm flipV="1">
            <a:off x="6187283" y="4094389"/>
            <a:ext cx="194612" cy="1945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29" name="Oval 128"/>
          <p:cNvSpPr/>
          <p:nvPr/>
        </p:nvSpPr>
        <p:spPr>
          <a:xfrm>
            <a:off x="3022001" y="4572000"/>
            <a:ext cx="159796" cy="145582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?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9283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5" grpId="0" animBg="1"/>
      <p:bldP spid="116" grpId="0" animBg="1"/>
      <p:bldP spid="19" grpId="0" animBg="1"/>
      <p:bldP spid="121" grpId="0" animBg="1"/>
      <p:bldP spid="122" grpId="0" animBg="1"/>
      <p:bldP spid="123" grpId="0" animBg="1"/>
      <p:bldP spid="127" grpId="0" animBg="1"/>
      <p:bldP spid="128" grpId="0" animBg="1"/>
      <p:bldP spid="1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610600" cy="1143000"/>
          </a:xfrm>
        </p:spPr>
        <p:txBody>
          <a:bodyPr/>
          <a:lstStyle/>
          <a:p>
            <a:r>
              <a:rPr lang="en-US" dirty="0" err="1" smtClean="0"/>
              <a:t>Combien</a:t>
            </a:r>
            <a:r>
              <a:rPr lang="en-US" dirty="0" smtClean="0"/>
              <a:t> </a:t>
            </a:r>
            <a:r>
              <a:rPr lang="en-US" dirty="0" err="1" smtClean="0"/>
              <a:t>ça</a:t>
            </a:r>
            <a:r>
              <a:rPr lang="en-US" dirty="0" smtClean="0"/>
              <a:t> </a:t>
            </a:r>
            <a:r>
              <a:rPr lang="en-US" dirty="0" err="1" smtClean="0"/>
              <a:t>coûte</a:t>
            </a:r>
            <a:r>
              <a:rPr lang="en-US" dirty="0" smtClean="0"/>
              <a:t> ? (</a:t>
            </a:r>
            <a:r>
              <a:rPr lang="en-US" dirty="0" err="1" smtClean="0"/>
              <a:t>Programmation</a:t>
            </a:r>
            <a:r>
              <a:rPr lang="en-US" dirty="0" smtClean="0"/>
              <a:t> </a:t>
            </a:r>
            <a:r>
              <a:rPr lang="en-US" dirty="0" err="1" smtClean="0"/>
              <a:t>dynamique</a:t>
            </a:r>
            <a:r>
              <a:rPr lang="en-US" dirty="0" smtClean="0"/>
              <a:t>)</a:t>
            </a:r>
            <a:endParaRPr lang="fr-FR" dirty="0"/>
          </a:p>
        </p:txBody>
      </p:sp>
      <p:grpSp>
        <p:nvGrpSpPr>
          <p:cNvPr id="7" name="Group 6"/>
          <p:cNvGrpSpPr/>
          <p:nvPr/>
        </p:nvGrpSpPr>
        <p:grpSpPr>
          <a:xfrm>
            <a:off x="838200" y="1699091"/>
            <a:ext cx="1269636" cy="1229707"/>
            <a:chOff x="932999" y="5105400"/>
            <a:chExt cx="1269636" cy="1229707"/>
          </a:xfrm>
        </p:grpSpPr>
        <p:sp>
          <p:nvSpPr>
            <p:cNvPr id="27" name="Rectangle 26"/>
            <p:cNvSpPr/>
            <p:nvPr/>
          </p:nvSpPr>
          <p:spPr>
            <a:xfrm>
              <a:off x="1174832" y="6121713"/>
              <a:ext cx="651326" cy="2133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stCxn id="89" idx="6"/>
              <a:endCxn id="90" idx="2"/>
            </p:cNvCxnSpPr>
            <p:nvPr/>
          </p:nvCxnSpPr>
          <p:spPr>
            <a:xfrm>
              <a:off x="1066800" y="6219168"/>
              <a:ext cx="856799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ot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1647070" y="6164392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199349" y="6164392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2" descr="C:\Users\ponty\Documents\Presentations\2012-04-UnitheCafe\aide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4616" y="5336233"/>
              <a:ext cx="371758" cy="697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oup 5"/>
            <p:cNvGrpSpPr/>
            <p:nvPr/>
          </p:nvGrpSpPr>
          <p:grpSpPr>
            <a:xfrm>
              <a:off x="1752600" y="5105400"/>
              <a:ext cx="450035" cy="461665"/>
              <a:chOff x="1752600" y="5105400"/>
              <a:chExt cx="450035" cy="46166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875301" y="5105400"/>
                <a:ext cx="3273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/>
                  <a:t>?</a:t>
                </a:r>
                <a:endParaRPr lang="en-US" sz="2400" b="1" dirty="0"/>
              </a:p>
            </p:txBody>
          </p:sp>
          <p:sp>
            <p:nvSpPr>
              <p:cNvPr id="10" name="Heart 9"/>
              <p:cNvSpPr/>
              <p:nvPr/>
            </p:nvSpPr>
            <p:spPr>
              <a:xfrm>
                <a:off x="1752600" y="5250735"/>
                <a:ext cx="176170" cy="170996"/>
              </a:xfrm>
              <a:prstGeom prst="heart">
                <a:avLst/>
              </a:prstGeom>
              <a:solidFill>
                <a:srgbClr val="FB4747"/>
              </a:solidFill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89" name="Oval 88"/>
            <p:cNvSpPr/>
            <p:nvPr/>
          </p:nvSpPr>
          <p:spPr>
            <a:xfrm>
              <a:off x="932999" y="6161551"/>
              <a:ext cx="133801" cy="11523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1923599" y="6161551"/>
              <a:ext cx="133801" cy="11523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733800" y="2797162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Max</a:t>
            </a:r>
            <a:r>
              <a:rPr lang="en-US" sz="3600" dirty="0"/>
              <a:t>(       </a:t>
            </a:r>
            <a:r>
              <a:rPr lang="en-US" sz="3600" dirty="0" smtClean="0"/>
              <a:t>+    +       )</a:t>
            </a:r>
            <a:endParaRPr lang="fr-FR" sz="3600" dirty="0"/>
          </a:p>
        </p:txBody>
      </p:sp>
      <p:cxnSp>
        <p:nvCxnSpPr>
          <p:cNvPr id="74" name="Straight Connector 73"/>
          <p:cNvCxnSpPr/>
          <p:nvPr/>
        </p:nvCxnSpPr>
        <p:spPr>
          <a:xfrm>
            <a:off x="5012303" y="3254659"/>
            <a:ext cx="715707" cy="640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3846728" y="3625939"/>
            <a:ext cx="1147710" cy="219796"/>
            <a:chOff x="4301965" y="6109270"/>
            <a:chExt cx="1147710" cy="219796"/>
          </a:xfrm>
        </p:grpSpPr>
        <p:sp>
          <p:nvSpPr>
            <p:cNvPr id="63" name="Rectangle 62"/>
            <p:cNvSpPr/>
            <p:nvPr/>
          </p:nvSpPr>
          <p:spPr>
            <a:xfrm>
              <a:off x="5090562" y="6109270"/>
              <a:ext cx="278203" cy="2133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639555" y="6115672"/>
              <a:ext cx="220809" cy="2133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58" name="Straight Connector 57"/>
            <p:cNvCxnSpPr/>
            <p:nvPr/>
          </p:nvCxnSpPr>
          <p:spPr>
            <a:xfrm flipV="1">
              <a:off x="4301965" y="6210095"/>
              <a:ext cx="1147710" cy="9072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ot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4" name="Curved Connector 63"/>
            <p:cNvCxnSpPr>
              <a:stCxn id="61" idx="0"/>
              <a:endCxn id="60" idx="0"/>
            </p:cNvCxnSpPr>
            <p:nvPr/>
          </p:nvCxnSpPr>
          <p:spPr>
            <a:xfrm rot="5400000" flipH="1" flipV="1">
              <a:off x="4745126" y="5934491"/>
              <a:ext cx="12700" cy="447721"/>
            </a:xfrm>
            <a:prstGeom prst="curvedConnector3">
              <a:avLst>
                <a:gd name="adj1" fmla="val 180000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61" name="Oval 60"/>
            <p:cNvSpPr/>
            <p:nvPr/>
          </p:nvSpPr>
          <p:spPr>
            <a:xfrm>
              <a:off x="4454365" y="6158351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4902086" y="6158351"/>
              <a:ext cx="133801" cy="115233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5232195" y="6157014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920965" y="914400"/>
            <a:ext cx="1108235" cy="1318090"/>
            <a:chOff x="3235165" y="5105399"/>
            <a:chExt cx="1108235" cy="1318090"/>
          </a:xfrm>
        </p:grpSpPr>
        <p:sp>
          <p:nvSpPr>
            <p:cNvPr id="51" name="Rectangle 50"/>
            <p:cNvSpPr/>
            <p:nvPr/>
          </p:nvSpPr>
          <p:spPr>
            <a:xfrm>
              <a:off x="3504872" y="6210095"/>
              <a:ext cx="441619" cy="2133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3235165" y="6310390"/>
              <a:ext cx="838200" cy="6402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ot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pic>
          <p:nvPicPr>
            <p:cNvPr id="12" name="Picture 11" descr="C:\Users\ponty\Documents\Presentations\2012-04-UnitheCafe\aide4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5067" y="5387961"/>
              <a:ext cx="375898" cy="705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Oval 51"/>
            <p:cNvSpPr/>
            <p:nvPr/>
          </p:nvSpPr>
          <p:spPr>
            <a:xfrm>
              <a:off x="3767403" y="6252774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3319682" y="6252774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3893365" y="5105399"/>
              <a:ext cx="450035" cy="461665"/>
              <a:chOff x="1752600" y="5105400"/>
              <a:chExt cx="450035" cy="461665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1875301" y="5105400"/>
                <a:ext cx="3273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/>
                  <a:t>?</a:t>
                </a:r>
                <a:endParaRPr lang="en-US" sz="2400" b="1" dirty="0"/>
              </a:p>
            </p:txBody>
          </p:sp>
          <p:sp>
            <p:nvSpPr>
              <p:cNvPr id="71" name="Heart 70"/>
              <p:cNvSpPr/>
              <p:nvPr/>
            </p:nvSpPr>
            <p:spPr>
              <a:xfrm>
                <a:off x="1752600" y="5250735"/>
                <a:ext cx="176170" cy="170996"/>
              </a:xfrm>
              <a:prstGeom prst="heart">
                <a:avLst/>
              </a:prstGeom>
              <a:solidFill>
                <a:srgbClr val="FB4747"/>
              </a:solidFill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4871004" y="2752498"/>
            <a:ext cx="581522" cy="559778"/>
            <a:chOff x="5449675" y="5343297"/>
            <a:chExt cx="581522" cy="559778"/>
          </a:xfrm>
        </p:grpSpPr>
        <p:cxnSp>
          <p:nvCxnSpPr>
            <p:cNvPr id="70" name="Curved Connector 69"/>
            <p:cNvCxnSpPr>
              <a:stCxn id="73" idx="0"/>
              <a:endCxn id="75" idx="0"/>
            </p:cNvCxnSpPr>
            <p:nvPr/>
          </p:nvCxnSpPr>
          <p:spPr>
            <a:xfrm rot="5400000" flipH="1" flipV="1">
              <a:off x="5740436" y="5563982"/>
              <a:ext cx="12700" cy="447721"/>
            </a:xfrm>
            <a:prstGeom prst="curvedConnector3">
              <a:avLst>
                <a:gd name="adj1" fmla="val 180000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73" name="Oval 72"/>
            <p:cNvSpPr/>
            <p:nvPr/>
          </p:nvSpPr>
          <p:spPr>
            <a:xfrm>
              <a:off x="5449675" y="5787842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5897396" y="5787842"/>
              <a:ext cx="133801" cy="115233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5555782" y="5343297"/>
              <a:ext cx="450035" cy="461665"/>
              <a:chOff x="1752600" y="5105400"/>
              <a:chExt cx="450035" cy="461665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1875301" y="5105400"/>
                <a:ext cx="3273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/>
                  <a:t>?</a:t>
                </a:r>
                <a:endParaRPr lang="en-US" sz="2400" b="1" dirty="0"/>
              </a:p>
            </p:txBody>
          </p:sp>
          <p:sp>
            <p:nvSpPr>
              <p:cNvPr id="80" name="Heart 79"/>
              <p:cNvSpPr/>
              <p:nvPr/>
            </p:nvSpPr>
            <p:spPr>
              <a:xfrm>
                <a:off x="1752600" y="5250735"/>
                <a:ext cx="176170" cy="170996"/>
              </a:xfrm>
              <a:prstGeom prst="heart">
                <a:avLst/>
              </a:prstGeom>
              <a:solidFill>
                <a:srgbClr val="FB4747"/>
              </a:solidFill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5943600" y="2514600"/>
            <a:ext cx="1946435" cy="1339939"/>
            <a:chOff x="6587965" y="5105399"/>
            <a:chExt cx="1946435" cy="1339939"/>
          </a:xfrm>
        </p:grpSpPr>
        <p:grpSp>
          <p:nvGrpSpPr>
            <p:cNvPr id="15" name="Group 14"/>
            <p:cNvGrpSpPr/>
            <p:nvPr/>
          </p:nvGrpSpPr>
          <p:grpSpPr>
            <a:xfrm>
              <a:off x="6587965" y="5112465"/>
              <a:ext cx="1742626" cy="1332873"/>
              <a:chOff x="6587965" y="5112465"/>
              <a:chExt cx="1742626" cy="1332873"/>
            </a:xfrm>
          </p:grpSpPr>
          <p:pic>
            <p:nvPicPr>
              <p:cNvPr id="3075" name="Picture 3" descr="C:\Users\ponty\Documents\Presentations\2012-04-UnitheCafe\aide5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4799" y="5410200"/>
                <a:ext cx="353492" cy="6711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" name="Picture 4" descr="C:\Users\ponty\Documents\Presentations\2012-04-UnitheCafe\aide6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20963" y="5257800"/>
                <a:ext cx="529004" cy="8409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19" name="Group 118"/>
              <p:cNvGrpSpPr/>
              <p:nvPr/>
            </p:nvGrpSpPr>
            <p:grpSpPr>
              <a:xfrm>
                <a:off x="6587965" y="6268035"/>
                <a:ext cx="685800" cy="167989"/>
                <a:chOff x="6629400" y="6363094"/>
                <a:chExt cx="938170" cy="213394"/>
              </a:xfrm>
            </p:grpSpPr>
            <p:cxnSp>
              <p:nvCxnSpPr>
                <p:cNvPr id="113" name="Curved Connector 112"/>
                <p:cNvCxnSpPr>
                  <a:stCxn id="86" idx="0"/>
                  <a:endCxn id="88" idx="0"/>
                </p:cNvCxnSpPr>
                <p:nvPr/>
              </p:nvCxnSpPr>
              <p:spPr>
                <a:xfrm rot="5400000" flipH="1" flipV="1">
                  <a:off x="6972300" y="6205974"/>
                  <a:ext cx="12700" cy="399599"/>
                </a:xfrm>
                <a:prstGeom prst="curvedConnector3">
                  <a:avLst>
                    <a:gd name="adj1" fmla="val 1238945"/>
                  </a:avLst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sp>
              <p:nvSpPr>
                <p:cNvPr id="85" name="Rectangle 84"/>
                <p:cNvSpPr/>
                <p:nvPr/>
              </p:nvSpPr>
              <p:spPr>
                <a:xfrm>
                  <a:off x="6859853" y="6363094"/>
                  <a:ext cx="220809" cy="21339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7" name="Straight Connector 86"/>
                <p:cNvCxnSpPr/>
                <p:nvPr/>
              </p:nvCxnSpPr>
              <p:spPr>
                <a:xfrm>
                  <a:off x="6629400" y="6452544"/>
                  <a:ext cx="938170" cy="19586"/>
                </a:xfrm>
                <a:prstGeom prst="line">
                  <a:avLst/>
                </a:prstGeom>
                <a:ln w="12700">
                  <a:solidFill>
                    <a:schemeClr val="bg1">
                      <a:lumMod val="65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sp>
              <p:nvSpPr>
                <p:cNvPr id="88" name="Oval 87"/>
                <p:cNvSpPr/>
                <p:nvPr/>
              </p:nvSpPr>
              <p:spPr>
                <a:xfrm>
                  <a:off x="7105199" y="6405773"/>
                  <a:ext cx="133801" cy="115233"/>
                </a:xfrm>
                <a:prstGeom prst="ellipse">
                  <a:avLst/>
                </a:prstGeom>
                <a:solidFill>
                  <a:schemeClr val="accent6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6705600" y="6405773"/>
                  <a:ext cx="133801" cy="115233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Oval 110"/>
                <p:cNvSpPr/>
                <p:nvPr/>
              </p:nvSpPr>
              <p:spPr>
                <a:xfrm>
                  <a:off x="7367902" y="6405773"/>
                  <a:ext cx="133801" cy="115233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0" name="Group 119"/>
              <p:cNvGrpSpPr/>
              <p:nvPr/>
            </p:nvGrpSpPr>
            <p:grpSpPr>
              <a:xfrm>
                <a:off x="7431589" y="6252866"/>
                <a:ext cx="899002" cy="192472"/>
                <a:chOff x="7625424" y="6366769"/>
                <a:chExt cx="1147710" cy="213394"/>
              </a:xfrm>
            </p:grpSpPr>
            <p:sp>
              <p:nvSpPr>
                <p:cNvPr id="104" name="Rectangle 103"/>
                <p:cNvSpPr/>
                <p:nvPr/>
              </p:nvSpPr>
              <p:spPr>
                <a:xfrm>
                  <a:off x="8265676" y="6366769"/>
                  <a:ext cx="346835" cy="21339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6" name="Straight Connector 105"/>
                <p:cNvCxnSpPr/>
                <p:nvPr/>
              </p:nvCxnSpPr>
              <p:spPr>
                <a:xfrm flipV="1">
                  <a:off x="7625424" y="6467594"/>
                  <a:ext cx="1147710" cy="9072"/>
                </a:xfrm>
                <a:prstGeom prst="line">
                  <a:avLst/>
                </a:prstGeom>
                <a:ln w="12700">
                  <a:solidFill>
                    <a:schemeClr val="bg1">
                      <a:lumMod val="65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sp>
              <p:nvSpPr>
                <p:cNvPr id="108" name="Oval 107"/>
                <p:cNvSpPr/>
                <p:nvPr/>
              </p:nvSpPr>
              <p:spPr>
                <a:xfrm>
                  <a:off x="7777824" y="6415850"/>
                  <a:ext cx="133801" cy="115233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8077200" y="6415850"/>
                  <a:ext cx="133801" cy="115233"/>
                </a:xfrm>
                <a:prstGeom prst="ellipse">
                  <a:avLst/>
                </a:prstGeom>
                <a:solidFill>
                  <a:schemeClr val="accent6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Oval 111"/>
                <p:cNvSpPr/>
                <p:nvPr/>
              </p:nvSpPr>
              <p:spPr>
                <a:xfrm>
                  <a:off x="8478710" y="6409977"/>
                  <a:ext cx="133801" cy="115233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7" name="Curved Connector 116"/>
                <p:cNvCxnSpPr>
                  <a:stCxn id="108" idx="0"/>
                  <a:endCxn id="109" idx="0"/>
                </p:cNvCxnSpPr>
                <p:nvPr/>
              </p:nvCxnSpPr>
              <p:spPr>
                <a:xfrm rot="5400000" flipH="1" flipV="1">
                  <a:off x="7994413" y="6266162"/>
                  <a:ext cx="12700" cy="299376"/>
                </a:xfrm>
                <a:prstGeom prst="curvedConnector3">
                  <a:avLst>
                    <a:gd name="adj1" fmla="val 864937"/>
                  </a:avLst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" name="Group 82"/>
              <p:cNvGrpSpPr/>
              <p:nvPr/>
            </p:nvGrpSpPr>
            <p:grpSpPr>
              <a:xfrm>
                <a:off x="7008246" y="5112465"/>
                <a:ext cx="450035" cy="461665"/>
                <a:chOff x="1752600" y="5105400"/>
                <a:chExt cx="450035" cy="461665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1875301" y="5105400"/>
                  <a:ext cx="32733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dirty="0" smtClean="0"/>
                    <a:t>?</a:t>
                  </a:r>
                  <a:endParaRPr lang="en-US" sz="2400" b="1" dirty="0"/>
                </a:p>
              </p:txBody>
            </p:sp>
            <p:sp>
              <p:nvSpPr>
                <p:cNvPr id="91" name="Heart 90"/>
                <p:cNvSpPr/>
                <p:nvPr/>
              </p:nvSpPr>
              <p:spPr>
                <a:xfrm>
                  <a:off x="1752600" y="5250735"/>
                  <a:ext cx="176170" cy="170996"/>
                </a:xfrm>
                <a:prstGeom prst="heart">
                  <a:avLst/>
                </a:prstGeom>
                <a:solidFill>
                  <a:srgbClr val="FB4747"/>
                </a:solidFill>
                <a:ln w="12700"/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2" name="Group 91"/>
            <p:cNvGrpSpPr/>
            <p:nvPr/>
          </p:nvGrpSpPr>
          <p:grpSpPr>
            <a:xfrm>
              <a:off x="8084365" y="5105399"/>
              <a:ext cx="450035" cy="461665"/>
              <a:chOff x="1752600" y="5105400"/>
              <a:chExt cx="450035" cy="461665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1875301" y="5105400"/>
                <a:ext cx="3273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/>
                  <a:t>?</a:t>
                </a:r>
                <a:endParaRPr lang="en-US" sz="2400" b="1" dirty="0"/>
              </a:p>
            </p:txBody>
          </p:sp>
          <p:sp>
            <p:nvSpPr>
              <p:cNvPr id="94" name="Heart 93"/>
              <p:cNvSpPr/>
              <p:nvPr/>
            </p:nvSpPr>
            <p:spPr>
              <a:xfrm>
                <a:off x="1752600" y="5250735"/>
                <a:ext cx="176170" cy="170996"/>
              </a:xfrm>
              <a:prstGeom prst="heart">
                <a:avLst/>
              </a:prstGeom>
              <a:solidFill>
                <a:srgbClr val="FB4747"/>
              </a:solidFill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6" name="TextBox 75"/>
          <p:cNvSpPr txBox="1"/>
          <p:nvPr/>
        </p:nvSpPr>
        <p:spPr>
          <a:xfrm>
            <a:off x="2057400" y="1972229"/>
            <a:ext cx="1329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= Max</a:t>
            </a:r>
            <a:endParaRPr lang="fr-FR" sz="3600" dirty="0"/>
          </a:p>
        </p:txBody>
      </p:sp>
      <p:sp>
        <p:nvSpPr>
          <p:cNvPr id="20" name="Left Brace 19"/>
          <p:cNvSpPr/>
          <p:nvPr/>
        </p:nvSpPr>
        <p:spPr>
          <a:xfrm>
            <a:off x="3463323" y="1059735"/>
            <a:ext cx="401248" cy="2794804"/>
          </a:xfrm>
          <a:prstGeom prst="leftBrace">
            <a:avLst>
              <a:gd name="adj1" fmla="val 169754"/>
              <a:gd name="adj2" fmla="val 50000"/>
            </a:avLst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extBox 21"/>
          <p:cNvSpPr txBox="1"/>
          <p:nvPr/>
        </p:nvSpPr>
        <p:spPr>
          <a:xfrm>
            <a:off x="806827" y="3962400"/>
            <a:ext cx="77275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Nombre</a:t>
            </a:r>
            <a:r>
              <a:rPr lang="en-US" sz="2000" dirty="0" smtClean="0"/>
              <a:t> de danseurs </a:t>
            </a:r>
            <a:r>
              <a:rPr lang="en-US" sz="2000" dirty="0" smtClean="0">
                <a:latin typeface="Times New Roman"/>
                <a:cs typeface="Times New Roman"/>
              </a:rPr>
              <a:t>→ </a:t>
            </a:r>
            <a:r>
              <a:rPr lang="en-US" sz="2400" dirty="0" smtClean="0">
                <a:solidFill>
                  <a:schemeClr val="bg2"/>
                </a:solidFill>
                <a:latin typeface="+mj-lt"/>
                <a:cs typeface="Times New Roman"/>
              </a:rPr>
              <a:t>n</a:t>
            </a:r>
            <a:endParaRPr lang="en-US" sz="2000" dirty="0" smtClean="0">
              <a:solidFill>
                <a:schemeClr val="bg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Un assistant par </a:t>
            </a:r>
            <a:r>
              <a:rPr lang="en-US" sz="2000" dirty="0" err="1" smtClean="0"/>
              <a:t>région</a:t>
            </a:r>
            <a:r>
              <a:rPr lang="en-US" sz="2000" dirty="0" smtClean="0"/>
              <a:t> </a:t>
            </a:r>
            <a:r>
              <a:rPr lang="en-US" sz="2000" dirty="0" err="1" smtClean="0"/>
              <a:t>dans</a:t>
            </a:r>
            <a:r>
              <a:rPr lang="en-US" sz="2000" dirty="0" smtClean="0"/>
              <a:t> la </a:t>
            </a:r>
            <a:r>
              <a:rPr lang="en-US" sz="2000" dirty="0" err="1" smtClean="0"/>
              <a:t>ronde</a:t>
            </a:r>
            <a:r>
              <a:rPr lang="en-US" sz="2000" dirty="0" smtClean="0"/>
              <a:t> </a:t>
            </a:r>
            <a:r>
              <a:rPr lang="en-US" sz="2000" dirty="0">
                <a:latin typeface="Times New Roman"/>
                <a:cs typeface="Times New Roman"/>
              </a:rPr>
              <a:t>→ </a:t>
            </a:r>
            <a:r>
              <a:rPr lang="en-US" sz="2400" dirty="0" smtClean="0">
                <a:solidFill>
                  <a:schemeClr val="bg2"/>
                </a:solidFill>
                <a:cs typeface="Times New Roman"/>
              </a:rPr>
              <a:t>(</a:t>
            </a:r>
            <a:r>
              <a:rPr lang="en-US" sz="2400" i="1" dirty="0" smtClean="0">
                <a:solidFill>
                  <a:schemeClr val="bg2"/>
                </a:solidFill>
                <a:cs typeface="Times New Roman"/>
              </a:rPr>
              <a:t>n</a:t>
            </a:r>
            <a:r>
              <a:rPr lang="en-US" sz="2400" dirty="0" smtClean="0">
                <a:solidFill>
                  <a:schemeClr val="bg2"/>
                </a:solidFill>
                <a:cs typeface="Times New Roman"/>
              </a:rPr>
              <a:t>*(</a:t>
            </a:r>
            <a:r>
              <a:rPr lang="en-US" sz="2400" i="1" dirty="0" smtClean="0">
                <a:solidFill>
                  <a:schemeClr val="bg2"/>
                </a:solidFill>
                <a:cs typeface="Times New Roman"/>
              </a:rPr>
              <a:t>n-1</a:t>
            </a:r>
            <a:r>
              <a:rPr lang="en-US" sz="2400" dirty="0" smtClean="0">
                <a:solidFill>
                  <a:schemeClr val="bg2"/>
                </a:solidFill>
                <a:cs typeface="Times New Roman"/>
              </a:rPr>
              <a:t>)) / 2 ≈ n</a:t>
            </a:r>
            <a:r>
              <a:rPr lang="en-US" sz="2400" baseline="30000" dirty="0" smtClean="0">
                <a:solidFill>
                  <a:schemeClr val="bg2"/>
                </a:solidFill>
                <a:cs typeface="Times New Roman"/>
              </a:rPr>
              <a:t>2</a:t>
            </a:r>
            <a:endParaRPr lang="en-US" sz="2400" dirty="0" smtClean="0">
              <a:solidFill>
                <a:schemeClr val="bg2"/>
              </a:solidFill>
              <a:cs typeface="Times New Roman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>
                <a:cs typeface="Times New Roman"/>
              </a:rPr>
              <a:t>Chaque</a:t>
            </a:r>
            <a:r>
              <a:rPr lang="en-US" sz="2000" dirty="0" smtClean="0">
                <a:cs typeface="Times New Roman"/>
              </a:rPr>
              <a:t> assistant fait, au </a:t>
            </a:r>
            <a:r>
              <a:rPr lang="en-US" sz="2000" dirty="0" err="1" smtClean="0">
                <a:cs typeface="Times New Roman"/>
              </a:rPr>
              <a:t>pire</a:t>
            </a:r>
            <a:r>
              <a:rPr lang="en-US" sz="2000" dirty="0" smtClean="0">
                <a:cs typeface="Times New Roman"/>
              </a:rPr>
              <a:t>, </a:t>
            </a:r>
            <a:r>
              <a:rPr lang="en-US" sz="2400" dirty="0" smtClean="0">
                <a:solidFill>
                  <a:schemeClr val="bg2"/>
                </a:solidFill>
                <a:cs typeface="Times New Roman"/>
              </a:rPr>
              <a:t>n</a:t>
            </a:r>
            <a:r>
              <a:rPr lang="en-US" sz="2000" dirty="0" smtClean="0">
                <a:cs typeface="Times New Roman"/>
              </a:rPr>
              <a:t> </a:t>
            </a:r>
            <a:r>
              <a:rPr lang="en-US" sz="2000" dirty="0" err="1" smtClean="0">
                <a:cs typeface="Times New Roman"/>
              </a:rPr>
              <a:t>calculs</a:t>
            </a:r>
            <a:endParaRPr lang="en-US" sz="2000" dirty="0" smtClean="0">
              <a:cs typeface="Times New Roman"/>
            </a:endParaRPr>
          </a:p>
          <a:p>
            <a:r>
              <a:rPr lang="en-US" sz="2000" dirty="0" err="1" smtClean="0">
                <a:solidFill>
                  <a:schemeClr val="bg2"/>
                </a:solidFill>
              </a:rPr>
              <a:t>Nombre</a:t>
            </a:r>
            <a:r>
              <a:rPr lang="en-US" sz="2000" dirty="0" smtClean="0">
                <a:solidFill>
                  <a:schemeClr val="bg2"/>
                </a:solidFill>
              </a:rPr>
              <a:t> total de </a:t>
            </a:r>
            <a:r>
              <a:rPr lang="en-US" sz="2000" dirty="0" err="1" smtClean="0">
                <a:solidFill>
                  <a:schemeClr val="bg2"/>
                </a:solidFill>
              </a:rPr>
              <a:t>calculs</a:t>
            </a:r>
            <a:r>
              <a:rPr lang="en-US" sz="2000" dirty="0" smtClean="0">
                <a:solidFill>
                  <a:schemeClr val="bg2"/>
                </a:solidFill>
              </a:rPr>
              <a:t> :</a:t>
            </a:r>
            <a:r>
              <a:rPr lang="en-US" sz="2000" dirty="0" smtClean="0"/>
              <a:t> </a:t>
            </a:r>
            <a:r>
              <a:rPr lang="en-US" sz="2000" i="1" dirty="0" smtClean="0"/>
              <a:t>A </a:t>
            </a:r>
            <a:r>
              <a:rPr lang="en-US" sz="2000" i="1" dirty="0" err="1" smtClean="0"/>
              <a:t>peu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près</a:t>
            </a:r>
            <a:r>
              <a:rPr lang="en-US" sz="2000" dirty="0" smtClean="0"/>
              <a:t> </a:t>
            </a:r>
            <a:r>
              <a:rPr lang="en-US" sz="2400" dirty="0" smtClean="0">
                <a:solidFill>
                  <a:schemeClr val="bg2"/>
                </a:solidFill>
              </a:rPr>
              <a:t>n</a:t>
            </a:r>
            <a:r>
              <a:rPr lang="en-US" sz="2400" baseline="30000" dirty="0" smtClean="0">
                <a:solidFill>
                  <a:schemeClr val="bg2"/>
                </a:solidFill>
              </a:rPr>
              <a:t>3</a:t>
            </a:r>
            <a:r>
              <a:rPr lang="en-US" sz="2400" dirty="0" smtClean="0"/>
              <a:t> …</a:t>
            </a:r>
            <a:endParaRPr lang="fr-FR" dirty="0"/>
          </a:p>
        </p:txBody>
      </p:sp>
      <p:grpSp>
        <p:nvGrpSpPr>
          <p:cNvPr id="19" name="Group 18"/>
          <p:cNvGrpSpPr/>
          <p:nvPr/>
        </p:nvGrpSpPr>
        <p:grpSpPr>
          <a:xfrm>
            <a:off x="521193" y="5638800"/>
            <a:ext cx="8165607" cy="574531"/>
            <a:chOff x="521193" y="5536200"/>
            <a:chExt cx="8165607" cy="574531"/>
          </a:xfrm>
        </p:grpSpPr>
        <p:sp>
          <p:nvSpPr>
            <p:cNvPr id="68" name="TextBox 67"/>
            <p:cNvSpPr txBox="1"/>
            <p:nvPr/>
          </p:nvSpPr>
          <p:spPr>
            <a:xfrm>
              <a:off x="1016843" y="5632002"/>
              <a:ext cx="7669957" cy="406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Attention à </a:t>
              </a:r>
              <a:r>
                <a:rPr lang="en-US" dirty="0" err="1" smtClean="0"/>
                <a:t>l’ordre</a:t>
              </a:r>
              <a:r>
                <a:rPr lang="en-US" dirty="0" smtClean="0"/>
                <a:t> des </a:t>
              </a:r>
              <a:r>
                <a:rPr lang="en-US" dirty="0" err="1" smtClean="0"/>
                <a:t>calculs</a:t>
              </a:r>
              <a:r>
                <a:rPr lang="en-US" dirty="0"/>
                <a:t> </a:t>
              </a:r>
              <a:r>
                <a:rPr lang="en-US" dirty="0" smtClean="0"/>
                <a:t>(Commencer par les petites </a:t>
              </a:r>
              <a:r>
                <a:rPr lang="en-US" dirty="0" err="1" smtClean="0"/>
                <a:t>régions</a:t>
              </a:r>
              <a:r>
                <a:rPr lang="en-US" dirty="0" smtClean="0"/>
                <a:t> …)</a:t>
              </a:r>
              <a:endParaRPr lang="fr-FR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521193" y="5536200"/>
              <a:ext cx="495650" cy="574531"/>
              <a:chOff x="275925" y="4768994"/>
              <a:chExt cx="495650" cy="574531"/>
            </a:xfrm>
          </p:grpSpPr>
          <p:sp>
            <p:nvSpPr>
              <p:cNvPr id="3" name="Isosceles Triangle 2"/>
              <p:cNvSpPr/>
              <p:nvPr/>
            </p:nvSpPr>
            <p:spPr>
              <a:xfrm>
                <a:off x="275925" y="4768994"/>
                <a:ext cx="495650" cy="488806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3600" b="1" baseline="30000" dirty="0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382676" y="4820305"/>
                <a:ext cx="293599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8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!</a:t>
                </a:r>
                <a:endParaRPr lang="en-US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7231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859" y="76200"/>
            <a:ext cx="8229600" cy="1143000"/>
          </a:xfrm>
        </p:spPr>
        <p:txBody>
          <a:bodyPr/>
          <a:lstStyle/>
          <a:p>
            <a:r>
              <a:rPr lang="en-US" dirty="0" smtClean="0"/>
              <a:t>Fête de village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801778" y="1371600"/>
            <a:ext cx="5079584" cy="4944544"/>
            <a:chOff x="1801778" y="1684808"/>
            <a:chExt cx="5079584" cy="4944544"/>
          </a:xfrm>
        </p:grpSpPr>
        <p:pic>
          <p:nvPicPr>
            <p:cNvPr id="1027" name="Picture 3" descr="C:\Users\ponty\Documents\Presentations\2012-04-UnitheCafe\faces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97111">
              <a:off x="4800600" y="1837445"/>
              <a:ext cx="740569" cy="708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ponty\Documents\Presentations\2012-04-UnitheCafe\facesU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65054">
              <a:off x="3124200" y="1867740"/>
              <a:ext cx="845822" cy="630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ponty\Documents\Presentations\2012-04-UnitheCafe\facesA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160188">
              <a:off x="5956278" y="4650494"/>
              <a:ext cx="736094" cy="864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ponty\Documents\Presentations\2012-04-UnitheCafe\facesC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283462">
              <a:off x="6078974" y="2876189"/>
              <a:ext cx="740666" cy="864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C:\Users\ponty\Documents\Presentations\2012-04-UnitheCafe\faces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929905">
              <a:off x="2027292" y="4520160"/>
              <a:ext cx="740569" cy="708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C:\Users\ponty\Documents\Presentations\2012-04-UnitheCafe\facesU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329444">
              <a:off x="2037011" y="3085665"/>
              <a:ext cx="845822" cy="630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5" descr="C:\Users\ponty\Documents\Presentations\2012-04-UnitheCafe\facesA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317632">
              <a:off x="3156470" y="5602537"/>
              <a:ext cx="736094" cy="864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C:\Users\ponty\Documents\Presentations\2012-04-UnitheCafe\facesC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369977">
              <a:off x="4727233" y="5622586"/>
              <a:ext cx="740666" cy="864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" descr="C:\Users\ponty\Documents\Presentations\2012-04-UnitheCafe\faces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389233">
              <a:off x="5397073" y="5260670"/>
              <a:ext cx="740569" cy="708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C:\Users\ponty\Documents\Presentations\2012-04-UnitheCafe\facesU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730629">
              <a:off x="6076593" y="3912430"/>
              <a:ext cx="845822" cy="630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ponty\Documents\Presentations\2012-04-UnitheCafe\facesA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75907">
              <a:off x="5564839" y="2171784"/>
              <a:ext cx="736094" cy="864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C:\Users\ponty\Documents\Presentations\2012-04-UnitheCafe\facesC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977215" y="5765242"/>
              <a:ext cx="740666" cy="864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3" descr="C:\Users\ponty\Documents\Presentations\2012-04-UnitheCafe\faces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7215" y="1684808"/>
              <a:ext cx="740569" cy="708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C:\Users\ponty\Documents\Presentations\2012-04-UnitheCafe\facesU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483113">
              <a:off x="2472066" y="5183433"/>
              <a:ext cx="845822" cy="630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5" descr="C:\Users\ponty\Documents\Presentations\2012-04-UnitheCafe\facesA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763790">
              <a:off x="2382570" y="2169794"/>
              <a:ext cx="736094" cy="864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6" descr="C:\Users\ponty\Documents\Presentations\2012-04-UnitheCafe\facesC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863500" y="3714927"/>
              <a:ext cx="740666" cy="864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3" name="Picture 9" descr="C:\Users\ponty\Documents\Presentations\2012-04-UnitheCafe\chef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5" y="5105400"/>
            <a:ext cx="859221" cy="124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15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err="1" smtClean="0"/>
              <a:t>Combien</a:t>
            </a:r>
            <a:r>
              <a:rPr lang="en-US" dirty="0" smtClean="0"/>
              <a:t> </a:t>
            </a:r>
            <a:r>
              <a:rPr lang="en-US" dirty="0" err="1" smtClean="0"/>
              <a:t>ça</a:t>
            </a:r>
            <a:r>
              <a:rPr lang="en-US" dirty="0" smtClean="0"/>
              <a:t> </a:t>
            </a:r>
            <a:r>
              <a:rPr lang="en-US" dirty="0" err="1" smtClean="0"/>
              <a:t>coûte</a:t>
            </a:r>
            <a:endParaRPr lang="fr-FR" dirty="0"/>
          </a:p>
        </p:txBody>
      </p:sp>
      <p:grpSp>
        <p:nvGrpSpPr>
          <p:cNvPr id="7" name="Group 6"/>
          <p:cNvGrpSpPr/>
          <p:nvPr/>
        </p:nvGrpSpPr>
        <p:grpSpPr>
          <a:xfrm>
            <a:off x="838200" y="1699091"/>
            <a:ext cx="1269636" cy="1229707"/>
            <a:chOff x="932999" y="5105400"/>
            <a:chExt cx="1269636" cy="1229707"/>
          </a:xfrm>
        </p:grpSpPr>
        <p:sp>
          <p:nvSpPr>
            <p:cNvPr id="27" name="Rectangle 26"/>
            <p:cNvSpPr/>
            <p:nvPr/>
          </p:nvSpPr>
          <p:spPr>
            <a:xfrm>
              <a:off x="1174832" y="6121713"/>
              <a:ext cx="651326" cy="2133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stCxn id="89" idx="6"/>
              <a:endCxn id="90" idx="2"/>
            </p:cNvCxnSpPr>
            <p:nvPr/>
          </p:nvCxnSpPr>
          <p:spPr>
            <a:xfrm>
              <a:off x="1066800" y="6219168"/>
              <a:ext cx="856799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ot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1647070" y="6164392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199349" y="6164392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2" descr="C:\Users\ponty\Documents\Presentations\2012-04-UnitheCafe\aide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4616" y="5336233"/>
              <a:ext cx="371758" cy="697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oup 5"/>
            <p:cNvGrpSpPr/>
            <p:nvPr/>
          </p:nvGrpSpPr>
          <p:grpSpPr>
            <a:xfrm>
              <a:off x="1752600" y="5105400"/>
              <a:ext cx="450035" cy="461665"/>
              <a:chOff x="1752600" y="5105400"/>
              <a:chExt cx="450035" cy="46166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875301" y="5105400"/>
                <a:ext cx="3273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/>
                  <a:t>?</a:t>
                </a:r>
                <a:endParaRPr lang="en-US" sz="2400" b="1" dirty="0"/>
              </a:p>
            </p:txBody>
          </p:sp>
          <p:sp>
            <p:nvSpPr>
              <p:cNvPr id="10" name="Heart 9"/>
              <p:cNvSpPr/>
              <p:nvPr/>
            </p:nvSpPr>
            <p:spPr>
              <a:xfrm>
                <a:off x="1752600" y="5250735"/>
                <a:ext cx="176170" cy="170996"/>
              </a:xfrm>
              <a:prstGeom prst="heart">
                <a:avLst/>
              </a:prstGeom>
              <a:solidFill>
                <a:srgbClr val="FB4747"/>
              </a:solidFill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89" name="Oval 88"/>
            <p:cNvSpPr/>
            <p:nvPr/>
          </p:nvSpPr>
          <p:spPr>
            <a:xfrm>
              <a:off x="932999" y="6161551"/>
              <a:ext cx="133801" cy="11523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1923599" y="6161551"/>
              <a:ext cx="133801" cy="11523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733800" y="2797162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Max</a:t>
            </a:r>
            <a:r>
              <a:rPr lang="en-US" sz="3600" dirty="0"/>
              <a:t>(       </a:t>
            </a:r>
            <a:r>
              <a:rPr lang="en-US" sz="3600" dirty="0" smtClean="0"/>
              <a:t>+    +       )</a:t>
            </a:r>
            <a:endParaRPr lang="fr-FR" sz="3600" dirty="0"/>
          </a:p>
        </p:txBody>
      </p:sp>
      <p:cxnSp>
        <p:nvCxnSpPr>
          <p:cNvPr id="74" name="Straight Connector 73"/>
          <p:cNvCxnSpPr/>
          <p:nvPr/>
        </p:nvCxnSpPr>
        <p:spPr>
          <a:xfrm>
            <a:off x="5012303" y="3254659"/>
            <a:ext cx="715707" cy="640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3846728" y="3625939"/>
            <a:ext cx="1147710" cy="219796"/>
            <a:chOff x="4301965" y="6109270"/>
            <a:chExt cx="1147710" cy="219796"/>
          </a:xfrm>
        </p:grpSpPr>
        <p:sp>
          <p:nvSpPr>
            <p:cNvPr id="63" name="Rectangle 62"/>
            <p:cNvSpPr/>
            <p:nvPr/>
          </p:nvSpPr>
          <p:spPr>
            <a:xfrm>
              <a:off x="5090562" y="6109270"/>
              <a:ext cx="278203" cy="2133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639555" y="6115672"/>
              <a:ext cx="220809" cy="2133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58" name="Straight Connector 57"/>
            <p:cNvCxnSpPr/>
            <p:nvPr/>
          </p:nvCxnSpPr>
          <p:spPr>
            <a:xfrm flipV="1">
              <a:off x="4301965" y="6210095"/>
              <a:ext cx="1147710" cy="9072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ot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4" name="Curved Connector 63"/>
            <p:cNvCxnSpPr>
              <a:stCxn id="61" idx="0"/>
              <a:endCxn id="60" idx="0"/>
            </p:cNvCxnSpPr>
            <p:nvPr/>
          </p:nvCxnSpPr>
          <p:spPr>
            <a:xfrm rot="5400000" flipH="1" flipV="1">
              <a:off x="4745126" y="5934491"/>
              <a:ext cx="12700" cy="447721"/>
            </a:xfrm>
            <a:prstGeom prst="curvedConnector3">
              <a:avLst>
                <a:gd name="adj1" fmla="val 180000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61" name="Oval 60"/>
            <p:cNvSpPr/>
            <p:nvPr/>
          </p:nvSpPr>
          <p:spPr>
            <a:xfrm>
              <a:off x="4454365" y="6158351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4902086" y="6158351"/>
              <a:ext cx="133801" cy="115233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5232195" y="6157014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920965" y="914400"/>
            <a:ext cx="1108235" cy="1318090"/>
            <a:chOff x="3235165" y="5105399"/>
            <a:chExt cx="1108235" cy="1318090"/>
          </a:xfrm>
        </p:grpSpPr>
        <p:sp>
          <p:nvSpPr>
            <p:cNvPr id="51" name="Rectangle 50"/>
            <p:cNvSpPr/>
            <p:nvPr/>
          </p:nvSpPr>
          <p:spPr>
            <a:xfrm>
              <a:off x="3504872" y="6210095"/>
              <a:ext cx="441619" cy="2133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3235165" y="6310390"/>
              <a:ext cx="838200" cy="6402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ot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pic>
          <p:nvPicPr>
            <p:cNvPr id="12" name="Picture 11" descr="C:\Users\ponty\Documents\Presentations\2012-04-UnitheCafe\aide4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5067" y="5387961"/>
              <a:ext cx="375898" cy="705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Oval 51"/>
            <p:cNvSpPr/>
            <p:nvPr/>
          </p:nvSpPr>
          <p:spPr>
            <a:xfrm>
              <a:off x="3767403" y="6252774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3319682" y="6252774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3893365" y="5105399"/>
              <a:ext cx="450035" cy="461665"/>
              <a:chOff x="1752600" y="5105400"/>
              <a:chExt cx="450035" cy="461665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1875301" y="5105400"/>
                <a:ext cx="3273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/>
                  <a:t>?</a:t>
                </a:r>
                <a:endParaRPr lang="en-US" sz="2400" b="1" dirty="0"/>
              </a:p>
            </p:txBody>
          </p:sp>
          <p:sp>
            <p:nvSpPr>
              <p:cNvPr id="71" name="Heart 70"/>
              <p:cNvSpPr/>
              <p:nvPr/>
            </p:nvSpPr>
            <p:spPr>
              <a:xfrm>
                <a:off x="1752600" y="5250735"/>
                <a:ext cx="176170" cy="170996"/>
              </a:xfrm>
              <a:prstGeom prst="heart">
                <a:avLst/>
              </a:prstGeom>
              <a:solidFill>
                <a:srgbClr val="FB4747"/>
              </a:solidFill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4871004" y="2752498"/>
            <a:ext cx="581522" cy="559778"/>
            <a:chOff x="5449675" y="5343297"/>
            <a:chExt cx="581522" cy="559778"/>
          </a:xfrm>
        </p:grpSpPr>
        <p:cxnSp>
          <p:nvCxnSpPr>
            <p:cNvPr id="70" name="Curved Connector 69"/>
            <p:cNvCxnSpPr>
              <a:stCxn id="73" idx="0"/>
              <a:endCxn id="75" idx="0"/>
            </p:cNvCxnSpPr>
            <p:nvPr/>
          </p:nvCxnSpPr>
          <p:spPr>
            <a:xfrm rot="5400000" flipH="1" flipV="1">
              <a:off x="5740436" y="5563982"/>
              <a:ext cx="12700" cy="447721"/>
            </a:xfrm>
            <a:prstGeom prst="curvedConnector3">
              <a:avLst>
                <a:gd name="adj1" fmla="val 180000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73" name="Oval 72"/>
            <p:cNvSpPr/>
            <p:nvPr/>
          </p:nvSpPr>
          <p:spPr>
            <a:xfrm>
              <a:off x="5449675" y="5787842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5897396" y="5787842"/>
              <a:ext cx="133801" cy="115233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5555782" y="5343297"/>
              <a:ext cx="450035" cy="461665"/>
              <a:chOff x="1752600" y="5105400"/>
              <a:chExt cx="450035" cy="461665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1875301" y="5105400"/>
                <a:ext cx="3273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/>
                  <a:t>?</a:t>
                </a:r>
                <a:endParaRPr lang="en-US" sz="2400" b="1" dirty="0"/>
              </a:p>
            </p:txBody>
          </p:sp>
          <p:sp>
            <p:nvSpPr>
              <p:cNvPr id="80" name="Heart 79"/>
              <p:cNvSpPr/>
              <p:nvPr/>
            </p:nvSpPr>
            <p:spPr>
              <a:xfrm>
                <a:off x="1752600" y="5250735"/>
                <a:ext cx="176170" cy="170996"/>
              </a:xfrm>
              <a:prstGeom prst="heart">
                <a:avLst/>
              </a:prstGeom>
              <a:solidFill>
                <a:srgbClr val="FB4747"/>
              </a:solidFill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5943600" y="2514600"/>
            <a:ext cx="1946435" cy="1339939"/>
            <a:chOff x="6587965" y="5105399"/>
            <a:chExt cx="1946435" cy="1339939"/>
          </a:xfrm>
        </p:grpSpPr>
        <p:grpSp>
          <p:nvGrpSpPr>
            <p:cNvPr id="15" name="Group 14"/>
            <p:cNvGrpSpPr/>
            <p:nvPr/>
          </p:nvGrpSpPr>
          <p:grpSpPr>
            <a:xfrm>
              <a:off x="6587965" y="5112465"/>
              <a:ext cx="1742626" cy="1332873"/>
              <a:chOff x="6587965" y="5112465"/>
              <a:chExt cx="1742626" cy="1332873"/>
            </a:xfrm>
          </p:grpSpPr>
          <p:pic>
            <p:nvPicPr>
              <p:cNvPr id="3075" name="Picture 3" descr="C:\Users\ponty\Documents\Presentations\2012-04-UnitheCafe\aide5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4799" y="5410200"/>
                <a:ext cx="353492" cy="6711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" name="Picture 4" descr="C:\Users\ponty\Documents\Presentations\2012-04-UnitheCafe\aide6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20963" y="5257800"/>
                <a:ext cx="529004" cy="8409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19" name="Group 118"/>
              <p:cNvGrpSpPr/>
              <p:nvPr/>
            </p:nvGrpSpPr>
            <p:grpSpPr>
              <a:xfrm>
                <a:off x="6587965" y="6268035"/>
                <a:ext cx="685800" cy="167989"/>
                <a:chOff x="6629400" y="6363094"/>
                <a:chExt cx="938170" cy="213394"/>
              </a:xfrm>
            </p:grpSpPr>
            <p:cxnSp>
              <p:nvCxnSpPr>
                <p:cNvPr id="113" name="Curved Connector 112"/>
                <p:cNvCxnSpPr>
                  <a:stCxn id="86" idx="0"/>
                  <a:endCxn id="88" idx="0"/>
                </p:cNvCxnSpPr>
                <p:nvPr/>
              </p:nvCxnSpPr>
              <p:spPr>
                <a:xfrm rot="5400000" flipH="1" flipV="1">
                  <a:off x="6972300" y="6205974"/>
                  <a:ext cx="12700" cy="399599"/>
                </a:xfrm>
                <a:prstGeom prst="curvedConnector3">
                  <a:avLst>
                    <a:gd name="adj1" fmla="val 1238945"/>
                  </a:avLst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sp>
              <p:nvSpPr>
                <p:cNvPr id="85" name="Rectangle 84"/>
                <p:cNvSpPr/>
                <p:nvPr/>
              </p:nvSpPr>
              <p:spPr>
                <a:xfrm>
                  <a:off x="6859853" y="6363094"/>
                  <a:ext cx="220809" cy="21339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7" name="Straight Connector 86"/>
                <p:cNvCxnSpPr/>
                <p:nvPr/>
              </p:nvCxnSpPr>
              <p:spPr>
                <a:xfrm>
                  <a:off x="6629400" y="6452544"/>
                  <a:ext cx="938170" cy="19586"/>
                </a:xfrm>
                <a:prstGeom prst="line">
                  <a:avLst/>
                </a:prstGeom>
                <a:ln w="12700">
                  <a:solidFill>
                    <a:schemeClr val="bg1">
                      <a:lumMod val="65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sp>
              <p:nvSpPr>
                <p:cNvPr id="88" name="Oval 87"/>
                <p:cNvSpPr/>
                <p:nvPr/>
              </p:nvSpPr>
              <p:spPr>
                <a:xfrm>
                  <a:off x="7105199" y="6405773"/>
                  <a:ext cx="133801" cy="115233"/>
                </a:xfrm>
                <a:prstGeom prst="ellipse">
                  <a:avLst/>
                </a:prstGeom>
                <a:solidFill>
                  <a:schemeClr val="accent6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6705600" y="6405773"/>
                  <a:ext cx="133801" cy="115233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Oval 110"/>
                <p:cNvSpPr/>
                <p:nvPr/>
              </p:nvSpPr>
              <p:spPr>
                <a:xfrm>
                  <a:off x="7367902" y="6405773"/>
                  <a:ext cx="133801" cy="115233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0" name="Group 119"/>
              <p:cNvGrpSpPr/>
              <p:nvPr/>
            </p:nvGrpSpPr>
            <p:grpSpPr>
              <a:xfrm>
                <a:off x="7431589" y="6252866"/>
                <a:ext cx="899002" cy="192472"/>
                <a:chOff x="7625424" y="6366769"/>
                <a:chExt cx="1147710" cy="213394"/>
              </a:xfrm>
            </p:grpSpPr>
            <p:sp>
              <p:nvSpPr>
                <p:cNvPr id="104" name="Rectangle 103"/>
                <p:cNvSpPr/>
                <p:nvPr/>
              </p:nvSpPr>
              <p:spPr>
                <a:xfrm>
                  <a:off x="8265676" y="6366769"/>
                  <a:ext cx="346835" cy="21339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6" name="Straight Connector 105"/>
                <p:cNvCxnSpPr/>
                <p:nvPr/>
              </p:nvCxnSpPr>
              <p:spPr>
                <a:xfrm flipV="1">
                  <a:off x="7625424" y="6467594"/>
                  <a:ext cx="1147710" cy="9072"/>
                </a:xfrm>
                <a:prstGeom prst="line">
                  <a:avLst/>
                </a:prstGeom>
                <a:ln w="12700">
                  <a:solidFill>
                    <a:schemeClr val="bg1">
                      <a:lumMod val="65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sp>
              <p:nvSpPr>
                <p:cNvPr id="108" name="Oval 107"/>
                <p:cNvSpPr/>
                <p:nvPr/>
              </p:nvSpPr>
              <p:spPr>
                <a:xfrm>
                  <a:off x="7777824" y="6415850"/>
                  <a:ext cx="133801" cy="115233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8077200" y="6415850"/>
                  <a:ext cx="133801" cy="115233"/>
                </a:xfrm>
                <a:prstGeom prst="ellipse">
                  <a:avLst/>
                </a:prstGeom>
                <a:solidFill>
                  <a:schemeClr val="accent6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Oval 111"/>
                <p:cNvSpPr/>
                <p:nvPr/>
              </p:nvSpPr>
              <p:spPr>
                <a:xfrm>
                  <a:off x="8478710" y="6409977"/>
                  <a:ext cx="133801" cy="115233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7" name="Curved Connector 116"/>
                <p:cNvCxnSpPr>
                  <a:stCxn id="108" idx="0"/>
                  <a:endCxn id="109" idx="0"/>
                </p:cNvCxnSpPr>
                <p:nvPr/>
              </p:nvCxnSpPr>
              <p:spPr>
                <a:xfrm rot="5400000" flipH="1" flipV="1">
                  <a:off x="7994413" y="6266162"/>
                  <a:ext cx="12700" cy="299376"/>
                </a:xfrm>
                <a:prstGeom prst="curvedConnector3">
                  <a:avLst>
                    <a:gd name="adj1" fmla="val 864937"/>
                  </a:avLst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" name="Group 82"/>
              <p:cNvGrpSpPr/>
              <p:nvPr/>
            </p:nvGrpSpPr>
            <p:grpSpPr>
              <a:xfrm>
                <a:off x="7008246" y="5112465"/>
                <a:ext cx="450035" cy="461665"/>
                <a:chOff x="1752600" y="5105400"/>
                <a:chExt cx="450035" cy="461665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1875301" y="5105400"/>
                  <a:ext cx="32733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dirty="0" smtClean="0"/>
                    <a:t>?</a:t>
                  </a:r>
                  <a:endParaRPr lang="en-US" sz="2400" b="1" dirty="0"/>
                </a:p>
              </p:txBody>
            </p:sp>
            <p:sp>
              <p:nvSpPr>
                <p:cNvPr id="91" name="Heart 90"/>
                <p:cNvSpPr/>
                <p:nvPr/>
              </p:nvSpPr>
              <p:spPr>
                <a:xfrm>
                  <a:off x="1752600" y="5250735"/>
                  <a:ext cx="176170" cy="170996"/>
                </a:xfrm>
                <a:prstGeom prst="heart">
                  <a:avLst/>
                </a:prstGeom>
                <a:solidFill>
                  <a:srgbClr val="FB4747"/>
                </a:solidFill>
                <a:ln w="12700"/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2" name="Group 91"/>
            <p:cNvGrpSpPr/>
            <p:nvPr/>
          </p:nvGrpSpPr>
          <p:grpSpPr>
            <a:xfrm>
              <a:off x="8084365" y="5105399"/>
              <a:ext cx="450035" cy="461665"/>
              <a:chOff x="1752600" y="5105400"/>
              <a:chExt cx="450035" cy="461665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1875301" y="5105400"/>
                <a:ext cx="3273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/>
                  <a:t>?</a:t>
                </a:r>
                <a:endParaRPr lang="en-US" sz="2400" b="1" dirty="0"/>
              </a:p>
            </p:txBody>
          </p:sp>
          <p:sp>
            <p:nvSpPr>
              <p:cNvPr id="94" name="Heart 93"/>
              <p:cNvSpPr/>
              <p:nvPr/>
            </p:nvSpPr>
            <p:spPr>
              <a:xfrm>
                <a:off x="1752600" y="5250735"/>
                <a:ext cx="176170" cy="170996"/>
              </a:xfrm>
              <a:prstGeom prst="heart">
                <a:avLst/>
              </a:prstGeom>
              <a:solidFill>
                <a:srgbClr val="FB4747"/>
              </a:solidFill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6" name="TextBox 75"/>
          <p:cNvSpPr txBox="1"/>
          <p:nvPr/>
        </p:nvSpPr>
        <p:spPr>
          <a:xfrm>
            <a:off x="2057400" y="1972229"/>
            <a:ext cx="1329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= Max</a:t>
            </a:r>
            <a:endParaRPr lang="fr-FR" sz="3600" dirty="0"/>
          </a:p>
        </p:txBody>
      </p:sp>
      <p:sp>
        <p:nvSpPr>
          <p:cNvPr id="20" name="Left Brace 19"/>
          <p:cNvSpPr/>
          <p:nvPr/>
        </p:nvSpPr>
        <p:spPr>
          <a:xfrm>
            <a:off x="3463323" y="1059735"/>
            <a:ext cx="401248" cy="2794804"/>
          </a:xfrm>
          <a:prstGeom prst="leftBrace">
            <a:avLst>
              <a:gd name="adj1" fmla="val 169754"/>
              <a:gd name="adj2" fmla="val 50000"/>
            </a:avLst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extBox 21"/>
          <p:cNvSpPr txBox="1"/>
          <p:nvPr/>
        </p:nvSpPr>
        <p:spPr>
          <a:xfrm>
            <a:off x="806827" y="4114800"/>
            <a:ext cx="77275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Nombre</a:t>
            </a:r>
            <a:r>
              <a:rPr lang="en-US" sz="2000" dirty="0" smtClean="0"/>
              <a:t> de danseurs </a:t>
            </a:r>
            <a:r>
              <a:rPr lang="en-US" sz="2000" dirty="0" smtClean="0">
                <a:latin typeface="Times New Roman"/>
                <a:cs typeface="Times New Roman"/>
              </a:rPr>
              <a:t>→ </a:t>
            </a:r>
            <a:r>
              <a:rPr lang="en-US" sz="2400" dirty="0" smtClean="0">
                <a:solidFill>
                  <a:schemeClr val="bg2"/>
                </a:solidFill>
                <a:latin typeface="+mj-lt"/>
                <a:cs typeface="Times New Roman"/>
              </a:rPr>
              <a:t>n</a:t>
            </a:r>
            <a:endParaRPr lang="en-US" sz="2000" dirty="0" smtClean="0">
              <a:solidFill>
                <a:schemeClr val="bg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Un assistant par </a:t>
            </a:r>
            <a:r>
              <a:rPr lang="en-US" sz="2000" dirty="0" err="1" smtClean="0"/>
              <a:t>région</a:t>
            </a:r>
            <a:r>
              <a:rPr lang="en-US" sz="2000" dirty="0" smtClean="0"/>
              <a:t> </a:t>
            </a:r>
            <a:r>
              <a:rPr lang="en-US" sz="2000" dirty="0" err="1" smtClean="0"/>
              <a:t>dans</a:t>
            </a:r>
            <a:r>
              <a:rPr lang="en-US" sz="2000" dirty="0" smtClean="0"/>
              <a:t> la </a:t>
            </a:r>
            <a:r>
              <a:rPr lang="en-US" sz="2000" dirty="0" err="1" smtClean="0"/>
              <a:t>ronde</a:t>
            </a:r>
            <a:r>
              <a:rPr lang="en-US" sz="2000" dirty="0" smtClean="0"/>
              <a:t> </a:t>
            </a:r>
            <a:r>
              <a:rPr lang="en-US" sz="2000" dirty="0">
                <a:latin typeface="Times New Roman"/>
                <a:cs typeface="Times New Roman"/>
              </a:rPr>
              <a:t>→ </a:t>
            </a:r>
            <a:r>
              <a:rPr lang="en-US" sz="2400" dirty="0" smtClean="0">
                <a:solidFill>
                  <a:schemeClr val="bg2"/>
                </a:solidFill>
                <a:cs typeface="Times New Roman"/>
              </a:rPr>
              <a:t>(</a:t>
            </a:r>
            <a:r>
              <a:rPr lang="en-US" sz="2400" i="1" dirty="0" smtClean="0">
                <a:solidFill>
                  <a:schemeClr val="bg2"/>
                </a:solidFill>
                <a:cs typeface="Times New Roman"/>
              </a:rPr>
              <a:t>n</a:t>
            </a:r>
            <a:r>
              <a:rPr lang="en-US" sz="2400" dirty="0" smtClean="0">
                <a:solidFill>
                  <a:schemeClr val="bg2"/>
                </a:solidFill>
                <a:cs typeface="Times New Roman"/>
              </a:rPr>
              <a:t>*(</a:t>
            </a:r>
            <a:r>
              <a:rPr lang="en-US" sz="2400" i="1" dirty="0" smtClean="0">
                <a:solidFill>
                  <a:schemeClr val="bg2"/>
                </a:solidFill>
                <a:cs typeface="Times New Roman"/>
              </a:rPr>
              <a:t>n-1</a:t>
            </a:r>
            <a:r>
              <a:rPr lang="en-US" sz="2400" dirty="0" smtClean="0">
                <a:solidFill>
                  <a:schemeClr val="bg2"/>
                </a:solidFill>
                <a:cs typeface="Times New Roman"/>
              </a:rPr>
              <a:t>)) / 2 ≈ n</a:t>
            </a:r>
            <a:r>
              <a:rPr lang="en-US" sz="2400" baseline="30000" dirty="0" smtClean="0">
                <a:solidFill>
                  <a:schemeClr val="bg2"/>
                </a:solidFill>
                <a:cs typeface="Times New Roman"/>
              </a:rPr>
              <a:t>2</a:t>
            </a:r>
            <a:endParaRPr lang="en-US" sz="2400" dirty="0" smtClean="0">
              <a:solidFill>
                <a:schemeClr val="bg2"/>
              </a:solidFill>
              <a:cs typeface="Times New Roman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>
                <a:cs typeface="Times New Roman"/>
              </a:rPr>
              <a:t>Chaque</a:t>
            </a:r>
            <a:r>
              <a:rPr lang="en-US" sz="2000" dirty="0" smtClean="0">
                <a:cs typeface="Times New Roman"/>
              </a:rPr>
              <a:t> assistant fait, au </a:t>
            </a:r>
            <a:r>
              <a:rPr lang="en-US" sz="2000" dirty="0" err="1" smtClean="0">
                <a:cs typeface="Times New Roman"/>
              </a:rPr>
              <a:t>pire</a:t>
            </a:r>
            <a:r>
              <a:rPr lang="en-US" sz="2000" dirty="0" smtClean="0">
                <a:cs typeface="Times New Roman"/>
              </a:rPr>
              <a:t>, </a:t>
            </a:r>
            <a:r>
              <a:rPr lang="en-US" sz="2400" dirty="0" smtClean="0">
                <a:solidFill>
                  <a:schemeClr val="bg2"/>
                </a:solidFill>
                <a:cs typeface="Times New Roman"/>
              </a:rPr>
              <a:t>n+1</a:t>
            </a:r>
            <a:r>
              <a:rPr lang="en-US" sz="2000" dirty="0" smtClean="0">
                <a:cs typeface="Times New Roman"/>
              </a:rPr>
              <a:t> </a:t>
            </a:r>
            <a:r>
              <a:rPr lang="en-US" sz="2000" dirty="0" err="1" smtClean="0">
                <a:cs typeface="Times New Roman"/>
              </a:rPr>
              <a:t>calculs</a:t>
            </a:r>
            <a:endParaRPr lang="en-US" sz="2000" dirty="0" smtClean="0">
              <a:cs typeface="Times New Roman"/>
            </a:endParaRPr>
          </a:p>
          <a:p>
            <a:r>
              <a:rPr lang="en-US" sz="2000" dirty="0" err="1" smtClean="0">
                <a:solidFill>
                  <a:schemeClr val="bg2"/>
                </a:solidFill>
              </a:rPr>
              <a:t>Nombre</a:t>
            </a:r>
            <a:r>
              <a:rPr lang="en-US" sz="2000" dirty="0" smtClean="0">
                <a:solidFill>
                  <a:schemeClr val="bg2"/>
                </a:solidFill>
              </a:rPr>
              <a:t> total de </a:t>
            </a:r>
            <a:r>
              <a:rPr lang="en-US" sz="2000" dirty="0" err="1" smtClean="0">
                <a:solidFill>
                  <a:schemeClr val="bg2"/>
                </a:solidFill>
              </a:rPr>
              <a:t>calculs</a:t>
            </a:r>
            <a:r>
              <a:rPr lang="en-US" sz="2000" dirty="0" smtClean="0">
                <a:solidFill>
                  <a:schemeClr val="bg2"/>
                </a:solidFill>
              </a:rPr>
              <a:t> :</a:t>
            </a:r>
            <a:r>
              <a:rPr lang="en-US" sz="2000" dirty="0" smtClean="0"/>
              <a:t> </a:t>
            </a:r>
            <a:r>
              <a:rPr lang="en-US" sz="2000" i="1" dirty="0" smtClean="0"/>
              <a:t>A </a:t>
            </a:r>
            <a:r>
              <a:rPr lang="en-US" sz="2000" i="1" dirty="0" err="1" smtClean="0"/>
              <a:t>peu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près</a:t>
            </a:r>
            <a:r>
              <a:rPr lang="en-US" sz="2000" dirty="0" smtClean="0"/>
              <a:t> </a:t>
            </a:r>
            <a:r>
              <a:rPr lang="en-US" sz="2400" dirty="0" smtClean="0">
                <a:solidFill>
                  <a:schemeClr val="bg2"/>
                </a:solidFill>
              </a:rPr>
              <a:t>n</a:t>
            </a:r>
            <a:r>
              <a:rPr lang="en-US" sz="2400" baseline="30000" dirty="0" smtClean="0">
                <a:solidFill>
                  <a:schemeClr val="bg2"/>
                </a:solidFill>
              </a:rPr>
              <a:t>3</a:t>
            </a:r>
            <a:r>
              <a:rPr lang="en-US" sz="2400" dirty="0" smtClean="0"/>
              <a:t> …</a:t>
            </a:r>
            <a:endParaRPr lang="fr-FR" dirty="0"/>
          </a:p>
        </p:txBody>
      </p:sp>
      <p:grpSp>
        <p:nvGrpSpPr>
          <p:cNvPr id="19" name="Group 18"/>
          <p:cNvGrpSpPr/>
          <p:nvPr/>
        </p:nvGrpSpPr>
        <p:grpSpPr>
          <a:xfrm>
            <a:off x="521193" y="5673869"/>
            <a:ext cx="8165607" cy="574531"/>
            <a:chOff x="521193" y="5536200"/>
            <a:chExt cx="8165607" cy="574531"/>
          </a:xfrm>
        </p:grpSpPr>
        <p:sp>
          <p:nvSpPr>
            <p:cNvPr id="68" name="TextBox 67"/>
            <p:cNvSpPr txBox="1"/>
            <p:nvPr/>
          </p:nvSpPr>
          <p:spPr>
            <a:xfrm>
              <a:off x="1016843" y="5632002"/>
              <a:ext cx="7669957" cy="406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Attention à </a:t>
              </a:r>
              <a:r>
                <a:rPr lang="en-US" dirty="0" err="1" smtClean="0"/>
                <a:t>l’ordre</a:t>
              </a:r>
              <a:r>
                <a:rPr lang="en-US" dirty="0" smtClean="0"/>
                <a:t> des </a:t>
              </a:r>
              <a:r>
                <a:rPr lang="en-US" dirty="0" err="1" smtClean="0"/>
                <a:t>calculs</a:t>
              </a:r>
              <a:r>
                <a:rPr lang="en-US" dirty="0"/>
                <a:t> </a:t>
              </a:r>
              <a:r>
                <a:rPr lang="en-US" dirty="0" smtClean="0"/>
                <a:t>(Commencer par les petites </a:t>
              </a:r>
              <a:r>
                <a:rPr lang="en-US" dirty="0" err="1" smtClean="0"/>
                <a:t>régions</a:t>
              </a:r>
              <a:r>
                <a:rPr lang="en-US" dirty="0" smtClean="0"/>
                <a:t> …)</a:t>
              </a:r>
              <a:endParaRPr lang="fr-FR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521193" y="5536200"/>
              <a:ext cx="495650" cy="574531"/>
              <a:chOff x="275925" y="4768994"/>
              <a:chExt cx="495650" cy="574531"/>
            </a:xfrm>
          </p:grpSpPr>
          <p:sp>
            <p:nvSpPr>
              <p:cNvPr id="3" name="Isosceles Triangle 2"/>
              <p:cNvSpPr/>
              <p:nvPr/>
            </p:nvSpPr>
            <p:spPr>
              <a:xfrm>
                <a:off x="275925" y="4768994"/>
                <a:ext cx="495650" cy="488806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3600" b="1" baseline="30000" dirty="0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382676" y="4820305"/>
                <a:ext cx="293599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8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!</a:t>
                </a:r>
                <a:endParaRPr lang="en-US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77" name="Rectangle 76"/>
          <p:cNvSpPr/>
          <p:nvPr/>
        </p:nvSpPr>
        <p:spPr>
          <a:xfrm>
            <a:off x="521193" y="955536"/>
            <a:ext cx="8165607" cy="43022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82" name="Chart 81"/>
          <p:cNvGraphicFramePr/>
          <p:nvPr>
            <p:extLst>
              <p:ext uri="{D42A27DB-BD31-4B8C-83A1-F6EECF244321}">
                <p14:modId xmlns:p14="http://schemas.microsoft.com/office/powerpoint/2010/main" val="1147308190"/>
              </p:ext>
            </p:extLst>
          </p:nvPr>
        </p:nvGraphicFramePr>
        <p:xfrm>
          <a:off x="1219817" y="990824"/>
          <a:ext cx="4232710" cy="3047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95" name="Straight Arrow Connector 94"/>
          <p:cNvCxnSpPr/>
          <p:nvPr/>
        </p:nvCxnSpPr>
        <p:spPr>
          <a:xfrm>
            <a:off x="2107836" y="2032338"/>
            <a:ext cx="6426564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2312516" y="1828392"/>
            <a:ext cx="115080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Migraine</a:t>
            </a:r>
            <a:endParaRPr lang="fr-FR" b="1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533852"/>
              </p:ext>
            </p:extLst>
          </p:nvPr>
        </p:nvGraphicFramePr>
        <p:xfrm>
          <a:off x="591666" y="4038376"/>
          <a:ext cx="7942734" cy="1005840"/>
        </p:xfrm>
        <a:graphic>
          <a:graphicData uri="http://schemas.openxmlformats.org/drawingml/2006/table">
            <a:tbl>
              <a:tblPr firstCol="1" bandCol="1">
                <a:tableStyleId>{21E4AEA4-8DFA-4A89-87EB-49C32662AFE0}</a:tableStyleId>
              </a:tblPr>
              <a:tblGrid>
                <a:gridCol w="1501205"/>
                <a:gridCol w="3317329"/>
                <a:gridCol w="31242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Stratégie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Tout essayer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Diviser</a:t>
                      </a:r>
                      <a:r>
                        <a:rPr lang="en-US" dirty="0" smtClean="0"/>
                        <a:t> pour </a:t>
                      </a:r>
                      <a:r>
                        <a:rPr lang="en-US" dirty="0" err="1" smtClean="0"/>
                        <a:t>régner</a:t>
                      </a:r>
                      <a:endParaRPr lang="fr-FR" dirty="0"/>
                    </a:p>
                  </a:txBody>
                  <a:tcPr anchor="ctr"/>
                </a:tc>
              </a:tr>
              <a:tr h="62506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Nombre</a:t>
                      </a:r>
                      <a:r>
                        <a:rPr lang="en-US" dirty="0" smtClean="0"/>
                        <a:t> de </a:t>
                      </a:r>
                      <a:r>
                        <a:rPr lang="en-US" dirty="0" err="1" smtClean="0"/>
                        <a:t>calculs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Exponentiel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Polynomial </a:t>
                      </a:r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O(</a:t>
                      </a:r>
                      <a:r>
                        <a:rPr lang="en-US" sz="1800" dirty="0" smtClean="0">
                          <a:solidFill>
                            <a:schemeClr val="bg2"/>
                          </a:solidFill>
                        </a:rPr>
                        <a:t>n</a:t>
                      </a:r>
                      <a:r>
                        <a:rPr lang="en-US" sz="1800" baseline="300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r>
                        <a:rPr lang="en-US" sz="1800" baseline="0" dirty="0" smtClean="0">
                          <a:solidFill>
                            <a:schemeClr val="bg2"/>
                          </a:solidFill>
                        </a:rPr>
                        <a:t>)</a:t>
                      </a:r>
                      <a:endParaRPr lang="fr-FR" baseline="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7" name="Chart 96"/>
          <p:cNvGraphicFramePr/>
          <p:nvPr>
            <p:extLst>
              <p:ext uri="{D42A27DB-BD31-4B8C-83A1-F6EECF244321}">
                <p14:modId xmlns:p14="http://schemas.microsoft.com/office/powerpoint/2010/main" val="2482260231"/>
              </p:ext>
            </p:extLst>
          </p:nvPr>
        </p:nvGraphicFramePr>
        <p:xfrm>
          <a:off x="5427146" y="990824"/>
          <a:ext cx="3215675" cy="3047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13526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err="1" smtClean="0"/>
              <a:t>Combien</a:t>
            </a:r>
            <a:r>
              <a:rPr lang="en-US" dirty="0" smtClean="0"/>
              <a:t> </a:t>
            </a:r>
            <a:r>
              <a:rPr lang="en-US" dirty="0" err="1" smtClean="0"/>
              <a:t>ça</a:t>
            </a:r>
            <a:r>
              <a:rPr lang="en-US" dirty="0" smtClean="0"/>
              <a:t> </a:t>
            </a:r>
            <a:r>
              <a:rPr lang="en-US" dirty="0" err="1" smtClean="0"/>
              <a:t>coûte</a:t>
            </a:r>
            <a:endParaRPr lang="fr-FR" dirty="0"/>
          </a:p>
        </p:txBody>
      </p:sp>
      <p:grpSp>
        <p:nvGrpSpPr>
          <p:cNvPr id="7" name="Group 6"/>
          <p:cNvGrpSpPr/>
          <p:nvPr/>
        </p:nvGrpSpPr>
        <p:grpSpPr>
          <a:xfrm>
            <a:off x="838200" y="1699091"/>
            <a:ext cx="1269636" cy="1229707"/>
            <a:chOff x="932999" y="5105400"/>
            <a:chExt cx="1269636" cy="1229707"/>
          </a:xfrm>
        </p:grpSpPr>
        <p:sp>
          <p:nvSpPr>
            <p:cNvPr id="27" name="Rectangle 26"/>
            <p:cNvSpPr/>
            <p:nvPr/>
          </p:nvSpPr>
          <p:spPr>
            <a:xfrm>
              <a:off x="1174832" y="6121713"/>
              <a:ext cx="651326" cy="2133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stCxn id="89" idx="6"/>
              <a:endCxn id="90" idx="2"/>
            </p:cNvCxnSpPr>
            <p:nvPr/>
          </p:nvCxnSpPr>
          <p:spPr>
            <a:xfrm>
              <a:off x="1066800" y="6219168"/>
              <a:ext cx="856799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ot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1647070" y="6164392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199349" y="6164392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2" descr="C:\Users\ponty\Documents\Presentations\2012-04-UnitheCafe\aide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4616" y="5336233"/>
              <a:ext cx="371758" cy="697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oup 5"/>
            <p:cNvGrpSpPr/>
            <p:nvPr/>
          </p:nvGrpSpPr>
          <p:grpSpPr>
            <a:xfrm>
              <a:off x="1752600" y="5105400"/>
              <a:ext cx="450035" cy="461665"/>
              <a:chOff x="1752600" y="5105400"/>
              <a:chExt cx="450035" cy="46166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875301" y="5105400"/>
                <a:ext cx="3273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/>
                  <a:t>?</a:t>
                </a:r>
                <a:endParaRPr lang="en-US" sz="2400" b="1" dirty="0"/>
              </a:p>
            </p:txBody>
          </p:sp>
          <p:sp>
            <p:nvSpPr>
              <p:cNvPr id="10" name="Heart 9"/>
              <p:cNvSpPr/>
              <p:nvPr/>
            </p:nvSpPr>
            <p:spPr>
              <a:xfrm>
                <a:off x="1752600" y="5250735"/>
                <a:ext cx="176170" cy="170996"/>
              </a:xfrm>
              <a:prstGeom prst="heart">
                <a:avLst/>
              </a:prstGeom>
              <a:solidFill>
                <a:srgbClr val="FB4747"/>
              </a:solidFill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89" name="Oval 88"/>
            <p:cNvSpPr/>
            <p:nvPr/>
          </p:nvSpPr>
          <p:spPr>
            <a:xfrm>
              <a:off x="932999" y="6161551"/>
              <a:ext cx="133801" cy="11523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1923599" y="6161551"/>
              <a:ext cx="133801" cy="11523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733800" y="2797162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Max</a:t>
            </a:r>
            <a:r>
              <a:rPr lang="en-US" sz="3600" dirty="0"/>
              <a:t>(       </a:t>
            </a:r>
            <a:r>
              <a:rPr lang="en-US" sz="3600" dirty="0" smtClean="0"/>
              <a:t>+    +       )</a:t>
            </a:r>
            <a:endParaRPr lang="fr-FR" sz="3600" dirty="0"/>
          </a:p>
        </p:txBody>
      </p:sp>
      <p:cxnSp>
        <p:nvCxnSpPr>
          <p:cNvPr id="74" name="Straight Connector 73"/>
          <p:cNvCxnSpPr/>
          <p:nvPr/>
        </p:nvCxnSpPr>
        <p:spPr>
          <a:xfrm>
            <a:off x="5012303" y="3254659"/>
            <a:ext cx="715707" cy="640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3846728" y="3625939"/>
            <a:ext cx="1147710" cy="219796"/>
            <a:chOff x="4301965" y="6109270"/>
            <a:chExt cx="1147710" cy="219796"/>
          </a:xfrm>
        </p:grpSpPr>
        <p:sp>
          <p:nvSpPr>
            <p:cNvPr id="63" name="Rectangle 62"/>
            <p:cNvSpPr/>
            <p:nvPr/>
          </p:nvSpPr>
          <p:spPr>
            <a:xfrm>
              <a:off x="5090562" y="6109270"/>
              <a:ext cx="278203" cy="2133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639555" y="6115672"/>
              <a:ext cx="220809" cy="2133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58" name="Straight Connector 57"/>
            <p:cNvCxnSpPr/>
            <p:nvPr/>
          </p:nvCxnSpPr>
          <p:spPr>
            <a:xfrm flipV="1">
              <a:off x="4301965" y="6210095"/>
              <a:ext cx="1147710" cy="9072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ot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4" name="Curved Connector 63"/>
            <p:cNvCxnSpPr>
              <a:stCxn id="61" idx="0"/>
              <a:endCxn id="60" idx="0"/>
            </p:cNvCxnSpPr>
            <p:nvPr/>
          </p:nvCxnSpPr>
          <p:spPr>
            <a:xfrm rot="5400000" flipH="1" flipV="1">
              <a:off x="4745126" y="5934491"/>
              <a:ext cx="12700" cy="447721"/>
            </a:xfrm>
            <a:prstGeom prst="curvedConnector3">
              <a:avLst>
                <a:gd name="adj1" fmla="val 180000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61" name="Oval 60"/>
            <p:cNvSpPr/>
            <p:nvPr/>
          </p:nvSpPr>
          <p:spPr>
            <a:xfrm>
              <a:off x="4454365" y="6158351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4902086" y="6158351"/>
              <a:ext cx="133801" cy="115233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5232195" y="6157014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920965" y="914400"/>
            <a:ext cx="1108235" cy="1318090"/>
            <a:chOff x="3235165" y="5105399"/>
            <a:chExt cx="1108235" cy="1318090"/>
          </a:xfrm>
        </p:grpSpPr>
        <p:sp>
          <p:nvSpPr>
            <p:cNvPr id="51" name="Rectangle 50"/>
            <p:cNvSpPr/>
            <p:nvPr/>
          </p:nvSpPr>
          <p:spPr>
            <a:xfrm>
              <a:off x="3504872" y="6210095"/>
              <a:ext cx="441619" cy="2133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3235165" y="6310390"/>
              <a:ext cx="838200" cy="6402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ot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pic>
          <p:nvPicPr>
            <p:cNvPr id="12" name="Picture 11" descr="C:\Users\ponty\Documents\Presentations\2012-04-UnitheCafe\aide4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5067" y="5387961"/>
              <a:ext cx="375898" cy="705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Oval 51"/>
            <p:cNvSpPr/>
            <p:nvPr/>
          </p:nvSpPr>
          <p:spPr>
            <a:xfrm>
              <a:off x="3767403" y="6252774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3319682" y="6252774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3893365" y="5105399"/>
              <a:ext cx="450035" cy="461665"/>
              <a:chOff x="1752600" y="5105400"/>
              <a:chExt cx="450035" cy="461665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1875301" y="5105400"/>
                <a:ext cx="3273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/>
                  <a:t>?</a:t>
                </a:r>
                <a:endParaRPr lang="en-US" sz="2400" b="1" dirty="0"/>
              </a:p>
            </p:txBody>
          </p:sp>
          <p:sp>
            <p:nvSpPr>
              <p:cNvPr id="71" name="Heart 70"/>
              <p:cNvSpPr/>
              <p:nvPr/>
            </p:nvSpPr>
            <p:spPr>
              <a:xfrm>
                <a:off x="1752600" y="5250735"/>
                <a:ext cx="176170" cy="170996"/>
              </a:xfrm>
              <a:prstGeom prst="heart">
                <a:avLst/>
              </a:prstGeom>
              <a:solidFill>
                <a:srgbClr val="FB4747"/>
              </a:solidFill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4871004" y="2752498"/>
            <a:ext cx="581522" cy="559778"/>
            <a:chOff x="5449675" y="5343297"/>
            <a:chExt cx="581522" cy="559778"/>
          </a:xfrm>
        </p:grpSpPr>
        <p:cxnSp>
          <p:nvCxnSpPr>
            <p:cNvPr id="70" name="Curved Connector 69"/>
            <p:cNvCxnSpPr>
              <a:stCxn id="73" idx="0"/>
              <a:endCxn id="75" idx="0"/>
            </p:cNvCxnSpPr>
            <p:nvPr/>
          </p:nvCxnSpPr>
          <p:spPr>
            <a:xfrm rot="5400000" flipH="1" flipV="1">
              <a:off x="5740436" y="5563982"/>
              <a:ext cx="12700" cy="447721"/>
            </a:xfrm>
            <a:prstGeom prst="curvedConnector3">
              <a:avLst>
                <a:gd name="adj1" fmla="val 180000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73" name="Oval 72"/>
            <p:cNvSpPr/>
            <p:nvPr/>
          </p:nvSpPr>
          <p:spPr>
            <a:xfrm>
              <a:off x="5449675" y="5787842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5897396" y="5787842"/>
              <a:ext cx="133801" cy="115233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5555782" y="5343297"/>
              <a:ext cx="450035" cy="461665"/>
              <a:chOff x="1752600" y="5105400"/>
              <a:chExt cx="450035" cy="461665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1875301" y="5105400"/>
                <a:ext cx="3273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/>
                  <a:t>?</a:t>
                </a:r>
                <a:endParaRPr lang="en-US" sz="2400" b="1" dirty="0"/>
              </a:p>
            </p:txBody>
          </p:sp>
          <p:sp>
            <p:nvSpPr>
              <p:cNvPr id="80" name="Heart 79"/>
              <p:cNvSpPr/>
              <p:nvPr/>
            </p:nvSpPr>
            <p:spPr>
              <a:xfrm>
                <a:off x="1752600" y="5250735"/>
                <a:ext cx="176170" cy="170996"/>
              </a:xfrm>
              <a:prstGeom prst="heart">
                <a:avLst/>
              </a:prstGeom>
              <a:solidFill>
                <a:srgbClr val="FB4747"/>
              </a:solidFill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5943600" y="2514600"/>
            <a:ext cx="1946435" cy="1339939"/>
            <a:chOff x="6587965" y="5105399"/>
            <a:chExt cx="1946435" cy="1339939"/>
          </a:xfrm>
        </p:grpSpPr>
        <p:grpSp>
          <p:nvGrpSpPr>
            <p:cNvPr id="15" name="Group 14"/>
            <p:cNvGrpSpPr/>
            <p:nvPr/>
          </p:nvGrpSpPr>
          <p:grpSpPr>
            <a:xfrm>
              <a:off x="6587965" y="5112465"/>
              <a:ext cx="1742626" cy="1332873"/>
              <a:chOff x="6587965" y="5112465"/>
              <a:chExt cx="1742626" cy="1332873"/>
            </a:xfrm>
          </p:grpSpPr>
          <p:pic>
            <p:nvPicPr>
              <p:cNvPr id="3075" name="Picture 3" descr="C:\Users\ponty\Documents\Presentations\2012-04-UnitheCafe\aide5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4799" y="5410200"/>
                <a:ext cx="353492" cy="6711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" name="Picture 4" descr="C:\Users\ponty\Documents\Presentations\2012-04-UnitheCafe\aide6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20963" y="5257800"/>
                <a:ext cx="529004" cy="8409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19" name="Group 118"/>
              <p:cNvGrpSpPr/>
              <p:nvPr/>
            </p:nvGrpSpPr>
            <p:grpSpPr>
              <a:xfrm>
                <a:off x="6587965" y="6268035"/>
                <a:ext cx="685800" cy="167989"/>
                <a:chOff x="6629400" y="6363094"/>
                <a:chExt cx="938170" cy="213394"/>
              </a:xfrm>
            </p:grpSpPr>
            <p:cxnSp>
              <p:nvCxnSpPr>
                <p:cNvPr id="113" name="Curved Connector 112"/>
                <p:cNvCxnSpPr>
                  <a:stCxn id="86" idx="0"/>
                  <a:endCxn id="88" idx="0"/>
                </p:cNvCxnSpPr>
                <p:nvPr/>
              </p:nvCxnSpPr>
              <p:spPr>
                <a:xfrm rot="5400000" flipH="1" flipV="1">
                  <a:off x="6972300" y="6205974"/>
                  <a:ext cx="12700" cy="399599"/>
                </a:xfrm>
                <a:prstGeom prst="curvedConnector3">
                  <a:avLst>
                    <a:gd name="adj1" fmla="val 1238945"/>
                  </a:avLst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sp>
              <p:nvSpPr>
                <p:cNvPr id="85" name="Rectangle 84"/>
                <p:cNvSpPr/>
                <p:nvPr/>
              </p:nvSpPr>
              <p:spPr>
                <a:xfrm>
                  <a:off x="6859853" y="6363094"/>
                  <a:ext cx="220809" cy="21339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7" name="Straight Connector 86"/>
                <p:cNvCxnSpPr/>
                <p:nvPr/>
              </p:nvCxnSpPr>
              <p:spPr>
                <a:xfrm>
                  <a:off x="6629400" y="6452544"/>
                  <a:ext cx="938170" cy="19586"/>
                </a:xfrm>
                <a:prstGeom prst="line">
                  <a:avLst/>
                </a:prstGeom>
                <a:ln w="12700">
                  <a:solidFill>
                    <a:schemeClr val="bg1">
                      <a:lumMod val="65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sp>
              <p:nvSpPr>
                <p:cNvPr id="88" name="Oval 87"/>
                <p:cNvSpPr/>
                <p:nvPr/>
              </p:nvSpPr>
              <p:spPr>
                <a:xfrm>
                  <a:off x="7105199" y="6405773"/>
                  <a:ext cx="133801" cy="115233"/>
                </a:xfrm>
                <a:prstGeom prst="ellipse">
                  <a:avLst/>
                </a:prstGeom>
                <a:solidFill>
                  <a:schemeClr val="accent6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6705600" y="6405773"/>
                  <a:ext cx="133801" cy="115233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Oval 110"/>
                <p:cNvSpPr/>
                <p:nvPr/>
              </p:nvSpPr>
              <p:spPr>
                <a:xfrm>
                  <a:off x="7367902" y="6405773"/>
                  <a:ext cx="133801" cy="115233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0" name="Group 119"/>
              <p:cNvGrpSpPr/>
              <p:nvPr/>
            </p:nvGrpSpPr>
            <p:grpSpPr>
              <a:xfrm>
                <a:off x="7431589" y="6252866"/>
                <a:ext cx="899002" cy="192472"/>
                <a:chOff x="7625424" y="6366769"/>
                <a:chExt cx="1147710" cy="213394"/>
              </a:xfrm>
            </p:grpSpPr>
            <p:sp>
              <p:nvSpPr>
                <p:cNvPr id="104" name="Rectangle 103"/>
                <p:cNvSpPr/>
                <p:nvPr/>
              </p:nvSpPr>
              <p:spPr>
                <a:xfrm>
                  <a:off x="8265676" y="6366769"/>
                  <a:ext cx="346835" cy="21339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6" name="Straight Connector 105"/>
                <p:cNvCxnSpPr/>
                <p:nvPr/>
              </p:nvCxnSpPr>
              <p:spPr>
                <a:xfrm flipV="1">
                  <a:off x="7625424" y="6467594"/>
                  <a:ext cx="1147710" cy="9072"/>
                </a:xfrm>
                <a:prstGeom prst="line">
                  <a:avLst/>
                </a:prstGeom>
                <a:ln w="12700">
                  <a:solidFill>
                    <a:schemeClr val="bg1">
                      <a:lumMod val="65000"/>
                    </a:schemeClr>
                  </a:solidFill>
                  <a:prstDash val="sysDot"/>
                </a:ln>
                <a:effectLst/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sp>
              <p:nvSpPr>
                <p:cNvPr id="108" name="Oval 107"/>
                <p:cNvSpPr/>
                <p:nvPr/>
              </p:nvSpPr>
              <p:spPr>
                <a:xfrm>
                  <a:off x="7777824" y="6415850"/>
                  <a:ext cx="133801" cy="115233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8077200" y="6415850"/>
                  <a:ext cx="133801" cy="115233"/>
                </a:xfrm>
                <a:prstGeom prst="ellipse">
                  <a:avLst/>
                </a:prstGeom>
                <a:solidFill>
                  <a:schemeClr val="accent6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Oval 111"/>
                <p:cNvSpPr/>
                <p:nvPr/>
              </p:nvSpPr>
              <p:spPr>
                <a:xfrm>
                  <a:off x="8478710" y="6409977"/>
                  <a:ext cx="133801" cy="115233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7" name="Curved Connector 116"/>
                <p:cNvCxnSpPr>
                  <a:stCxn id="108" idx="0"/>
                  <a:endCxn id="109" idx="0"/>
                </p:cNvCxnSpPr>
                <p:nvPr/>
              </p:nvCxnSpPr>
              <p:spPr>
                <a:xfrm rot="5400000" flipH="1" flipV="1">
                  <a:off x="7994413" y="6266162"/>
                  <a:ext cx="12700" cy="299376"/>
                </a:xfrm>
                <a:prstGeom prst="curvedConnector3">
                  <a:avLst>
                    <a:gd name="adj1" fmla="val 864937"/>
                  </a:avLst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  <a:effectLst/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" name="Group 82"/>
              <p:cNvGrpSpPr/>
              <p:nvPr/>
            </p:nvGrpSpPr>
            <p:grpSpPr>
              <a:xfrm>
                <a:off x="7008246" y="5112465"/>
                <a:ext cx="450035" cy="461665"/>
                <a:chOff x="1752600" y="5105400"/>
                <a:chExt cx="450035" cy="461665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1875301" y="5105400"/>
                  <a:ext cx="32733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1" dirty="0" smtClean="0"/>
                    <a:t>?</a:t>
                  </a:r>
                  <a:endParaRPr lang="en-US" sz="2400" b="1" dirty="0"/>
                </a:p>
              </p:txBody>
            </p:sp>
            <p:sp>
              <p:nvSpPr>
                <p:cNvPr id="91" name="Heart 90"/>
                <p:cNvSpPr/>
                <p:nvPr/>
              </p:nvSpPr>
              <p:spPr>
                <a:xfrm>
                  <a:off x="1752600" y="5250735"/>
                  <a:ext cx="176170" cy="170996"/>
                </a:xfrm>
                <a:prstGeom prst="heart">
                  <a:avLst/>
                </a:prstGeom>
                <a:solidFill>
                  <a:srgbClr val="FB4747"/>
                </a:solidFill>
                <a:ln w="12700"/>
              </p:spPr>
              <p:style>
                <a:lnRef idx="3">
                  <a:schemeClr val="lt1"/>
                </a:lnRef>
                <a:fillRef idx="1">
                  <a:schemeClr val="accent2"/>
                </a:fillRef>
                <a:effectRef idx="1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2" name="Group 91"/>
            <p:cNvGrpSpPr/>
            <p:nvPr/>
          </p:nvGrpSpPr>
          <p:grpSpPr>
            <a:xfrm>
              <a:off x="8084365" y="5105399"/>
              <a:ext cx="450035" cy="461665"/>
              <a:chOff x="1752600" y="5105400"/>
              <a:chExt cx="450035" cy="461665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1875301" y="5105400"/>
                <a:ext cx="3273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/>
                  <a:t>?</a:t>
                </a:r>
                <a:endParaRPr lang="en-US" sz="2400" b="1" dirty="0"/>
              </a:p>
            </p:txBody>
          </p:sp>
          <p:sp>
            <p:nvSpPr>
              <p:cNvPr id="94" name="Heart 93"/>
              <p:cNvSpPr/>
              <p:nvPr/>
            </p:nvSpPr>
            <p:spPr>
              <a:xfrm>
                <a:off x="1752600" y="5250735"/>
                <a:ext cx="176170" cy="170996"/>
              </a:xfrm>
              <a:prstGeom prst="heart">
                <a:avLst/>
              </a:prstGeom>
              <a:solidFill>
                <a:srgbClr val="FB4747"/>
              </a:solidFill>
              <a:ln w="12700"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6" name="TextBox 75"/>
          <p:cNvSpPr txBox="1"/>
          <p:nvPr/>
        </p:nvSpPr>
        <p:spPr>
          <a:xfrm>
            <a:off x="2057400" y="1972229"/>
            <a:ext cx="1329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= Max</a:t>
            </a:r>
            <a:endParaRPr lang="fr-FR" sz="3600" dirty="0"/>
          </a:p>
        </p:txBody>
      </p:sp>
      <p:sp>
        <p:nvSpPr>
          <p:cNvPr id="20" name="Left Brace 19"/>
          <p:cNvSpPr/>
          <p:nvPr/>
        </p:nvSpPr>
        <p:spPr>
          <a:xfrm>
            <a:off x="3463323" y="1059735"/>
            <a:ext cx="401248" cy="2794804"/>
          </a:xfrm>
          <a:prstGeom prst="leftBrace">
            <a:avLst>
              <a:gd name="adj1" fmla="val 169754"/>
              <a:gd name="adj2" fmla="val 50000"/>
            </a:avLst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extBox 21"/>
          <p:cNvSpPr txBox="1"/>
          <p:nvPr/>
        </p:nvSpPr>
        <p:spPr>
          <a:xfrm>
            <a:off x="806827" y="4114800"/>
            <a:ext cx="77275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Nombre</a:t>
            </a:r>
            <a:r>
              <a:rPr lang="en-US" sz="2000" dirty="0" smtClean="0"/>
              <a:t> de danseurs </a:t>
            </a:r>
            <a:r>
              <a:rPr lang="en-US" sz="2000" dirty="0" smtClean="0">
                <a:latin typeface="Times New Roman"/>
                <a:cs typeface="Times New Roman"/>
              </a:rPr>
              <a:t>→ </a:t>
            </a:r>
            <a:r>
              <a:rPr lang="en-US" sz="2400" dirty="0" smtClean="0">
                <a:solidFill>
                  <a:schemeClr val="bg2"/>
                </a:solidFill>
                <a:latin typeface="+mj-lt"/>
                <a:cs typeface="Times New Roman"/>
              </a:rPr>
              <a:t>n</a:t>
            </a:r>
            <a:endParaRPr lang="en-US" sz="2000" dirty="0" smtClean="0">
              <a:solidFill>
                <a:schemeClr val="bg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Un assistant par </a:t>
            </a:r>
            <a:r>
              <a:rPr lang="en-US" sz="2000" dirty="0" err="1" smtClean="0"/>
              <a:t>région</a:t>
            </a:r>
            <a:r>
              <a:rPr lang="en-US" sz="2000" dirty="0" smtClean="0"/>
              <a:t> </a:t>
            </a:r>
            <a:r>
              <a:rPr lang="en-US" sz="2000" dirty="0" err="1" smtClean="0"/>
              <a:t>dans</a:t>
            </a:r>
            <a:r>
              <a:rPr lang="en-US" sz="2000" dirty="0" smtClean="0"/>
              <a:t> la </a:t>
            </a:r>
            <a:r>
              <a:rPr lang="en-US" sz="2000" dirty="0" err="1" smtClean="0"/>
              <a:t>ronde</a:t>
            </a:r>
            <a:r>
              <a:rPr lang="en-US" sz="2000" dirty="0" smtClean="0"/>
              <a:t> </a:t>
            </a:r>
            <a:r>
              <a:rPr lang="en-US" sz="2000" dirty="0">
                <a:latin typeface="Times New Roman"/>
                <a:cs typeface="Times New Roman"/>
              </a:rPr>
              <a:t>→ </a:t>
            </a:r>
            <a:r>
              <a:rPr lang="en-US" sz="2400" dirty="0" smtClean="0">
                <a:solidFill>
                  <a:schemeClr val="bg2"/>
                </a:solidFill>
                <a:cs typeface="Times New Roman"/>
              </a:rPr>
              <a:t>(</a:t>
            </a:r>
            <a:r>
              <a:rPr lang="en-US" sz="2400" i="1" dirty="0" smtClean="0">
                <a:solidFill>
                  <a:schemeClr val="bg2"/>
                </a:solidFill>
                <a:cs typeface="Times New Roman"/>
              </a:rPr>
              <a:t>n</a:t>
            </a:r>
            <a:r>
              <a:rPr lang="en-US" sz="2400" dirty="0" smtClean="0">
                <a:solidFill>
                  <a:schemeClr val="bg2"/>
                </a:solidFill>
                <a:cs typeface="Times New Roman"/>
              </a:rPr>
              <a:t>*(</a:t>
            </a:r>
            <a:r>
              <a:rPr lang="en-US" sz="2400" i="1" dirty="0" smtClean="0">
                <a:solidFill>
                  <a:schemeClr val="bg2"/>
                </a:solidFill>
                <a:cs typeface="Times New Roman"/>
              </a:rPr>
              <a:t>n-1</a:t>
            </a:r>
            <a:r>
              <a:rPr lang="en-US" sz="2400" dirty="0" smtClean="0">
                <a:solidFill>
                  <a:schemeClr val="bg2"/>
                </a:solidFill>
                <a:cs typeface="Times New Roman"/>
              </a:rPr>
              <a:t>)) / 2 ≈ n</a:t>
            </a:r>
            <a:r>
              <a:rPr lang="en-US" sz="2400" baseline="30000" dirty="0" smtClean="0">
                <a:solidFill>
                  <a:schemeClr val="bg2"/>
                </a:solidFill>
                <a:cs typeface="Times New Roman"/>
              </a:rPr>
              <a:t>2</a:t>
            </a:r>
            <a:endParaRPr lang="en-US" sz="2400" dirty="0" smtClean="0">
              <a:solidFill>
                <a:schemeClr val="bg2"/>
              </a:solidFill>
              <a:cs typeface="Times New Roman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>
                <a:cs typeface="Times New Roman"/>
              </a:rPr>
              <a:t>Chaque</a:t>
            </a:r>
            <a:r>
              <a:rPr lang="en-US" sz="2000" dirty="0" smtClean="0">
                <a:cs typeface="Times New Roman"/>
              </a:rPr>
              <a:t> assistant fait, au </a:t>
            </a:r>
            <a:r>
              <a:rPr lang="en-US" sz="2000" dirty="0" err="1" smtClean="0">
                <a:cs typeface="Times New Roman"/>
              </a:rPr>
              <a:t>pire</a:t>
            </a:r>
            <a:r>
              <a:rPr lang="en-US" sz="2000" dirty="0" smtClean="0">
                <a:cs typeface="Times New Roman"/>
              </a:rPr>
              <a:t>, </a:t>
            </a:r>
            <a:r>
              <a:rPr lang="en-US" sz="2400" dirty="0" smtClean="0">
                <a:solidFill>
                  <a:schemeClr val="bg2"/>
                </a:solidFill>
                <a:cs typeface="Times New Roman"/>
              </a:rPr>
              <a:t>n+1</a:t>
            </a:r>
            <a:r>
              <a:rPr lang="en-US" sz="2000" dirty="0" smtClean="0">
                <a:cs typeface="Times New Roman"/>
              </a:rPr>
              <a:t> </a:t>
            </a:r>
            <a:r>
              <a:rPr lang="en-US" sz="2000" dirty="0" err="1" smtClean="0">
                <a:cs typeface="Times New Roman"/>
              </a:rPr>
              <a:t>calculs</a:t>
            </a:r>
            <a:endParaRPr lang="en-US" sz="2000" dirty="0" smtClean="0">
              <a:cs typeface="Times New Roman"/>
            </a:endParaRPr>
          </a:p>
          <a:p>
            <a:r>
              <a:rPr lang="en-US" sz="2000" dirty="0" err="1" smtClean="0">
                <a:solidFill>
                  <a:schemeClr val="bg2"/>
                </a:solidFill>
              </a:rPr>
              <a:t>Nombre</a:t>
            </a:r>
            <a:r>
              <a:rPr lang="en-US" sz="2000" dirty="0" smtClean="0">
                <a:solidFill>
                  <a:schemeClr val="bg2"/>
                </a:solidFill>
              </a:rPr>
              <a:t> total de </a:t>
            </a:r>
            <a:r>
              <a:rPr lang="en-US" sz="2000" dirty="0" err="1" smtClean="0">
                <a:solidFill>
                  <a:schemeClr val="bg2"/>
                </a:solidFill>
              </a:rPr>
              <a:t>calculs</a:t>
            </a:r>
            <a:r>
              <a:rPr lang="en-US" sz="2000" dirty="0" smtClean="0">
                <a:solidFill>
                  <a:schemeClr val="bg2"/>
                </a:solidFill>
              </a:rPr>
              <a:t> :</a:t>
            </a:r>
            <a:r>
              <a:rPr lang="en-US" sz="2000" dirty="0" smtClean="0"/>
              <a:t> </a:t>
            </a:r>
            <a:r>
              <a:rPr lang="en-US" sz="2000" i="1" dirty="0" smtClean="0"/>
              <a:t>A </a:t>
            </a:r>
            <a:r>
              <a:rPr lang="en-US" sz="2000" i="1" dirty="0" err="1" smtClean="0"/>
              <a:t>peu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près</a:t>
            </a:r>
            <a:r>
              <a:rPr lang="en-US" sz="2000" dirty="0" smtClean="0"/>
              <a:t> </a:t>
            </a:r>
            <a:r>
              <a:rPr lang="en-US" sz="2400" dirty="0" smtClean="0">
                <a:solidFill>
                  <a:schemeClr val="bg2"/>
                </a:solidFill>
              </a:rPr>
              <a:t>n</a:t>
            </a:r>
            <a:r>
              <a:rPr lang="en-US" sz="2400" baseline="30000" dirty="0" smtClean="0">
                <a:solidFill>
                  <a:schemeClr val="bg2"/>
                </a:solidFill>
              </a:rPr>
              <a:t>3</a:t>
            </a:r>
            <a:r>
              <a:rPr lang="en-US" sz="2400" dirty="0" smtClean="0"/>
              <a:t> …</a:t>
            </a:r>
            <a:endParaRPr lang="fr-FR" dirty="0"/>
          </a:p>
        </p:txBody>
      </p:sp>
      <p:grpSp>
        <p:nvGrpSpPr>
          <p:cNvPr id="19" name="Group 18"/>
          <p:cNvGrpSpPr/>
          <p:nvPr/>
        </p:nvGrpSpPr>
        <p:grpSpPr>
          <a:xfrm>
            <a:off x="521193" y="5673869"/>
            <a:ext cx="8165607" cy="574531"/>
            <a:chOff x="521193" y="5536200"/>
            <a:chExt cx="8165607" cy="574531"/>
          </a:xfrm>
        </p:grpSpPr>
        <p:sp>
          <p:nvSpPr>
            <p:cNvPr id="68" name="TextBox 67"/>
            <p:cNvSpPr txBox="1"/>
            <p:nvPr/>
          </p:nvSpPr>
          <p:spPr>
            <a:xfrm>
              <a:off x="1016843" y="5632002"/>
              <a:ext cx="7669957" cy="406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Attention à </a:t>
              </a:r>
              <a:r>
                <a:rPr lang="en-US" dirty="0" err="1" smtClean="0"/>
                <a:t>l’ordre</a:t>
              </a:r>
              <a:r>
                <a:rPr lang="en-US" dirty="0" smtClean="0"/>
                <a:t> des </a:t>
              </a:r>
              <a:r>
                <a:rPr lang="en-US" dirty="0" err="1" smtClean="0"/>
                <a:t>calculs</a:t>
              </a:r>
              <a:r>
                <a:rPr lang="en-US" dirty="0"/>
                <a:t> </a:t>
              </a:r>
              <a:r>
                <a:rPr lang="en-US" dirty="0" smtClean="0"/>
                <a:t>(Commencer par les petites </a:t>
              </a:r>
              <a:r>
                <a:rPr lang="en-US" dirty="0" err="1" smtClean="0"/>
                <a:t>régions</a:t>
              </a:r>
              <a:r>
                <a:rPr lang="en-US" dirty="0" smtClean="0"/>
                <a:t> …)</a:t>
              </a:r>
              <a:endParaRPr lang="fr-FR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521193" y="5536200"/>
              <a:ext cx="495650" cy="574531"/>
              <a:chOff x="275925" y="4768994"/>
              <a:chExt cx="495650" cy="574531"/>
            </a:xfrm>
          </p:grpSpPr>
          <p:sp>
            <p:nvSpPr>
              <p:cNvPr id="3" name="Isosceles Triangle 2"/>
              <p:cNvSpPr/>
              <p:nvPr/>
            </p:nvSpPr>
            <p:spPr>
              <a:xfrm>
                <a:off x="275925" y="4768994"/>
                <a:ext cx="495650" cy="488806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3600" b="1" baseline="30000" dirty="0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382676" y="4820305"/>
                <a:ext cx="293599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8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!</a:t>
                </a:r>
                <a:endParaRPr lang="en-US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77" name="Rectangle 76"/>
          <p:cNvSpPr/>
          <p:nvPr/>
        </p:nvSpPr>
        <p:spPr>
          <a:xfrm>
            <a:off x="521193" y="955536"/>
            <a:ext cx="8165607" cy="43022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82" name="Chart 81"/>
          <p:cNvGraphicFramePr/>
          <p:nvPr>
            <p:extLst>
              <p:ext uri="{D42A27DB-BD31-4B8C-83A1-F6EECF244321}">
                <p14:modId xmlns:p14="http://schemas.microsoft.com/office/powerpoint/2010/main" val="2297849801"/>
              </p:ext>
            </p:extLst>
          </p:nvPr>
        </p:nvGraphicFramePr>
        <p:xfrm>
          <a:off x="1219817" y="990824"/>
          <a:ext cx="4232710" cy="3047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95" name="Straight Arrow Connector 94"/>
          <p:cNvCxnSpPr/>
          <p:nvPr/>
        </p:nvCxnSpPr>
        <p:spPr>
          <a:xfrm>
            <a:off x="2107836" y="2032338"/>
            <a:ext cx="6426564" cy="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691861"/>
              </p:ext>
            </p:extLst>
          </p:nvPr>
        </p:nvGraphicFramePr>
        <p:xfrm>
          <a:off x="591666" y="4038376"/>
          <a:ext cx="7942734" cy="1005840"/>
        </p:xfrm>
        <a:graphic>
          <a:graphicData uri="http://schemas.openxmlformats.org/drawingml/2006/table">
            <a:tbl>
              <a:tblPr firstCol="1" bandCol="1">
                <a:tableStyleId>{21E4AEA4-8DFA-4A89-87EB-49C32662AFE0}</a:tableStyleId>
              </a:tblPr>
              <a:tblGrid>
                <a:gridCol w="1501205"/>
                <a:gridCol w="3317329"/>
                <a:gridCol w="31242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Stratégie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Tout essayer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Diviser</a:t>
                      </a:r>
                      <a:r>
                        <a:rPr lang="en-US" dirty="0" smtClean="0"/>
                        <a:t> pour </a:t>
                      </a:r>
                      <a:r>
                        <a:rPr lang="en-US" dirty="0" err="1" smtClean="0"/>
                        <a:t>régner</a:t>
                      </a:r>
                      <a:endParaRPr lang="fr-FR" dirty="0"/>
                    </a:p>
                  </a:txBody>
                  <a:tcPr anchor="ctr"/>
                </a:tc>
              </a:tr>
              <a:tr h="62506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Nombre</a:t>
                      </a:r>
                      <a:r>
                        <a:rPr lang="en-US" dirty="0" smtClean="0"/>
                        <a:t> de </a:t>
                      </a:r>
                      <a:r>
                        <a:rPr lang="en-US" dirty="0" err="1" smtClean="0"/>
                        <a:t>calculs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Exponentiel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Polynomial </a:t>
                      </a:r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O(</a:t>
                      </a:r>
                      <a:r>
                        <a:rPr lang="en-US" sz="1800" dirty="0" smtClean="0">
                          <a:solidFill>
                            <a:schemeClr val="bg2"/>
                          </a:solidFill>
                        </a:rPr>
                        <a:t>n</a:t>
                      </a:r>
                      <a:r>
                        <a:rPr lang="en-US" sz="1800" baseline="30000" dirty="0" smtClean="0">
                          <a:solidFill>
                            <a:schemeClr val="bg2"/>
                          </a:solidFill>
                        </a:rPr>
                        <a:t>3</a:t>
                      </a:r>
                      <a:r>
                        <a:rPr lang="en-US" sz="1800" baseline="0" dirty="0" smtClean="0">
                          <a:solidFill>
                            <a:schemeClr val="bg2"/>
                          </a:solidFill>
                        </a:rPr>
                        <a:t>)</a:t>
                      </a:r>
                      <a:endParaRPr lang="fr-FR" baseline="0" dirty="0">
                        <a:solidFill>
                          <a:schemeClr val="bg2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7" name="Chart 96"/>
          <p:cNvGraphicFramePr/>
          <p:nvPr>
            <p:extLst>
              <p:ext uri="{D42A27DB-BD31-4B8C-83A1-F6EECF244321}">
                <p14:modId xmlns:p14="http://schemas.microsoft.com/office/powerpoint/2010/main" val="3247361157"/>
              </p:ext>
            </p:extLst>
          </p:nvPr>
        </p:nvGraphicFramePr>
        <p:xfrm>
          <a:off x="5389271" y="1047750"/>
          <a:ext cx="3215675" cy="2997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96" name="TextBox 95"/>
          <p:cNvSpPr txBox="1"/>
          <p:nvPr/>
        </p:nvSpPr>
        <p:spPr>
          <a:xfrm>
            <a:off x="6392993" y="1828392"/>
            <a:ext cx="115080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Migraine</a:t>
            </a:r>
            <a:endParaRPr lang="fr-FR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4967842" y="3631168"/>
            <a:ext cx="44644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40</a:t>
            </a:r>
            <a:endParaRPr lang="fr-FR" dirty="0"/>
          </a:p>
        </p:txBody>
      </p:sp>
      <p:sp>
        <p:nvSpPr>
          <p:cNvPr id="98" name="TextBox 97"/>
          <p:cNvSpPr txBox="1"/>
          <p:nvPr/>
        </p:nvSpPr>
        <p:spPr>
          <a:xfrm>
            <a:off x="8153063" y="3616882"/>
            <a:ext cx="44644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513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Danse algorithmique des ARN </a:t>
            </a:r>
            <a:r>
              <a:rPr lang="fr-FR" dirty="0" smtClean="0"/>
              <a:t>- Yann </a:t>
            </a:r>
            <a:r>
              <a:rPr lang="fr-FR" dirty="0" err="1" smtClean="0"/>
              <a:t>Ponty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r-FR" smtClean="0"/>
              <a:t>- </a:t>
            </a:r>
            <a:fld id="{CCD8A327-4A42-4F42-8894-A6F43B7F265B}" type="slidenum">
              <a:rPr lang="fr-FR" smtClean="0"/>
              <a:pPr/>
              <a:t>32</a:t>
            </a:fld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533400" y="1679488"/>
            <a:ext cx="8302861" cy="4568912"/>
          </a:xfrm>
        </p:spPr>
        <p:txBody>
          <a:bodyPr/>
          <a:lstStyle/>
          <a:p>
            <a:pPr algn="ctr"/>
            <a:r>
              <a:rPr lang="en-US" sz="3200" dirty="0" smtClean="0"/>
              <a:t>On </a:t>
            </a:r>
            <a:r>
              <a:rPr lang="en-US" sz="3200" dirty="0" err="1" smtClean="0"/>
              <a:t>sait</a:t>
            </a:r>
            <a:r>
              <a:rPr lang="en-US" sz="3200" dirty="0" smtClean="0"/>
              <a:t>, </a:t>
            </a:r>
            <a:r>
              <a:rPr lang="en-US" sz="3200" dirty="0" err="1" smtClean="0"/>
              <a:t>efficacement</a:t>
            </a:r>
            <a:r>
              <a:rPr lang="en-US" sz="3200" dirty="0"/>
              <a:t>, </a:t>
            </a:r>
            <a:r>
              <a:rPr lang="en-US" sz="3200" dirty="0" err="1"/>
              <a:t>éviter</a:t>
            </a:r>
            <a:r>
              <a:rPr lang="en-US" sz="3200" dirty="0"/>
              <a:t> </a:t>
            </a:r>
            <a:r>
              <a:rPr lang="en-US" sz="3200" dirty="0" err="1" smtClean="0"/>
              <a:t>une</a:t>
            </a:r>
            <a:r>
              <a:rPr lang="en-US" sz="3200" dirty="0" smtClean="0"/>
              <a:t> </a:t>
            </a:r>
            <a:r>
              <a:rPr lang="en-US" sz="3200" dirty="0" err="1" smtClean="0"/>
              <a:t>émeute</a:t>
            </a:r>
            <a:r>
              <a:rPr lang="en-US" sz="3200" dirty="0" smtClean="0"/>
              <a:t> </a:t>
            </a:r>
            <a:r>
              <a:rPr lang="en-US" sz="3200" dirty="0" err="1" smtClean="0"/>
              <a:t>lors</a:t>
            </a:r>
            <a:r>
              <a:rPr lang="en-US" sz="3200" dirty="0" smtClean="0"/>
              <a:t> </a:t>
            </a:r>
            <a:r>
              <a:rPr lang="en-US" sz="3200" dirty="0" err="1" smtClean="0"/>
              <a:t>d’une</a:t>
            </a:r>
            <a:r>
              <a:rPr lang="en-US" sz="3200" dirty="0" smtClean="0"/>
              <a:t> fête de village !</a:t>
            </a:r>
          </a:p>
          <a:p>
            <a:pPr algn="ctr"/>
            <a:endParaRPr lang="en-US" sz="3200" dirty="0" smtClean="0"/>
          </a:p>
          <a:p>
            <a:r>
              <a:rPr lang="en-US" sz="3200" dirty="0" err="1" smtClean="0"/>
              <a:t>Soit</a:t>
            </a:r>
            <a:r>
              <a:rPr lang="en-US" sz="3200" dirty="0" smtClean="0"/>
              <a:t> … </a:t>
            </a:r>
            <a:r>
              <a:rPr lang="en-US" sz="3200" dirty="0" err="1" smtClean="0"/>
              <a:t>mais</a:t>
            </a:r>
            <a:r>
              <a:rPr lang="en-US" sz="3200" dirty="0" smtClean="0"/>
              <a:t> </a:t>
            </a:r>
            <a:r>
              <a:rPr lang="en-US" sz="3200" dirty="0" err="1" smtClean="0"/>
              <a:t>quel</a:t>
            </a:r>
            <a:r>
              <a:rPr lang="en-US" sz="3200" dirty="0" smtClean="0"/>
              <a:t> rapport avec la </a:t>
            </a:r>
            <a:r>
              <a:rPr lang="en-US" sz="3200" dirty="0" err="1" smtClean="0"/>
              <a:t>biologie</a:t>
            </a:r>
            <a:r>
              <a:rPr lang="en-US" sz="3200" dirty="0" smtClean="0"/>
              <a:t> ?</a:t>
            </a:r>
            <a:endParaRPr lang="fr-FR" sz="3200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717630EF-39E7-4E31-9942-8B4DFF869109}" type="datetime1">
              <a:rPr lang="fr-FR" smtClean="0"/>
              <a:t>12/06/2014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Danse algorithmique des ARN - Yann </a:t>
            </a:r>
            <a:r>
              <a:rPr lang="fr-FR" dirty="0" err="1"/>
              <a:t>Ponty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04CD2330-D827-4275-B56B-3C2F2C7D8156}" type="slidenum">
              <a:rPr lang="fr-FR" smtClean="0"/>
              <a:pPr>
                <a:defRPr/>
              </a:pPr>
              <a:t>33</a:t>
            </a:fld>
            <a:endParaRPr lang="fr-FR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9375" y="3429001"/>
            <a:ext cx="7486650" cy="696913"/>
          </a:xfrm>
        </p:spPr>
        <p:txBody>
          <a:bodyPr/>
          <a:lstStyle/>
          <a:p>
            <a:r>
              <a:rPr lang="fr-FR" dirty="0" smtClean="0"/>
              <a:t>Repliement des ARN</a:t>
            </a:r>
            <a:endParaRPr lang="fr-FR" dirty="0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white">
          <a:xfrm>
            <a:off x="1349377" y="1591692"/>
            <a:ext cx="3222625" cy="219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>
              <a:lnSpc>
                <a:spcPct val="95000"/>
              </a:lnSpc>
            </a:pPr>
            <a:r>
              <a:rPr lang="fr-FR" sz="150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8BEEE5E-61B2-4953-84A4-15F8736A7271}" type="datetime1">
              <a:rPr lang="fr-FR" smtClean="0"/>
              <a:t>12/06/2014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Freeform 79"/>
          <p:cNvSpPr/>
          <p:nvPr/>
        </p:nvSpPr>
        <p:spPr>
          <a:xfrm>
            <a:off x="427769" y="1600200"/>
            <a:ext cx="2596506" cy="553247"/>
          </a:xfrm>
          <a:custGeom>
            <a:avLst/>
            <a:gdLst>
              <a:gd name="connsiteX0" fmla="*/ 3289003 w 3289003"/>
              <a:gd name="connsiteY0" fmla="*/ 489815 h 662445"/>
              <a:gd name="connsiteX1" fmla="*/ 1715385 w 3289003"/>
              <a:gd name="connsiteY1" fmla="*/ 717 h 662445"/>
              <a:gd name="connsiteX2" fmla="*/ 269357 w 3289003"/>
              <a:gd name="connsiteY2" fmla="*/ 585508 h 662445"/>
              <a:gd name="connsiteX3" fmla="*/ 3543 w 3289003"/>
              <a:gd name="connsiteY3" fmla="*/ 638670 h 662445"/>
              <a:gd name="connsiteX0" fmla="*/ 3597348 w 3597348"/>
              <a:gd name="connsiteY0" fmla="*/ 745290 h 745290"/>
              <a:gd name="connsiteX1" fmla="*/ 1715385 w 3597348"/>
              <a:gd name="connsiteY1" fmla="*/ 1011 h 745290"/>
              <a:gd name="connsiteX2" fmla="*/ 269357 w 3597348"/>
              <a:gd name="connsiteY2" fmla="*/ 585802 h 745290"/>
              <a:gd name="connsiteX3" fmla="*/ 3543 w 3597348"/>
              <a:gd name="connsiteY3" fmla="*/ 638964 h 745290"/>
              <a:gd name="connsiteX0" fmla="*/ 3593805 w 3593805"/>
              <a:gd name="connsiteY0" fmla="*/ 744719 h 744719"/>
              <a:gd name="connsiteX1" fmla="*/ 1711842 w 3593805"/>
              <a:gd name="connsiteY1" fmla="*/ 440 h 744719"/>
              <a:gd name="connsiteX2" fmla="*/ 0 w 3593805"/>
              <a:gd name="connsiteY2" fmla="*/ 638393 h 744719"/>
              <a:gd name="connsiteX0" fmla="*/ 3593805 w 3593805"/>
              <a:gd name="connsiteY0" fmla="*/ 744719 h 744726"/>
              <a:gd name="connsiteX1" fmla="*/ 1711842 w 3593805"/>
              <a:gd name="connsiteY1" fmla="*/ 440 h 744726"/>
              <a:gd name="connsiteX2" fmla="*/ 0 w 3593805"/>
              <a:gd name="connsiteY2" fmla="*/ 638393 h 744726"/>
              <a:gd name="connsiteX0" fmla="*/ 3593805 w 3593805"/>
              <a:gd name="connsiteY0" fmla="*/ 744635 h 744642"/>
              <a:gd name="connsiteX1" fmla="*/ 1711842 w 3593805"/>
              <a:gd name="connsiteY1" fmla="*/ 356 h 744642"/>
              <a:gd name="connsiteX2" fmla="*/ 0 w 3593805"/>
              <a:gd name="connsiteY2" fmla="*/ 638309 h 74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93805" h="744642">
                <a:moveTo>
                  <a:pt x="3593805" y="744635"/>
                </a:moveTo>
                <a:cubicBezTo>
                  <a:pt x="2590801" y="747292"/>
                  <a:pt x="2310810" y="18077"/>
                  <a:pt x="1711842" y="356"/>
                </a:cubicBezTo>
                <a:cubicBezTo>
                  <a:pt x="1112875" y="-17365"/>
                  <a:pt x="803202" y="632992"/>
                  <a:pt x="0" y="638309"/>
                </a:cubicBezTo>
              </a:path>
            </a:pathLst>
          </a:cu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Freeform 81"/>
          <p:cNvSpPr/>
          <p:nvPr/>
        </p:nvSpPr>
        <p:spPr>
          <a:xfrm flipV="1">
            <a:off x="438402" y="1621466"/>
            <a:ext cx="2596506" cy="553247"/>
          </a:xfrm>
          <a:custGeom>
            <a:avLst/>
            <a:gdLst>
              <a:gd name="connsiteX0" fmla="*/ 3289003 w 3289003"/>
              <a:gd name="connsiteY0" fmla="*/ 489815 h 662445"/>
              <a:gd name="connsiteX1" fmla="*/ 1715385 w 3289003"/>
              <a:gd name="connsiteY1" fmla="*/ 717 h 662445"/>
              <a:gd name="connsiteX2" fmla="*/ 269357 w 3289003"/>
              <a:gd name="connsiteY2" fmla="*/ 585508 h 662445"/>
              <a:gd name="connsiteX3" fmla="*/ 3543 w 3289003"/>
              <a:gd name="connsiteY3" fmla="*/ 638670 h 662445"/>
              <a:gd name="connsiteX0" fmla="*/ 3597348 w 3597348"/>
              <a:gd name="connsiteY0" fmla="*/ 745290 h 745290"/>
              <a:gd name="connsiteX1" fmla="*/ 1715385 w 3597348"/>
              <a:gd name="connsiteY1" fmla="*/ 1011 h 745290"/>
              <a:gd name="connsiteX2" fmla="*/ 269357 w 3597348"/>
              <a:gd name="connsiteY2" fmla="*/ 585802 h 745290"/>
              <a:gd name="connsiteX3" fmla="*/ 3543 w 3597348"/>
              <a:gd name="connsiteY3" fmla="*/ 638964 h 745290"/>
              <a:gd name="connsiteX0" fmla="*/ 3593805 w 3593805"/>
              <a:gd name="connsiteY0" fmla="*/ 744719 h 744719"/>
              <a:gd name="connsiteX1" fmla="*/ 1711842 w 3593805"/>
              <a:gd name="connsiteY1" fmla="*/ 440 h 744719"/>
              <a:gd name="connsiteX2" fmla="*/ 0 w 3593805"/>
              <a:gd name="connsiteY2" fmla="*/ 638393 h 744719"/>
              <a:gd name="connsiteX0" fmla="*/ 3593805 w 3593805"/>
              <a:gd name="connsiteY0" fmla="*/ 744719 h 744726"/>
              <a:gd name="connsiteX1" fmla="*/ 1711842 w 3593805"/>
              <a:gd name="connsiteY1" fmla="*/ 440 h 744726"/>
              <a:gd name="connsiteX2" fmla="*/ 0 w 3593805"/>
              <a:gd name="connsiteY2" fmla="*/ 638393 h 744726"/>
              <a:gd name="connsiteX0" fmla="*/ 3593805 w 3593805"/>
              <a:gd name="connsiteY0" fmla="*/ 744635 h 744642"/>
              <a:gd name="connsiteX1" fmla="*/ 1711842 w 3593805"/>
              <a:gd name="connsiteY1" fmla="*/ 356 h 744642"/>
              <a:gd name="connsiteX2" fmla="*/ 0 w 3593805"/>
              <a:gd name="connsiteY2" fmla="*/ 638309 h 74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93805" h="744642">
                <a:moveTo>
                  <a:pt x="3593805" y="744635"/>
                </a:moveTo>
                <a:cubicBezTo>
                  <a:pt x="2590801" y="747292"/>
                  <a:pt x="2310810" y="18077"/>
                  <a:pt x="1711842" y="356"/>
                </a:cubicBezTo>
                <a:cubicBezTo>
                  <a:pt x="1112875" y="-17365"/>
                  <a:pt x="803202" y="632992"/>
                  <a:pt x="0" y="638309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1" name="Straight Connector 50"/>
          <p:cNvCxnSpPr>
            <a:stCxn id="14" idx="6"/>
            <a:endCxn id="75" idx="2"/>
          </p:cNvCxnSpPr>
          <p:nvPr/>
        </p:nvCxnSpPr>
        <p:spPr>
          <a:xfrm flipV="1">
            <a:off x="3188267" y="2134541"/>
            <a:ext cx="2917548" cy="6574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1" idx="6"/>
            <a:endCxn id="73" idx="2"/>
          </p:cNvCxnSpPr>
          <p:nvPr/>
        </p:nvCxnSpPr>
        <p:spPr>
          <a:xfrm flipV="1">
            <a:off x="3188267" y="1633090"/>
            <a:ext cx="2917548" cy="6574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Dogme</a:t>
            </a:r>
            <a:r>
              <a:rPr lang="en-US" dirty="0" smtClean="0"/>
              <a:t> central de la </a:t>
            </a:r>
            <a:r>
              <a:rPr lang="en-US" dirty="0" err="1" smtClean="0"/>
              <a:t>biologie</a:t>
            </a:r>
            <a:r>
              <a:rPr lang="en-US" dirty="0" smtClean="0"/>
              <a:t> </a:t>
            </a:r>
            <a:r>
              <a:rPr lang="en-US" dirty="0" err="1" smtClean="0"/>
              <a:t>moléculaire</a:t>
            </a:r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9DCFDABA-437D-426D-A1CD-AD329F0B5F13}" type="datetime1">
              <a:rPr lang="fr-FR" smtClean="0"/>
              <a:t>12/06/2014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Danse algorithmique des ARN - Yann </a:t>
            </a:r>
            <a:r>
              <a:rPr lang="fr-FR" dirty="0" err="1"/>
              <a:t>Ponty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CCD8A327-4A42-4F42-8894-A6F43B7F265B}" type="slidenum">
              <a:rPr lang="fr-FR" smtClean="0"/>
              <a:pPr>
                <a:defRPr/>
              </a:pPr>
              <a:t>34</a:t>
            </a:fld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1221915" y="1670944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ADN</a:t>
            </a:r>
            <a:endParaRPr lang="fr-FR" sz="2400" dirty="0">
              <a:solidFill>
                <a:schemeClr val="tx2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883467" y="1487264"/>
            <a:ext cx="304800" cy="304800"/>
          </a:xfrm>
          <a:prstGeom prst="ellips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3" name="Straight Connector 12"/>
          <p:cNvCxnSpPr>
            <a:stCxn id="11" idx="4"/>
            <a:endCxn id="14" idx="0"/>
          </p:cNvCxnSpPr>
          <p:nvPr/>
        </p:nvCxnSpPr>
        <p:spPr>
          <a:xfrm>
            <a:off x="3035867" y="1792064"/>
            <a:ext cx="0" cy="19665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883467" y="1988715"/>
            <a:ext cx="304800" cy="304800"/>
          </a:xfrm>
          <a:prstGeom prst="ellips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286415" y="1487264"/>
            <a:ext cx="304800" cy="304800"/>
          </a:xfrm>
          <a:prstGeom prst="ellips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G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8" name="Straight Connector 17"/>
          <p:cNvCxnSpPr>
            <a:stCxn id="17" idx="4"/>
            <a:endCxn id="19" idx="0"/>
          </p:cNvCxnSpPr>
          <p:nvPr/>
        </p:nvCxnSpPr>
        <p:spPr>
          <a:xfrm>
            <a:off x="3438815" y="1792064"/>
            <a:ext cx="0" cy="19665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286415" y="1988715"/>
            <a:ext cx="304800" cy="304800"/>
          </a:xfrm>
          <a:prstGeom prst="ellips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689363" y="1487264"/>
            <a:ext cx="304800" cy="304800"/>
          </a:xfrm>
          <a:prstGeom prst="ellips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21" name="Straight Connector 20"/>
          <p:cNvCxnSpPr>
            <a:stCxn id="20" idx="4"/>
            <a:endCxn id="22" idx="0"/>
          </p:cNvCxnSpPr>
          <p:nvPr/>
        </p:nvCxnSpPr>
        <p:spPr>
          <a:xfrm>
            <a:off x="3841763" y="1792064"/>
            <a:ext cx="0" cy="19665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3689363" y="1988715"/>
            <a:ext cx="304800" cy="304800"/>
          </a:xfrm>
          <a:prstGeom prst="ellips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092311" y="1487264"/>
            <a:ext cx="304800" cy="304800"/>
          </a:xfrm>
          <a:prstGeom prst="ellips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24" name="Straight Connector 23"/>
          <p:cNvCxnSpPr>
            <a:stCxn id="23" idx="4"/>
            <a:endCxn id="25" idx="0"/>
          </p:cNvCxnSpPr>
          <p:nvPr/>
        </p:nvCxnSpPr>
        <p:spPr>
          <a:xfrm>
            <a:off x="4244711" y="1792064"/>
            <a:ext cx="0" cy="19665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4092311" y="1988715"/>
            <a:ext cx="304800" cy="304800"/>
          </a:xfrm>
          <a:prstGeom prst="ellips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G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4898207" y="1487264"/>
            <a:ext cx="304800" cy="304800"/>
          </a:xfrm>
          <a:prstGeom prst="ellips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35" name="Straight Connector 34"/>
          <p:cNvCxnSpPr>
            <a:stCxn id="34" idx="4"/>
            <a:endCxn id="36" idx="0"/>
          </p:cNvCxnSpPr>
          <p:nvPr/>
        </p:nvCxnSpPr>
        <p:spPr>
          <a:xfrm>
            <a:off x="5050607" y="1792064"/>
            <a:ext cx="0" cy="19665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4898207" y="1988715"/>
            <a:ext cx="304800" cy="304800"/>
          </a:xfrm>
          <a:prstGeom prst="ellips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4495259" y="1487263"/>
            <a:ext cx="304800" cy="304800"/>
          </a:xfrm>
          <a:prstGeom prst="ellips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G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39" name="Straight Connector 38"/>
          <p:cNvCxnSpPr>
            <a:stCxn id="38" idx="4"/>
            <a:endCxn id="40" idx="0"/>
          </p:cNvCxnSpPr>
          <p:nvPr/>
        </p:nvCxnSpPr>
        <p:spPr>
          <a:xfrm>
            <a:off x="4647659" y="1792063"/>
            <a:ext cx="0" cy="19665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4495259" y="1988714"/>
            <a:ext cx="304800" cy="304800"/>
          </a:xfrm>
          <a:prstGeom prst="ellips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5317571" y="1480690"/>
            <a:ext cx="304800" cy="304800"/>
          </a:xfrm>
          <a:prstGeom prst="ellips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G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66" name="Straight Connector 65"/>
          <p:cNvCxnSpPr>
            <a:stCxn id="65" idx="4"/>
            <a:endCxn id="67" idx="0"/>
          </p:cNvCxnSpPr>
          <p:nvPr/>
        </p:nvCxnSpPr>
        <p:spPr>
          <a:xfrm>
            <a:off x="5469971" y="1785490"/>
            <a:ext cx="0" cy="19665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5317571" y="1982141"/>
            <a:ext cx="304800" cy="304800"/>
          </a:xfrm>
          <a:prstGeom prst="ellips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5702867" y="1480690"/>
            <a:ext cx="304800" cy="304800"/>
          </a:xfrm>
          <a:prstGeom prst="ellips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70" name="Straight Connector 69"/>
          <p:cNvCxnSpPr>
            <a:stCxn id="69" idx="4"/>
            <a:endCxn id="71" idx="0"/>
          </p:cNvCxnSpPr>
          <p:nvPr/>
        </p:nvCxnSpPr>
        <p:spPr>
          <a:xfrm>
            <a:off x="5855267" y="1785490"/>
            <a:ext cx="0" cy="19665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5702867" y="1982141"/>
            <a:ext cx="304800" cy="304800"/>
          </a:xfrm>
          <a:prstGeom prst="ellips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6105815" y="1480690"/>
            <a:ext cx="304800" cy="304800"/>
          </a:xfrm>
          <a:prstGeom prst="ellips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74" name="Straight Connector 73"/>
          <p:cNvCxnSpPr>
            <a:stCxn id="73" idx="4"/>
            <a:endCxn id="75" idx="0"/>
          </p:cNvCxnSpPr>
          <p:nvPr/>
        </p:nvCxnSpPr>
        <p:spPr>
          <a:xfrm>
            <a:off x="6258215" y="1785490"/>
            <a:ext cx="0" cy="19665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>
          <a:xfrm>
            <a:off x="6105815" y="1982141"/>
            <a:ext cx="304800" cy="304800"/>
          </a:xfrm>
          <a:prstGeom prst="ellips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G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9" name="Freeform 78"/>
          <p:cNvSpPr/>
          <p:nvPr/>
        </p:nvSpPr>
        <p:spPr>
          <a:xfrm flipH="1">
            <a:off x="6410615" y="1581294"/>
            <a:ext cx="2596506" cy="553247"/>
          </a:xfrm>
          <a:custGeom>
            <a:avLst/>
            <a:gdLst>
              <a:gd name="connsiteX0" fmla="*/ 3289003 w 3289003"/>
              <a:gd name="connsiteY0" fmla="*/ 489815 h 662445"/>
              <a:gd name="connsiteX1" fmla="*/ 1715385 w 3289003"/>
              <a:gd name="connsiteY1" fmla="*/ 717 h 662445"/>
              <a:gd name="connsiteX2" fmla="*/ 269357 w 3289003"/>
              <a:gd name="connsiteY2" fmla="*/ 585508 h 662445"/>
              <a:gd name="connsiteX3" fmla="*/ 3543 w 3289003"/>
              <a:gd name="connsiteY3" fmla="*/ 638670 h 662445"/>
              <a:gd name="connsiteX0" fmla="*/ 3597348 w 3597348"/>
              <a:gd name="connsiteY0" fmla="*/ 745290 h 745290"/>
              <a:gd name="connsiteX1" fmla="*/ 1715385 w 3597348"/>
              <a:gd name="connsiteY1" fmla="*/ 1011 h 745290"/>
              <a:gd name="connsiteX2" fmla="*/ 269357 w 3597348"/>
              <a:gd name="connsiteY2" fmla="*/ 585802 h 745290"/>
              <a:gd name="connsiteX3" fmla="*/ 3543 w 3597348"/>
              <a:gd name="connsiteY3" fmla="*/ 638964 h 745290"/>
              <a:gd name="connsiteX0" fmla="*/ 3593805 w 3593805"/>
              <a:gd name="connsiteY0" fmla="*/ 744719 h 744719"/>
              <a:gd name="connsiteX1" fmla="*/ 1711842 w 3593805"/>
              <a:gd name="connsiteY1" fmla="*/ 440 h 744719"/>
              <a:gd name="connsiteX2" fmla="*/ 0 w 3593805"/>
              <a:gd name="connsiteY2" fmla="*/ 638393 h 744719"/>
              <a:gd name="connsiteX0" fmla="*/ 3593805 w 3593805"/>
              <a:gd name="connsiteY0" fmla="*/ 744719 h 744726"/>
              <a:gd name="connsiteX1" fmla="*/ 1711842 w 3593805"/>
              <a:gd name="connsiteY1" fmla="*/ 440 h 744726"/>
              <a:gd name="connsiteX2" fmla="*/ 0 w 3593805"/>
              <a:gd name="connsiteY2" fmla="*/ 638393 h 744726"/>
              <a:gd name="connsiteX0" fmla="*/ 3593805 w 3593805"/>
              <a:gd name="connsiteY0" fmla="*/ 744635 h 744642"/>
              <a:gd name="connsiteX1" fmla="*/ 1711842 w 3593805"/>
              <a:gd name="connsiteY1" fmla="*/ 356 h 744642"/>
              <a:gd name="connsiteX2" fmla="*/ 0 w 3593805"/>
              <a:gd name="connsiteY2" fmla="*/ 638309 h 74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93805" h="744642">
                <a:moveTo>
                  <a:pt x="3593805" y="744635"/>
                </a:moveTo>
                <a:cubicBezTo>
                  <a:pt x="2590801" y="747292"/>
                  <a:pt x="2310810" y="18077"/>
                  <a:pt x="1711842" y="356"/>
                </a:cubicBezTo>
                <a:cubicBezTo>
                  <a:pt x="1112875" y="-17365"/>
                  <a:pt x="803202" y="632992"/>
                  <a:pt x="0" y="638309"/>
                </a:cubicBezTo>
              </a:path>
            </a:pathLst>
          </a:cu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Freeform 80"/>
          <p:cNvSpPr/>
          <p:nvPr/>
        </p:nvSpPr>
        <p:spPr>
          <a:xfrm flipH="1" flipV="1">
            <a:off x="6410615" y="1600200"/>
            <a:ext cx="2596506" cy="553247"/>
          </a:xfrm>
          <a:custGeom>
            <a:avLst/>
            <a:gdLst>
              <a:gd name="connsiteX0" fmla="*/ 3289003 w 3289003"/>
              <a:gd name="connsiteY0" fmla="*/ 489815 h 662445"/>
              <a:gd name="connsiteX1" fmla="*/ 1715385 w 3289003"/>
              <a:gd name="connsiteY1" fmla="*/ 717 h 662445"/>
              <a:gd name="connsiteX2" fmla="*/ 269357 w 3289003"/>
              <a:gd name="connsiteY2" fmla="*/ 585508 h 662445"/>
              <a:gd name="connsiteX3" fmla="*/ 3543 w 3289003"/>
              <a:gd name="connsiteY3" fmla="*/ 638670 h 662445"/>
              <a:gd name="connsiteX0" fmla="*/ 3597348 w 3597348"/>
              <a:gd name="connsiteY0" fmla="*/ 745290 h 745290"/>
              <a:gd name="connsiteX1" fmla="*/ 1715385 w 3597348"/>
              <a:gd name="connsiteY1" fmla="*/ 1011 h 745290"/>
              <a:gd name="connsiteX2" fmla="*/ 269357 w 3597348"/>
              <a:gd name="connsiteY2" fmla="*/ 585802 h 745290"/>
              <a:gd name="connsiteX3" fmla="*/ 3543 w 3597348"/>
              <a:gd name="connsiteY3" fmla="*/ 638964 h 745290"/>
              <a:gd name="connsiteX0" fmla="*/ 3593805 w 3593805"/>
              <a:gd name="connsiteY0" fmla="*/ 744719 h 744719"/>
              <a:gd name="connsiteX1" fmla="*/ 1711842 w 3593805"/>
              <a:gd name="connsiteY1" fmla="*/ 440 h 744719"/>
              <a:gd name="connsiteX2" fmla="*/ 0 w 3593805"/>
              <a:gd name="connsiteY2" fmla="*/ 638393 h 744719"/>
              <a:gd name="connsiteX0" fmla="*/ 3593805 w 3593805"/>
              <a:gd name="connsiteY0" fmla="*/ 744719 h 744726"/>
              <a:gd name="connsiteX1" fmla="*/ 1711842 w 3593805"/>
              <a:gd name="connsiteY1" fmla="*/ 440 h 744726"/>
              <a:gd name="connsiteX2" fmla="*/ 0 w 3593805"/>
              <a:gd name="connsiteY2" fmla="*/ 638393 h 744726"/>
              <a:gd name="connsiteX0" fmla="*/ 3593805 w 3593805"/>
              <a:gd name="connsiteY0" fmla="*/ 744635 h 744642"/>
              <a:gd name="connsiteX1" fmla="*/ 1711842 w 3593805"/>
              <a:gd name="connsiteY1" fmla="*/ 356 h 744642"/>
              <a:gd name="connsiteX2" fmla="*/ 0 w 3593805"/>
              <a:gd name="connsiteY2" fmla="*/ 638309 h 744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93805" h="744642">
                <a:moveTo>
                  <a:pt x="3593805" y="744635"/>
                </a:moveTo>
                <a:cubicBezTo>
                  <a:pt x="2590801" y="747292"/>
                  <a:pt x="2310810" y="18077"/>
                  <a:pt x="1711842" y="356"/>
                </a:cubicBezTo>
                <a:cubicBezTo>
                  <a:pt x="1112875" y="-17365"/>
                  <a:pt x="803202" y="632992"/>
                  <a:pt x="0" y="638309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Rounded Rectangle 83"/>
          <p:cNvSpPr/>
          <p:nvPr/>
        </p:nvSpPr>
        <p:spPr>
          <a:xfrm>
            <a:off x="2590800" y="1857917"/>
            <a:ext cx="1653911" cy="5929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ARN Poly.</a:t>
            </a:r>
            <a:endParaRPr lang="fr-FR" dirty="0"/>
          </a:p>
        </p:txBody>
      </p:sp>
      <p:grpSp>
        <p:nvGrpSpPr>
          <p:cNvPr id="97" name="Group 96"/>
          <p:cNvGrpSpPr/>
          <p:nvPr/>
        </p:nvGrpSpPr>
        <p:grpSpPr>
          <a:xfrm>
            <a:off x="1726022" y="2512935"/>
            <a:ext cx="4684593" cy="461665"/>
            <a:chOff x="1726022" y="2512935"/>
            <a:chExt cx="4684593" cy="461665"/>
          </a:xfrm>
        </p:grpSpPr>
        <p:grpSp>
          <p:nvGrpSpPr>
            <p:cNvPr id="95" name="Group 94"/>
            <p:cNvGrpSpPr/>
            <p:nvPr/>
          </p:nvGrpSpPr>
          <p:grpSpPr>
            <a:xfrm>
              <a:off x="2883467" y="2584226"/>
              <a:ext cx="3527148" cy="311374"/>
              <a:chOff x="2731067" y="3422426"/>
              <a:chExt cx="3527148" cy="311374"/>
            </a:xfrm>
          </p:grpSpPr>
          <p:cxnSp>
            <p:nvCxnSpPr>
              <p:cNvPr id="85" name="Straight Connector 84"/>
              <p:cNvCxnSpPr>
                <a:stCxn id="86" idx="6"/>
                <a:endCxn id="94" idx="2"/>
              </p:cNvCxnSpPr>
              <p:nvPr/>
            </p:nvCxnSpPr>
            <p:spPr>
              <a:xfrm flipV="1">
                <a:off x="3035867" y="3574826"/>
                <a:ext cx="2917548" cy="6574"/>
              </a:xfrm>
              <a:prstGeom prst="line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Oval 85"/>
              <p:cNvSpPr/>
              <p:nvPr/>
            </p:nvSpPr>
            <p:spPr>
              <a:xfrm>
                <a:off x="2731067" y="34290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A</a:t>
                </a:r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3134015" y="34290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G</a:t>
                </a:r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3536963" y="34290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U</a:t>
                </a:r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3939911" y="34290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C</a:t>
                </a:r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4745807" y="34290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A</a:t>
                </a:r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4342859" y="3428999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G</a:t>
                </a:r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5165171" y="3422426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G</a:t>
                </a:r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5550467" y="3422426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U</a:t>
                </a:r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5953415" y="3422426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C</a:t>
                </a:r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96" name="TextBox 95"/>
            <p:cNvSpPr txBox="1"/>
            <p:nvPr/>
          </p:nvSpPr>
          <p:spPr>
            <a:xfrm>
              <a:off x="1726022" y="2512935"/>
              <a:ext cx="10919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chemeClr val="tx2"/>
                  </a:solidFill>
                </a:rPr>
                <a:t>ARNm</a:t>
              </a:r>
              <a:endParaRPr lang="fr-FR" sz="24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2421971" y="3461266"/>
            <a:ext cx="1769029" cy="1524000"/>
            <a:chOff x="5317571" y="3733800"/>
            <a:chExt cx="1769029" cy="1524000"/>
          </a:xfrm>
        </p:grpSpPr>
        <p:sp>
          <p:nvSpPr>
            <p:cNvPr id="100" name="Chord 99"/>
            <p:cNvSpPr/>
            <p:nvPr/>
          </p:nvSpPr>
          <p:spPr>
            <a:xfrm>
              <a:off x="5317571" y="3733800"/>
              <a:ext cx="1769029" cy="1066800"/>
            </a:xfrm>
            <a:prstGeom prst="chord">
              <a:avLst>
                <a:gd name="adj1" fmla="val 9262862"/>
                <a:gd name="adj2" fmla="val 1508294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Ribosome</a:t>
              </a:r>
              <a:endParaRPr lang="fr-FR" dirty="0"/>
            </a:p>
          </p:txBody>
        </p:sp>
        <p:sp>
          <p:nvSpPr>
            <p:cNvPr id="101" name="Chord 100"/>
            <p:cNvSpPr/>
            <p:nvPr/>
          </p:nvSpPr>
          <p:spPr>
            <a:xfrm>
              <a:off x="5645342" y="4724400"/>
              <a:ext cx="1108629" cy="533400"/>
            </a:xfrm>
            <a:prstGeom prst="chord">
              <a:avLst>
                <a:gd name="adj1" fmla="val 20962324"/>
                <a:gd name="adj2" fmla="val 1143515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1242124" y="3276600"/>
            <a:ext cx="2636305" cy="726702"/>
            <a:chOff x="1242124" y="4126835"/>
            <a:chExt cx="2636305" cy="726702"/>
          </a:xfrm>
        </p:grpSpPr>
        <p:sp>
          <p:nvSpPr>
            <p:cNvPr id="9" name="TextBox 8"/>
            <p:cNvSpPr txBox="1"/>
            <p:nvPr/>
          </p:nvSpPr>
          <p:spPr>
            <a:xfrm>
              <a:off x="1242124" y="4126835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chemeClr val="tx2"/>
                  </a:solidFill>
                </a:rPr>
                <a:t>Protéine</a:t>
              </a:r>
              <a:endParaRPr lang="fr-FR" dirty="0">
                <a:solidFill>
                  <a:schemeClr val="tx2"/>
                </a:solidFill>
              </a:endParaRPr>
            </a:p>
          </p:txBody>
        </p:sp>
        <p:grpSp>
          <p:nvGrpSpPr>
            <p:cNvPr id="107" name="Group 106"/>
            <p:cNvGrpSpPr/>
            <p:nvPr/>
          </p:nvGrpSpPr>
          <p:grpSpPr>
            <a:xfrm>
              <a:off x="2351847" y="4231902"/>
              <a:ext cx="1526582" cy="621635"/>
              <a:chOff x="479590" y="3734167"/>
              <a:chExt cx="1526582" cy="621635"/>
            </a:xfrm>
          </p:grpSpPr>
          <p:sp>
            <p:nvSpPr>
              <p:cNvPr id="103" name="Oval 102"/>
              <p:cNvSpPr/>
              <p:nvPr/>
            </p:nvSpPr>
            <p:spPr>
              <a:xfrm>
                <a:off x="479590" y="3734167"/>
                <a:ext cx="570933" cy="381000"/>
              </a:xfrm>
              <a:prstGeom prst="ellipse">
                <a:avLst/>
              </a:prstGeom>
              <a:gradFill>
                <a:gsLst>
                  <a:gs pos="0">
                    <a:srgbClr val="FFC000">
                      <a:lumMod val="71000"/>
                    </a:srgbClr>
                  </a:gs>
                  <a:gs pos="50000">
                    <a:srgbClr val="FFC000">
                      <a:lumMod val="91000"/>
                      <a:lumOff val="9000"/>
                    </a:srgbClr>
                  </a:gs>
                  <a:gs pos="100000">
                    <a:srgbClr val="FFC000"/>
                  </a:gs>
                </a:gsLst>
                <a:lin ang="5400000" scaled="0"/>
              </a:gradFill>
              <a:ln>
                <a:solidFill>
                  <a:srgbClr val="CC79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err="1" smtClean="0"/>
                  <a:t>Ala</a:t>
                </a:r>
                <a:endParaRPr lang="fr-FR" sz="1200" dirty="0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935287" y="3822402"/>
                <a:ext cx="640080" cy="381000"/>
              </a:xfrm>
              <a:prstGeom prst="ellipse">
                <a:avLst/>
              </a:prstGeom>
              <a:gradFill>
                <a:gsLst>
                  <a:gs pos="0">
                    <a:srgbClr val="FFC000">
                      <a:lumMod val="71000"/>
                    </a:srgbClr>
                  </a:gs>
                  <a:gs pos="50000">
                    <a:srgbClr val="FFC000">
                      <a:lumMod val="91000"/>
                      <a:lumOff val="9000"/>
                    </a:srgbClr>
                  </a:gs>
                  <a:gs pos="100000">
                    <a:srgbClr val="FFC000"/>
                  </a:gs>
                </a:gsLst>
                <a:lin ang="5400000" scaled="0"/>
              </a:gradFill>
              <a:ln>
                <a:solidFill>
                  <a:srgbClr val="CC79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err="1" smtClean="0"/>
                  <a:t>Leu</a:t>
                </a:r>
                <a:endParaRPr lang="fr-FR" sz="1200" dirty="0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1366092" y="3974802"/>
                <a:ext cx="640080" cy="381000"/>
              </a:xfrm>
              <a:prstGeom prst="ellipse">
                <a:avLst/>
              </a:prstGeom>
              <a:gradFill>
                <a:gsLst>
                  <a:gs pos="0">
                    <a:srgbClr val="FFC000">
                      <a:lumMod val="71000"/>
                    </a:srgbClr>
                  </a:gs>
                  <a:gs pos="50000">
                    <a:srgbClr val="FFC000">
                      <a:lumMod val="91000"/>
                      <a:lumOff val="9000"/>
                    </a:srgbClr>
                  </a:gs>
                  <a:gs pos="100000">
                    <a:srgbClr val="FFC000"/>
                  </a:gs>
                </a:gsLst>
                <a:lin ang="5400000" scaled="0"/>
              </a:gradFill>
              <a:ln>
                <a:solidFill>
                  <a:srgbClr val="CC79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err="1" smtClean="0"/>
                  <a:t>Cyt</a:t>
                </a:r>
                <a:endParaRPr lang="fr-FR" sz="1200" dirty="0"/>
              </a:p>
            </p:txBody>
          </p:sp>
        </p:grpSp>
      </p:grpSp>
      <p:sp>
        <p:nvSpPr>
          <p:cNvPr id="109" name="TextBox 108"/>
          <p:cNvSpPr txBox="1"/>
          <p:nvPr/>
        </p:nvSpPr>
        <p:spPr>
          <a:xfrm>
            <a:off x="1331093" y="5772090"/>
            <a:ext cx="64492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bg2"/>
                </a:solidFill>
              </a:rPr>
              <a:t>Mais</a:t>
            </a:r>
            <a:r>
              <a:rPr lang="en-US" sz="2000" dirty="0" smtClean="0"/>
              <a:t> image </a:t>
            </a:r>
            <a:r>
              <a:rPr lang="en-US" sz="2000" dirty="0" err="1" smtClean="0"/>
              <a:t>très</a:t>
            </a:r>
            <a:r>
              <a:rPr lang="en-US" sz="2000" dirty="0" smtClean="0"/>
              <a:t> </a:t>
            </a:r>
            <a:r>
              <a:rPr lang="en-US" sz="2000" dirty="0" err="1" smtClean="0"/>
              <a:t>incomplète</a:t>
            </a:r>
            <a:r>
              <a:rPr lang="en-US" sz="2000" dirty="0" smtClean="0"/>
              <a:t> : </a:t>
            </a:r>
            <a:r>
              <a:rPr lang="en-US" sz="2000" dirty="0" err="1" smtClean="0"/>
              <a:t>nombreuses</a:t>
            </a:r>
            <a:r>
              <a:rPr lang="en-US" sz="2000" dirty="0" smtClean="0"/>
              <a:t> interactions !</a:t>
            </a:r>
            <a:endParaRPr lang="fr-FR" sz="2000" dirty="0"/>
          </a:p>
        </p:txBody>
      </p:sp>
      <p:sp>
        <p:nvSpPr>
          <p:cNvPr id="111" name="TextBox 110"/>
          <p:cNvSpPr txBox="1"/>
          <p:nvPr/>
        </p:nvSpPr>
        <p:spPr>
          <a:xfrm>
            <a:off x="762000" y="5221976"/>
            <a:ext cx="3200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bg2"/>
                </a:solidFill>
              </a:rPr>
              <a:t>Dogme</a:t>
            </a:r>
            <a:r>
              <a:rPr lang="en-US" sz="2000" dirty="0" smtClean="0">
                <a:solidFill>
                  <a:schemeClr val="bg2"/>
                </a:solidFill>
              </a:rPr>
              <a:t> :    </a:t>
            </a:r>
            <a:r>
              <a:rPr lang="en-US" sz="2000" dirty="0" smtClean="0"/>
              <a:t>ADN (A,C,G,T) </a:t>
            </a:r>
            <a:endParaRPr lang="fr-FR" sz="2000" dirty="0"/>
          </a:p>
        </p:txBody>
      </p:sp>
      <p:sp>
        <p:nvSpPr>
          <p:cNvPr id="112" name="TextBox 111"/>
          <p:cNvSpPr txBox="1"/>
          <p:nvPr/>
        </p:nvSpPr>
        <p:spPr>
          <a:xfrm>
            <a:off x="4059660" y="5221976"/>
            <a:ext cx="2722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→  ARN (A,C,G,U)</a:t>
            </a:r>
            <a:endParaRPr lang="fr-FR" sz="2000" dirty="0"/>
          </a:p>
        </p:txBody>
      </p:sp>
      <p:sp>
        <p:nvSpPr>
          <p:cNvPr id="113" name="TextBox 112"/>
          <p:cNvSpPr txBox="1"/>
          <p:nvPr/>
        </p:nvSpPr>
        <p:spPr>
          <a:xfrm>
            <a:off x="6489133" y="5221976"/>
            <a:ext cx="1892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→</a:t>
            </a:r>
            <a:r>
              <a:rPr lang="fr-FR" sz="2000" dirty="0" smtClean="0"/>
              <a:t>  Protéine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25586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7 L 0.30955 -3.7037E-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69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xit" presetSubtype="3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L -1.66667E-6 0.25463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3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481E-6 L 0.28837 -4.81481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0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13906 3.7037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4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4" grpId="1" animBg="1"/>
      <p:bldP spid="84" grpId="2" animBg="1"/>
      <p:bldP spid="109" grpId="0"/>
      <p:bldP spid="112" grpId="0"/>
      <p:bldP spid="1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UN6-white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 rotWithShape="1">
          <a:blip r:embed="rId5"/>
          <a:srcRect l="-2050" t="1607" r="-5139" b="2085"/>
          <a:stretch>
            <a:fillRect/>
          </a:stretch>
        </p:blipFill>
        <p:spPr>
          <a:xfrm>
            <a:off x="76200" y="1254170"/>
            <a:ext cx="4312920" cy="5019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3562"/>
            <a:ext cx="7467600" cy="579438"/>
          </a:xfrm>
        </p:spPr>
        <p:txBody>
          <a:bodyPr>
            <a:normAutofit/>
          </a:bodyPr>
          <a:lstStyle/>
          <a:p>
            <a:r>
              <a:rPr lang="en-US" dirty="0" err="1" smtClean="0"/>
              <a:t>Repliement</a:t>
            </a:r>
            <a:r>
              <a:rPr lang="en-US" dirty="0" smtClean="0"/>
              <a:t> des ARN</a:t>
            </a:r>
            <a:endParaRPr lang="en-US" dirty="0"/>
          </a:p>
        </p:txBody>
      </p:sp>
      <p:sp>
        <p:nvSpPr>
          <p:cNvPr id="27" name="Content Placeholder 2"/>
          <p:cNvSpPr>
            <a:spLocks noGrp="1"/>
          </p:cNvSpPr>
          <p:nvPr>
            <p:ph sz="quarter" idx="1"/>
          </p:nvPr>
        </p:nvSpPr>
        <p:spPr>
          <a:xfrm>
            <a:off x="4419600" y="1447800"/>
            <a:ext cx="4876800" cy="4597444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RNA = simple </a:t>
            </a:r>
            <a:r>
              <a:rPr lang="en-US" sz="2800" dirty="0" err="1" smtClean="0"/>
              <a:t>brin</a:t>
            </a:r>
            <a:endParaRPr lang="en-US" sz="2800" dirty="0" smtClean="0"/>
          </a:p>
          <a:p>
            <a:r>
              <a:rPr lang="en-US" sz="2800" dirty="0" err="1" smtClean="0"/>
              <a:t>Diversité</a:t>
            </a:r>
            <a:r>
              <a:rPr lang="en-US" sz="2800" dirty="0" smtClean="0"/>
              <a:t> </a:t>
            </a:r>
            <a:r>
              <a:rPr lang="en-US" sz="2800" dirty="0" err="1" smtClean="0"/>
              <a:t>structurale</a:t>
            </a:r>
            <a:endParaRPr lang="en-US" sz="2800" dirty="0" smtClean="0"/>
          </a:p>
          <a:p>
            <a:r>
              <a:rPr lang="en-US" sz="2800" dirty="0" smtClean="0"/>
              <a:t>Structure plus </a:t>
            </a:r>
            <a:r>
              <a:rPr lang="en-US" sz="2800" dirty="0" err="1" smtClean="0"/>
              <a:t>conservée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la </a:t>
            </a:r>
            <a:r>
              <a:rPr lang="en-US" sz="2800" dirty="0" err="1" smtClean="0"/>
              <a:t>séquence</a:t>
            </a:r>
            <a:endParaRPr lang="en-US" sz="2800" dirty="0" smtClean="0"/>
          </a:p>
          <a:p>
            <a:r>
              <a:rPr lang="en-US" sz="2800" dirty="0" err="1" smtClean="0"/>
              <a:t>Diversité</a:t>
            </a:r>
            <a:r>
              <a:rPr lang="en-US" sz="2800" dirty="0" smtClean="0"/>
              <a:t> de </a:t>
            </a:r>
            <a:r>
              <a:rPr lang="en-US" sz="2800" dirty="0" err="1" smtClean="0"/>
              <a:t>fonction</a:t>
            </a:r>
            <a:endParaRPr lang="en-US" sz="2800" dirty="0" smtClean="0"/>
          </a:p>
          <a:p>
            <a:endParaRPr lang="en-US" sz="2800" dirty="0" smtClean="0"/>
          </a:p>
          <a:p>
            <a:pPr marL="0" indent="0" algn="ctr">
              <a:buNone/>
            </a:pPr>
            <a:r>
              <a:rPr lang="en-US" sz="2800" dirty="0" err="1" smtClean="0"/>
              <a:t>Fonction</a:t>
            </a:r>
            <a:r>
              <a:rPr lang="en-US" sz="2800" dirty="0" smtClean="0"/>
              <a:t> (</a:t>
            </a:r>
            <a:r>
              <a:rPr lang="en-US" sz="2800" dirty="0" err="1" smtClean="0"/>
              <a:t>partiellement</a:t>
            </a:r>
            <a:r>
              <a:rPr lang="en-US" sz="2800" dirty="0" smtClean="0"/>
              <a:t>) </a:t>
            </a:r>
            <a:r>
              <a:rPr lang="en-US" sz="2800" dirty="0" err="1" smtClean="0"/>
              <a:t>encodée</a:t>
            </a:r>
            <a:r>
              <a:rPr lang="en-US" sz="2800" dirty="0" smtClean="0"/>
              <a:t> par la structure</a:t>
            </a:r>
            <a:br>
              <a:rPr lang="en-US" sz="2800" dirty="0" smtClean="0"/>
            </a:br>
            <a:r>
              <a:rPr lang="en-US" sz="2800" dirty="0" smtClean="0">
                <a:sym typeface="Symbol"/>
              </a:rPr>
              <a:t></a:t>
            </a:r>
            <a:r>
              <a:rPr lang="en-US" sz="2800" dirty="0">
                <a:sym typeface="Symbol"/>
              </a:rPr>
              <a:t> </a:t>
            </a:r>
            <a:r>
              <a:rPr lang="en-US" sz="2800" dirty="0" err="1" smtClean="0"/>
              <a:t>Prédire</a:t>
            </a:r>
            <a:r>
              <a:rPr lang="en-US" sz="2800" dirty="0" smtClean="0"/>
              <a:t> le </a:t>
            </a:r>
            <a:r>
              <a:rPr lang="en-US" sz="2800" dirty="0" err="1" smtClean="0"/>
              <a:t>repliement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15692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9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70000">
                <p:cTn id="2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27" grpId="0" uiExpand="1" build="p"/>
    </p:bldLst>
  </p:timing>
  <p:extLst mod="1">
    <p:ext uri="{E180D4A7-C9FB-4DFB-919C-405C955672EB}">
      <p14:showEvtLst xmlns:p14="http://schemas.microsoft.com/office/powerpoint/2010/main">
        <p14:playEvt time="0" objId="12"/>
        <p14:stopEvt time="11988" objId="12"/>
      </p14:showEvtLst>
    </p:ext>
  </p:extLs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</a:t>
            </a:r>
            <a:r>
              <a:rPr lang="en-US" dirty="0" err="1" smtClean="0"/>
              <a:t>paires</a:t>
            </a:r>
            <a:r>
              <a:rPr lang="en-US" dirty="0" smtClean="0"/>
              <a:t> de bases (</a:t>
            </a:r>
            <a:r>
              <a:rPr lang="en-US" dirty="0" err="1" smtClean="0"/>
              <a:t>Canoniques</a:t>
            </a:r>
            <a:r>
              <a:rPr lang="en-US" dirty="0" smtClean="0"/>
              <a:t>)</a:t>
            </a:r>
            <a:endParaRPr lang="fr-FR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27094"/>
              </p:ext>
            </p:extLst>
          </p:nvPr>
        </p:nvGraphicFramePr>
        <p:xfrm>
          <a:off x="381000" y="1493838"/>
          <a:ext cx="8077200" cy="452596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912964"/>
                <a:gridCol w="2365451"/>
                <a:gridCol w="2365451"/>
                <a:gridCol w="433334"/>
              </a:tblGrid>
              <a:tr h="276350"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5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US" sz="115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Canonical base-pairs</a:t>
                      </a:r>
                      <a:endParaRPr lang="en-US" sz="115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50">
                          <a:effectLst/>
                        </a:rPr>
                        <a:t> </a:t>
                      </a:r>
                      <a:endParaRPr lang="en-US" sz="115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35087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G/C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5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err="1" smtClean="0">
                          <a:effectLst/>
                        </a:rPr>
                        <a:t>Paires</a:t>
                      </a:r>
                      <a:r>
                        <a:rPr lang="en-GB" sz="1600" dirty="0" smtClean="0">
                          <a:effectLst/>
                        </a:rPr>
                        <a:t> Watson/Crick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" anchor="b"/>
                </a:tc>
              </a:tr>
              <a:tr h="135087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U/A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5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0553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400">
                          <a:effectLst/>
                        </a:rPr>
                        <a:t> </a:t>
                      </a:r>
                      <a:endParaRPr lang="en-US" sz="115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">
                          <a:effectLst/>
                        </a:rPr>
                        <a:t> </a:t>
                      </a:r>
                      <a:endParaRPr lang="en-US" sz="115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" dirty="0">
                          <a:effectLst/>
                        </a:rPr>
                        <a:t> </a:t>
                      </a:r>
                      <a:endParaRPr lang="en-US" sz="115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44233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U/G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5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err="1" smtClean="0">
                          <a:effectLst/>
                        </a:rPr>
                        <a:t>Paire</a:t>
                      </a:r>
                      <a:r>
                        <a:rPr lang="en-GB" sz="1600" dirty="0" smtClean="0">
                          <a:effectLst/>
                        </a:rPr>
                        <a:t> Wobble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0" marR="0" marT="0" marB="0" vert="vert" anchor="b"/>
                </a:tc>
              </a:tr>
            </a:tbl>
          </a:graphicData>
        </a:graphic>
      </p:graphicFrame>
      <p:pic>
        <p:nvPicPr>
          <p:cNvPr id="2056" name="Picture 30" descr="Description: C:\Users\ponty\Documents\Dropbox\VIZBI-Book-RNA-Chapter\pics\1UN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400" y="1309774"/>
            <a:ext cx="3048000" cy="470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C:\Users\ponty\Documents\Dropbox\VIZBI-Book-RNA-Chapter\pics\GCPair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675491"/>
            <a:ext cx="3173537" cy="1402841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  <p:pic>
        <p:nvPicPr>
          <p:cNvPr id="18" name="Picture 17" descr="C:\Users\ponty\Documents\Dropbox\VIZBI-Book-RNA-Chapter\pics\AUPair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471" y="1509653"/>
            <a:ext cx="3136128" cy="1390371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  <p:pic>
        <p:nvPicPr>
          <p:cNvPr id="19" name="Picture 18" descr="C:\Users\ponty\Documents\Dropbox\VIZBI-Book-RNA-Chapter\pics\GUPair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706" y="2971800"/>
            <a:ext cx="3123659" cy="1384136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</p:spTree>
    <p:extLst>
      <p:ext uri="{BB962C8B-B14F-4D97-AF65-F5344CB8AC3E}">
        <p14:creationId xmlns:p14="http://schemas.microsoft.com/office/powerpoint/2010/main" val="244802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onty\Documents\Presentations\2012-03-VIZBI\123structur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13" t="9660" r="3045" b="20532"/>
          <a:stretch/>
        </p:blipFill>
        <p:spPr bwMode="auto">
          <a:xfrm>
            <a:off x="990600" y="1369962"/>
            <a:ext cx="3276600" cy="439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0" y="5615105"/>
            <a:ext cx="1600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structure </a:t>
            </a:r>
            <a:r>
              <a:rPr lang="en-US" dirty="0" err="1" smtClean="0"/>
              <a:t>secondaire</a:t>
            </a:r>
            <a:endParaRPr lang="fr-FR" dirty="0"/>
          </a:p>
        </p:txBody>
      </p:sp>
      <p:sp>
        <p:nvSpPr>
          <p:cNvPr id="8" name="TextBox 7"/>
          <p:cNvSpPr txBox="1"/>
          <p:nvPr/>
        </p:nvSpPr>
        <p:spPr>
          <a:xfrm>
            <a:off x="1529881" y="5525869"/>
            <a:ext cx="2198038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Modèle</a:t>
            </a:r>
            <a:r>
              <a:rPr lang="en-US" dirty="0" smtClean="0"/>
              <a:t> 3D </a:t>
            </a:r>
          </a:p>
          <a:p>
            <a:pPr algn="ctr"/>
            <a:r>
              <a:rPr lang="en-US" dirty="0" smtClean="0"/>
              <a:t>ARN ribosomal (5s)</a:t>
            </a:r>
            <a:endParaRPr lang="fr-FR" dirty="0"/>
          </a:p>
        </p:txBody>
      </p:sp>
      <p:grpSp>
        <p:nvGrpSpPr>
          <p:cNvPr id="9" name="Group 8"/>
          <p:cNvGrpSpPr/>
          <p:nvPr/>
        </p:nvGrpSpPr>
        <p:grpSpPr>
          <a:xfrm>
            <a:off x="3657600" y="1331862"/>
            <a:ext cx="5062207" cy="4664243"/>
            <a:chOff x="3657600" y="1431757"/>
            <a:chExt cx="5062207" cy="4664243"/>
          </a:xfrm>
        </p:grpSpPr>
        <p:pic>
          <p:nvPicPr>
            <p:cNvPr id="6" name="Picture 2" descr="C:\Users\ponty\Documents\Presentations\2012-03-VIZBI\123structure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08" t="4576" r="36807" b="16425"/>
            <a:stretch/>
          </p:blipFill>
          <p:spPr bwMode="auto">
            <a:xfrm>
              <a:off x="5638800" y="1431757"/>
              <a:ext cx="3081007" cy="419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ight Arrow 6"/>
            <p:cNvSpPr/>
            <p:nvPr/>
          </p:nvSpPr>
          <p:spPr>
            <a:xfrm>
              <a:off x="3657600" y="3124200"/>
              <a:ext cx="1905000" cy="3048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22581" y="5726668"/>
              <a:ext cx="2313455" cy="369332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Structure </a:t>
              </a:r>
              <a:r>
                <a:rPr lang="en-US" dirty="0" err="1" smtClean="0"/>
                <a:t>secondaire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408038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onty\Documents\Presentations\2012-03-VIZBI\123structur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13" t="9660" r="3045" b="20532"/>
          <a:stretch/>
        </p:blipFill>
        <p:spPr bwMode="auto">
          <a:xfrm>
            <a:off x="990600" y="1369962"/>
            <a:ext cx="3276600" cy="439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structure </a:t>
            </a:r>
            <a:r>
              <a:rPr lang="en-US" dirty="0" err="1" smtClean="0"/>
              <a:t>secondaire</a:t>
            </a:r>
            <a:endParaRPr lang="fr-FR" dirty="0"/>
          </a:p>
        </p:txBody>
      </p:sp>
      <p:sp>
        <p:nvSpPr>
          <p:cNvPr id="8" name="TextBox 7"/>
          <p:cNvSpPr txBox="1"/>
          <p:nvPr/>
        </p:nvSpPr>
        <p:spPr>
          <a:xfrm>
            <a:off x="1529881" y="5525869"/>
            <a:ext cx="2198038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Modèle</a:t>
            </a:r>
            <a:r>
              <a:rPr lang="en-US" dirty="0" smtClean="0"/>
              <a:t> 3D </a:t>
            </a:r>
          </a:p>
          <a:p>
            <a:pPr algn="ctr"/>
            <a:r>
              <a:rPr lang="en-US" dirty="0" smtClean="0"/>
              <a:t>ARN ribosomal (5s)</a:t>
            </a:r>
            <a:endParaRPr lang="fr-FR" dirty="0"/>
          </a:p>
        </p:txBody>
      </p:sp>
      <p:grpSp>
        <p:nvGrpSpPr>
          <p:cNvPr id="9" name="Group 8"/>
          <p:cNvGrpSpPr/>
          <p:nvPr/>
        </p:nvGrpSpPr>
        <p:grpSpPr>
          <a:xfrm>
            <a:off x="3657600" y="1331862"/>
            <a:ext cx="5062207" cy="4664243"/>
            <a:chOff x="3657600" y="1431757"/>
            <a:chExt cx="5062207" cy="4664243"/>
          </a:xfrm>
        </p:grpSpPr>
        <p:pic>
          <p:nvPicPr>
            <p:cNvPr id="6" name="Picture 2" descr="C:\Users\ponty\Documents\Presentations\2012-03-VIZBI\123structure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208" t="4576" r="36807" b="16425"/>
            <a:stretch/>
          </p:blipFill>
          <p:spPr bwMode="auto">
            <a:xfrm>
              <a:off x="5638800" y="1431757"/>
              <a:ext cx="3081007" cy="419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ight Arrow 6"/>
            <p:cNvSpPr/>
            <p:nvPr/>
          </p:nvSpPr>
          <p:spPr>
            <a:xfrm>
              <a:off x="3657600" y="3124200"/>
              <a:ext cx="1905000" cy="3048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22581" y="5726668"/>
              <a:ext cx="2313455" cy="369332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Structure </a:t>
              </a:r>
              <a:r>
                <a:rPr lang="en-US" dirty="0" err="1" smtClean="0"/>
                <a:t>secondaire</a:t>
              </a:r>
              <a:endParaRPr lang="fr-FR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1529881" y="1614881"/>
            <a:ext cx="6227763" cy="3429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TextBox 14"/>
          <p:cNvSpPr txBox="1"/>
          <p:nvPr/>
        </p:nvSpPr>
        <p:spPr>
          <a:xfrm>
            <a:off x="3594032" y="2627706"/>
            <a:ext cx="38735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/>
              <a:t>Uniquement</a:t>
            </a:r>
            <a:r>
              <a:rPr lang="en-US" sz="2000" dirty="0" smtClean="0"/>
              <a:t> Watson/Crick </a:t>
            </a:r>
            <a:br>
              <a:rPr lang="en-US" sz="2000" dirty="0" smtClean="0"/>
            </a:br>
            <a:r>
              <a:rPr lang="en-US" sz="2000" dirty="0" smtClean="0"/>
              <a:t>(A/U et G/C) et Wobble (G/U)</a:t>
            </a: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/>
              <a:t>Pseudonoeuds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interdits</a:t>
            </a:r>
            <a:endParaRPr lang="en-US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endParaRPr lang="fr-FR" sz="2000" dirty="0"/>
          </a:p>
        </p:txBody>
      </p:sp>
      <p:sp>
        <p:nvSpPr>
          <p:cNvPr id="16" name="Oval 15"/>
          <p:cNvSpPr/>
          <p:nvPr/>
        </p:nvSpPr>
        <p:spPr>
          <a:xfrm>
            <a:off x="4157522" y="3562346"/>
            <a:ext cx="304800" cy="3048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G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919522" y="3562346"/>
            <a:ext cx="304800" cy="3048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G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8" name="Straight Connector 17"/>
          <p:cNvCxnSpPr>
            <a:stCxn id="16" idx="6"/>
            <a:endCxn id="17" idx="2"/>
          </p:cNvCxnSpPr>
          <p:nvPr/>
        </p:nvCxnSpPr>
        <p:spPr>
          <a:xfrm>
            <a:off x="4462322" y="3714746"/>
            <a:ext cx="457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Cross 18"/>
          <p:cNvSpPr/>
          <p:nvPr/>
        </p:nvSpPr>
        <p:spPr>
          <a:xfrm rot="18820391">
            <a:off x="4249317" y="3267170"/>
            <a:ext cx="889304" cy="892750"/>
          </a:xfrm>
          <a:prstGeom prst="plus">
            <a:avLst>
              <a:gd name="adj" fmla="val 47033"/>
            </a:avLst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Oval 19"/>
          <p:cNvSpPr/>
          <p:nvPr/>
        </p:nvSpPr>
        <p:spPr>
          <a:xfrm>
            <a:off x="5636418" y="3562346"/>
            <a:ext cx="304800" cy="3048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398418" y="3562346"/>
            <a:ext cx="304800" cy="3048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G</a:t>
            </a:r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22" name="Straight Connector 21"/>
          <p:cNvCxnSpPr>
            <a:stCxn id="20" idx="6"/>
            <a:endCxn id="21" idx="2"/>
          </p:cNvCxnSpPr>
          <p:nvPr/>
        </p:nvCxnSpPr>
        <p:spPr>
          <a:xfrm>
            <a:off x="5941218" y="3714746"/>
            <a:ext cx="457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Cross 22"/>
          <p:cNvSpPr/>
          <p:nvPr/>
        </p:nvSpPr>
        <p:spPr>
          <a:xfrm rot="18820391">
            <a:off x="5728213" y="3267170"/>
            <a:ext cx="889304" cy="892750"/>
          </a:xfrm>
          <a:prstGeom prst="plus">
            <a:avLst>
              <a:gd name="adj" fmla="val 47033"/>
            </a:avLst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16281" y="3357487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…</a:t>
            </a:r>
            <a:endParaRPr lang="fr-FR" sz="2800" b="1" dirty="0"/>
          </a:p>
        </p:txBody>
      </p:sp>
      <p:grpSp>
        <p:nvGrpSpPr>
          <p:cNvPr id="25" name="Group 24"/>
          <p:cNvGrpSpPr/>
          <p:nvPr/>
        </p:nvGrpSpPr>
        <p:grpSpPr>
          <a:xfrm>
            <a:off x="2110906" y="2300681"/>
            <a:ext cx="920747" cy="2543175"/>
            <a:chOff x="2943222" y="2667005"/>
            <a:chExt cx="1066803" cy="2971799"/>
          </a:xfrm>
        </p:grpSpPr>
        <p:cxnSp>
          <p:nvCxnSpPr>
            <p:cNvPr id="26" name="Straight Connector 25"/>
            <p:cNvCxnSpPr>
              <a:stCxn id="33" idx="0"/>
              <a:endCxn id="44" idx="4"/>
            </p:cNvCxnSpPr>
            <p:nvPr/>
          </p:nvCxnSpPr>
          <p:spPr>
            <a:xfrm flipV="1">
              <a:off x="3857621" y="4648205"/>
              <a:ext cx="0" cy="257175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32" idx="0"/>
              <a:endCxn id="31" idx="4"/>
            </p:cNvCxnSpPr>
            <p:nvPr/>
          </p:nvCxnSpPr>
          <p:spPr>
            <a:xfrm flipV="1">
              <a:off x="3095621" y="4114805"/>
              <a:ext cx="0" cy="790575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8" name="Curved Connector 27"/>
            <p:cNvCxnSpPr>
              <a:stCxn id="37" idx="0"/>
              <a:endCxn id="39" idx="0"/>
            </p:cNvCxnSpPr>
            <p:nvPr/>
          </p:nvCxnSpPr>
          <p:spPr>
            <a:xfrm rot="5400000" flipH="1" flipV="1">
              <a:off x="3476621" y="2292355"/>
              <a:ext cx="12700" cy="762000"/>
            </a:xfrm>
            <a:prstGeom prst="curvedConnector3">
              <a:avLst>
                <a:gd name="adj1" fmla="val 5700000"/>
              </a:avLst>
            </a:prstGeom>
            <a:ln>
              <a:prstDash val="dash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endCxn id="32" idx="4"/>
            </p:cNvCxnSpPr>
            <p:nvPr/>
          </p:nvCxnSpPr>
          <p:spPr>
            <a:xfrm flipH="1" flipV="1">
              <a:off x="3095622" y="5210179"/>
              <a:ext cx="6350" cy="428625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endCxn id="33" idx="4"/>
            </p:cNvCxnSpPr>
            <p:nvPr/>
          </p:nvCxnSpPr>
          <p:spPr>
            <a:xfrm flipH="1" flipV="1">
              <a:off x="3857622" y="5210178"/>
              <a:ext cx="6350" cy="428625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2943222" y="3810004"/>
              <a:ext cx="304800" cy="30480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A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943222" y="4905378"/>
              <a:ext cx="304800" cy="30480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G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3705223" y="4905378"/>
              <a:ext cx="304800" cy="30480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C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3705223" y="3810003"/>
              <a:ext cx="304800" cy="30480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U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3248023" y="3940178"/>
              <a:ext cx="4572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32" idx="6"/>
              <a:endCxn id="33" idx="2"/>
            </p:cNvCxnSpPr>
            <p:nvPr/>
          </p:nvCxnSpPr>
          <p:spPr>
            <a:xfrm>
              <a:off x="3248023" y="5057777"/>
              <a:ext cx="4572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2943223" y="2673352"/>
              <a:ext cx="304800" cy="30480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G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2943223" y="3254377"/>
              <a:ext cx="304800" cy="30480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G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3705223" y="2673352"/>
              <a:ext cx="304800" cy="30480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U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40" name="Straight Connector 39"/>
            <p:cNvCxnSpPr>
              <a:stCxn id="37" idx="6"/>
              <a:endCxn id="39" idx="2"/>
            </p:cNvCxnSpPr>
            <p:nvPr/>
          </p:nvCxnSpPr>
          <p:spPr>
            <a:xfrm>
              <a:off x="3248024" y="2825751"/>
              <a:ext cx="4572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9" idx="4"/>
            </p:cNvCxnSpPr>
            <p:nvPr/>
          </p:nvCxnSpPr>
          <p:spPr>
            <a:xfrm>
              <a:off x="3857625" y="2978151"/>
              <a:ext cx="0" cy="809625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8" idx="0"/>
              <a:endCxn id="37" idx="4"/>
            </p:cNvCxnSpPr>
            <p:nvPr/>
          </p:nvCxnSpPr>
          <p:spPr>
            <a:xfrm flipV="1">
              <a:off x="3095625" y="2978150"/>
              <a:ext cx="0" cy="276225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38" idx="4"/>
            </p:cNvCxnSpPr>
            <p:nvPr/>
          </p:nvCxnSpPr>
          <p:spPr>
            <a:xfrm>
              <a:off x="3095625" y="3559175"/>
              <a:ext cx="0" cy="22860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3705225" y="4343400"/>
              <a:ext cx="304800" cy="30480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C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45" name="Straight Connector 44"/>
            <p:cNvCxnSpPr>
              <a:stCxn id="34" idx="4"/>
              <a:endCxn id="44" idx="0"/>
            </p:cNvCxnSpPr>
            <p:nvPr/>
          </p:nvCxnSpPr>
          <p:spPr>
            <a:xfrm>
              <a:off x="3857625" y="4114800"/>
              <a:ext cx="0" cy="22860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cxnSp>
        <p:nvCxnSpPr>
          <p:cNvPr id="46" name="Straight Connector 45"/>
          <p:cNvCxnSpPr>
            <a:stCxn id="38" idx="5"/>
            <a:endCxn id="44" idx="1"/>
          </p:cNvCxnSpPr>
          <p:nvPr/>
        </p:nvCxnSpPr>
        <p:spPr>
          <a:xfrm>
            <a:off x="2335451" y="3025976"/>
            <a:ext cx="471658" cy="74751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7" name="Cross 46"/>
          <p:cNvSpPr/>
          <p:nvPr/>
        </p:nvSpPr>
        <p:spPr>
          <a:xfrm rot="18820391">
            <a:off x="2126628" y="2953356"/>
            <a:ext cx="889304" cy="892750"/>
          </a:xfrm>
          <a:prstGeom prst="plus">
            <a:avLst>
              <a:gd name="adj" fmla="val 47033"/>
            </a:avLst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19825" y="1965341"/>
            <a:ext cx="4421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Restriction des </a:t>
            </a:r>
            <a:r>
              <a:rPr lang="en-US" sz="2400" dirty="0" err="1" smtClean="0">
                <a:solidFill>
                  <a:schemeClr val="tx2"/>
                </a:solidFill>
              </a:rPr>
              <a:t>appariements</a:t>
            </a:r>
            <a:endParaRPr lang="fr-FR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08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  <p:bldP spid="21" grpId="0" animBg="1"/>
      <p:bldP spid="23" grpId="0" animBg="1"/>
      <p:bldP spid="24" grpId="0"/>
      <p:bldP spid="4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8051801" cy="1143000"/>
          </a:xfrm>
        </p:spPr>
        <p:txBody>
          <a:bodyPr/>
          <a:lstStyle/>
          <a:p>
            <a:r>
              <a:rPr lang="en-US" dirty="0" err="1" smtClean="0"/>
              <a:t>Repliement</a:t>
            </a:r>
            <a:r>
              <a:rPr lang="en-US" dirty="0" smtClean="0"/>
              <a:t> par </a:t>
            </a:r>
            <a:r>
              <a:rPr lang="en-US" dirty="0" err="1"/>
              <a:t>m</a:t>
            </a:r>
            <a:r>
              <a:rPr lang="en-US" dirty="0" err="1" smtClean="0"/>
              <a:t>inimisation</a:t>
            </a:r>
            <a:r>
              <a:rPr lang="en-US" dirty="0" smtClean="0"/>
              <a:t> de </a:t>
            </a:r>
            <a:r>
              <a:rPr lang="en-US" dirty="0" err="1" smtClean="0"/>
              <a:t>l’énergie</a:t>
            </a:r>
            <a:r>
              <a:rPr lang="en-US" dirty="0" smtClean="0"/>
              <a:t> </a:t>
            </a:r>
            <a:r>
              <a:rPr lang="en-US" dirty="0" err="1" smtClean="0"/>
              <a:t>libre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CCD8A327-4A42-4F42-8894-A6F43B7F265B}" type="slidenum">
              <a:rPr lang="fr-FR" smtClean="0"/>
              <a:pPr>
                <a:defRPr/>
              </a:pPr>
              <a:t>39</a:t>
            </a:fld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59B287D-B6BF-461C-91FD-FE200736ECB2}" type="datetime1">
              <a:rPr lang="fr-FR" smtClean="0"/>
              <a:t>12/06/2014</a:t>
            </a:fld>
            <a:endParaRPr lang="fr-FR"/>
          </a:p>
        </p:txBody>
      </p:sp>
      <p:pic>
        <p:nvPicPr>
          <p:cNvPr id="8" name="Picture 2" descr="C:\Users\ponty\Documents\Presentations\2012-03-VIZBI\pics\Boltzman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3030537"/>
            <a:ext cx="8356600" cy="16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00210" y="1295400"/>
            <a:ext cx="3768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…CAGUAGCCGAUCGCAGCUAGCGUA…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4479290" y="1905000"/>
            <a:ext cx="210819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1293813"/>
            <a:ext cx="2395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2"/>
                </a:solidFill>
              </a:rPr>
              <a:t>Séquence</a:t>
            </a:r>
            <a:r>
              <a:rPr lang="en-US" b="1" dirty="0" smtClean="0">
                <a:solidFill>
                  <a:schemeClr val="bg2"/>
                </a:solidFill>
              </a:rPr>
              <a:t> </a:t>
            </a:r>
            <a:r>
              <a:rPr lang="en-US" b="1" dirty="0" err="1" smtClean="0">
                <a:solidFill>
                  <a:schemeClr val="bg2"/>
                </a:solidFill>
              </a:rPr>
              <a:t>d’ARN</a:t>
            </a:r>
            <a:endParaRPr lang="fr-FR" b="1" dirty="0">
              <a:solidFill>
                <a:schemeClr val="bg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2632630"/>
            <a:ext cx="427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2"/>
                </a:solidFill>
              </a:rPr>
              <a:t>Nombreuses</a:t>
            </a:r>
            <a:r>
              <a:rPr lang="en-US" b="1" dirty="0" smtClean="0">
                <a:solidFill>
                  <a:schemeClr val="bg2"/>
                </a:solidFill>
              </a:rPr>
              <a:t> structures </a:t>
            </a:r>
            <a:r>
              <a:rPr lang="en-US" b="1" dirty="0" err="1" smtClean="0">
                <a:solidFill>
                  <a:schemeClr val="bg2"/>
                </a:solidFill>
              </a:rPr>
              <a:t>secondaires</a:t>
            </a:r>
            <a:endParaRPr lang="fr-FR" b="1" dirty="0">
              <a:solidFill>
                <a:schemeClr val="bg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5117068"/>
            <a:ext cx="8483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2"/>
                </a:solidFill>
              </a:rPr>
              <a:t>Paradigme</a:t>
            </a:r>
            <a:r>
              <a:rPr lang="en-US" b="1" dirty="0" smtClean="0">
                <a:solidFill>
                  <a:schemeClr val="bg2"/>
                </a:solidFill>
              </a:rPr>
              <a:t> </a:t>
            </a:r>
            <a:r>
              <a:rPr lang="en-US" b="1" i="1" dirty="0" err="1" smtClean="0">
                <a:solidFill>
                  <a:schemeClr val="bg2"/>
                </a:solidFill>
              </a:rPr>
              <a:t>minimisation</a:t>
            </a:r>
            <a:r>
              <a:rPr lang="en-US" b="1" dirty="0" smtClean="0">
                <a:solidFill>
                  <a:schemeClr val="bg2"/>
                </a:solidFill>
              </a:rPr>
              <a:t> :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3581400" y="5884307"/>
            <a:ext cx="3820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Structure </a:t>
            </a:r>
            <a:r>
              <a:rPr lang="en-US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</a:t>
            </a:r>
            <a:r>
              <a:rPr lang="en-US" i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énergie</a:t>
            </a:r>
            <a:r>
              <a:rPr lang="en-US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libre</a:t>
            </a: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minimale</a:t>
            </a:r>
            <a:endParaRPr lang="fr-FR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54490" y="5486400"/>
            <a:ext cx="64318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Structure </a:t>
            </a:r>
            <a:r>
              <a:rPr lang="en-US" dirty="0" err="1" smtClean="0"/>
              <a:t>fonctionnelle</a:t>
            </a:r>
            <a:r>
              <a:rPr lang="en-US" dirty="0" smtClean="0"/>
              <a:t> </a:t>
            </a:r>
            <a:r>
              <a:rPr lang="en-US" dirty="0"/>
              <a:t>= Structure compatible </a:t>
            </a:r>
            <a:r>
              <a:rPr lang="en-US" dirty="0">
                <a:solidFill>
                  <a:schemeClr val="bg2"/>
                </a:solidFill>
              </a:rPr>
              <a:t>la plus stable</a:t>
            </a:r>
            <a:endParaRPr lang="fr-FR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24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4016655" y="2852162"/>
            <a:ext cx="656540" cy="1808707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3315217" y="2855252"/>
            <a:ext cx="639868" cy="1808707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4724400" y="2855251"/>
            <a:ext cx="609600" cy="1808707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859" y="76200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1027" name="Picture 3" descr="C:\Users\ponty\Documents\Presentations\2012-04-UnitheCafe\faces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7111">
            <a:off x="4800600" y="1524237"/>
            <a:ext cx="740569" cy="70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onty\Documents\Presentations\2012-04-UnitheCafe\faces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5054">
            <a:off x="3124200" y="1554532"/>
            <a:ext cx="845822" cy="63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onty\Documents\Presentations\2012-04-UnitheCafe\faces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60188">
            <a:off x="5956278" y="4337286"/>
            <a:ext cx="736094" cy="86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onty\Documents\Presentations\2012-04-UnitheCafe\faces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83462">
            <a:off x="6078974" y="2562981"/>
            <a:ext cx="740666" cy="86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ponty\Documents\Presentations\2012-04-UnitheCafe\faces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29905">
            <a:off x="2027292" y="4206952"/>
            <a:ext cx="740569" cy="70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ponty\Documents\Presentations\2012-04-UnitheCafe\faces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29444">
            <a:off x="2037011" y="2772457"/>
            <a:ext cx="845822" cy="63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ponty\Documents\Presentations\2012-04-UnitheCafe\faces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17632">
            <a:off x="3156470" y="5289329"/>
            <a:ext cx="736094" cy="86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ponty\Documents\Presentations\2012-04-UnitheCafe\faces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69977">
            <a:off x="4727233" y="5309378"/>
            <a:ext cx="740666" cy="86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ponty\Documents\Presentations\2012-04-UnitheCafe\faces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89233">
            <a:off x="5397073" y="4947462"/>
            <a:ext cx="740569" cy="70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ponty\Documents\Presentations\2012-04-UnitheCafe\faces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0629">
            <a:off x="6076593" y="3599222"/>
            <a:ext cx="845822" cy="63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ponty\Documents\Presentations\2012-04-UnitheCafe\faces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5907">
            <a:off x="5564839" y="1858576"/>
            <a:ext cx="736094" cy="86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ponty\Documents\Presentations\2012-04-UnitheCafe\faces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77215" y="5452034"/>
            <a:ext cx="740666" cy="86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ponty\Documents\Presentations\2012-04-UnitheCafe\faces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215" y="1371600"/>
            <a:ext cx="740569" cy="70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ponty\Documents\Presentations\2012-04-UnitheCafe\faces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83113">
            <a:off x="2472066" y="4870225"/>
            <a:ext cx="845822" cy="63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C:\Users\ponty\Documents\Presentations\2012-04-UnitheCafe\faces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63790">
            <a:off x="2382570" y="1856586"/>
            <a:ext cx="736094" cy="86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C:\Users\ponty\Documents\Presentations\2012-04-UnitheCafe\faces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63500" y="3401719"/>
            <a:ext cx="740666" cy="86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9" descr="C:\Users\ponty\Documents\Presentations\2012-04-UnitheCafe\chef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5" y="5105400"/>
            <a:ext cx="859221" cy="124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05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L -0.00139 0.2263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113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6 L -0.00035 -0.24398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219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0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02083 -0.2243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-1122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96296E-6 L 0.01319 0.20949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" y="1046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1888E-6 L -0.0033 -0.00439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-23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11111E-6 L -0.0335 0.01528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4" y="76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7.95928E-7 L 0.02969 -0.13258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6" y="-664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5185E-6 L 0.04184 0.09838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490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61962E-7 L -0.06007 0.0118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3" y="57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00711 -0.05347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-268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59259E-6 L -0.01336 -0.01967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" y="-99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022E-16 L -0.02813 -0.14792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-740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81481E-6 L 0.0349 -0.03681 " pathEditMode="relative" rAng="0" ptsTypes="AA">
                                      <p:cBhvr>
                                        <p:cTn id="3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" y="-185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9565E-6 L -0.05086 0.11523 " pathEditMode="relative" rAng="0" ptsTypes="AA">
                                      <p:cBhvr>
                                        <p:cTn id="3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576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L -0.01857 0.19862 " pathEditMode="relative" rAng="0" ptsTypes="AA">
                                      <p:cBhvr>
                                        <p:cTn id="36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" y="993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7 L -0.01268 -0.22176 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" y="-1108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4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4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800000">
                                      <p:cBhvr>
                                        <p:cTn id="4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800000">
                                      <p:cBhvr>
                                        <p:cTn id="4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0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52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200000">
                                      <p:cBhvr>
                                        <p:cTn id="5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800000">
                                      <p:cBhvr>
                                        <p:cTn id="5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58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-76200"/>
            <a:ext cx="8051801" cy="1143000"/>
          </a:xfrm>
        </p:spPr>
        <p:txBody>
          <a:bodyPr/>
          <a:lstStyle/>
          <a:p>
            <a:r>
              <a:rPr lang="en-US" dirty="0" err="1" smtClean="0"/>
              <a:t>Modèle</a:t>
            </a:r>
            <a:r>
              <a:rPr lang="en-US" dirty="0" smtClean="0"/>
              <a:t> de </a:t>
            </a:r>
            <a:r>
              <a:rPr lang="en-US" dirty="0" err="1" smtClean="0"/>
              <a:t>Nussinov</a:t>
            </a:r>
            <a:r>
              <a:rPr lang="en-US" dirty="0" smtClean="0"/>
              <a:t>/Jacobson (80</a:t>
            </a:r>
            <a:r>
              <a:rPr lang="en-US" i="1" dirty="0" smtClean="0"/>
              <a:t>s</a:t>
            </a:r>
            <a:r>
              <a:rPr lang="en-US" dirty="0" smtClean="0"/>
              <a:t>)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CCD8A327-4A42-4F42-8894-A6F43B7F265B}" type="slidenum">
              <a:rPr lang="fr-FR" smtClean="0"/>
              <a:pPr>
                <a:defRPr/>
              </a:pPr>
              <a:t>40</a:t>
            </a:fld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59B287D-B6BF-461C-91FD-FE200736ECB2}" type="datetime1">
              <a:rPr lang="fr-FR" smtClean="0"/>
              <a:t>12/06/2014</a:t>
            </a:fld>
            <a:endParaRPr lang="fr-FR"/>
          </a:p>
        </p:txBody>
      </p:sp>
      <p:sp>
        <p:nvSpPr>
          <p:cNvPr id="17" name="TextBox 16"/>
          <p:cNvSpPr txBox="1"/>
          <p:nvPr/>
        </p:nvSpPr>
        <p:spPr>
          <a:xfrm>
            <a:off x="304800" y="10668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Contribution des </a:t>
            </a:r>
            <a:r>
              <a:rPr lang="en-US" b="1" dirty="0" err="1" smtClean="0">
                <a:solidFill>
                  <a:schemeClr val="bg2"/>
                </a:solidFill>
              </a:rPr>
              <a:t>paires</a:t>
            </a:r>
            <a:endParaRPr lang="fr-FR" b="1" dirty="0">
              <a:solidFill>
                <a:schemeClr val="bg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799" y="2286000"/>
            <a:ext cx="3947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2"/>
                </a:solidFill>
              </a:rPr>
              <a:t>Energie</a:t>
            </a:r>
            <a:r>
              <a:rPr lang="en-US" b="1" dirty="0" smtClean="0">
                <a:solidFill>
                  <a:schemeClr val="bg2"/>
                </a:solidFill>
              </a:rPr>
              <a:t> </a:t>
            </a:r>
            <a:r>
              <a:rPr lang="en-US" b="1" dirty="0" err="1" smtClean="0">
                <a:solidFill>
                  <a:schemeClr val="bg2"/>
                </a:solidFill>
              </a:rPr>
              <a:t>libre</a:t>
            </a:r>
            <a:r>
              <a:rPr lang="en-US" b="1" dirty="0" smtClean="0">
                <a:solidFill>
                  <a:schemeClr val="bg2"/>
                </a:solidFill>
              </a:rPr>
              <a:t> additive</a:t>
            </a:r>
            <a:endParaRPr lang="fr-FR" b="1" dirty="0">
              <a:solidFill>
                <a:schemeClr val="bg2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638269" y="1131332"/>
            <a:ext cx="1066800" cy="304800"/>
            <a:chOff x="3638269" y="1358345"/>
            <a:chExt cx="1066800" cy="304800"/>
          </a:xfrm>
        </p:grpSpPr>
        <p:sp>
          <p:nvSpPr>
            <p:cNvPr id="14" name="Oval 13"/>
            <p:cNvSpPr/>
            <p:nvPr/>
          </p:nvSpPr>
          <p:spPr>
            <a:xfrm>
              <a:off x="3638269" y="1358345"/>
              <a:ext cx="304800" cy="30480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C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400269" y="1358345"/>
              <a:ext cx="304800" cy="30480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G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16" name="Straight Connector 15"/>
            <p:cNvCxnSpPr>
              <a:stCxn id="14" idx="6"/>
              <a:endCxn id="15" idx="2"/>
            </p:cNvCxnSpPr>
            <p:nvPr/>
          </p:nvCxnSpPr>
          <p:spPr>
            <a:xfrm>
              <a:off x="3943069" y="1510745"/>
              <a:ext cx="457200" cy="0"/>
            </a:xfrm>
            <a:prstGeom prst="line">
              <a:avLst/>
            </a:prstGeom>
            <a:ln w="762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5402195" y="1083677"/>
            <a:ext cx="1684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-</a:t>
            </a:r>
            <a:r>
              <a:rPr lang="en-US" sz="2000" b="1" dirty="0" smtClean="0">
                <a:solidFill>
                  <a:schemeClr val="accent1"/>
                </a:solidFill>
              </a:rPr>
              <a:t>3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smtClean="0"/>
              <a:t>kcal.mol</a:t>
            </a:r>
            <a:r>
              <a:rPr lang="en-US" sz="2000" baseline="30000" dirty="0" smtClean="0"/>
              <a:t>-1</a:t>
            </a:r>
            <a:endParaRPr lang="fr-FR" sz="2000" baseline="30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3638269" y="1521058"/>
            <a:ext cx="1066800" cy="304800"/>
            <a:chOff x="3657038" y="1847033"/>
            <a:chExt cx="1066800" cy="304800"/>
          </a:xfrm>
        </p:grpSpPr>
        <p:sp>
          <p:nvSpPr>
            <p:cNvPr id="12" name="Oval 11"/>
            <p:cNvSpPr/>
            <p:nvPr/>
          </p:nvSpPr>
          <p:spPr>
            <a:xfrm>
              <a:off x="3657038" y="1847033"/>
              <a:ext cx="304800" cy="30480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A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419038" y="1847033"/>
              <a:ext cx="304800" cy="30480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U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19" name="Straight Connector 18"/>
            <p:cNvCxnSpPr>
              <a:stCxn id="12" idx="6"/>
              <a:endCxn id="13" idx="2"/>
            </p:cNvCxnSpPr>
            <p:nvPr/>
          </p:nvCxnSpPr>
          <p:spPr>
            <a:xfrm>
              <a:off x="3961838" y="1999433"/>
              <a:ext cx="4572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5402195" y="1473403"/>
            <a:ext cx="1684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-2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smtClean="0"/>
              <a:t>kcal.mol</a:t>
            </a:r>
            <a:r>
              <a:rPr lang="en-US" sz="2000" baseline="30000" dirty="0" smtClean="0"/>
              <a:t>-1</a:t>
            </a:r>
            <a:endParaRPr lang="fr-FR" sz="2000" baseline="30000" dirty="0"/>
          </a:p>
        </p:txBody>
      </p:sp>
      <p:grpSp>
        <p:nvGrpSpPr>
          <p:cNvPr id="9" name="Group 8"/>
          <p:cNvGrpSpPr/>
          <p:nvPr/>
        </p:nvGrpSpPr>
        <p:grpSpPr>
          <a:xfrm>
            <a:off x="3638269" y="1933545"/>
            <a:ext cx="1066800" cy="304800"/>
            <a:chOff x="3668364" y="2335720"/>
            <a:chExt cx="1066800" cy="304800"/>
          </a:xfrm>
        </p:grpSpPr>
        <p:sp>
          <p:nvSpPr>
            <p:cNvPr id="22" name="Oval 21"/>
            <p:cNvSpPr/>
            <p:nvPr/>
          </p:nvSpPr>
          <p:spPr>
            <a:xfrm>
              <a:off x="3668364" y="2335720"/>
              <a:ext cx="304800" cy="30480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G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4430364" y="2335720"/>
              <a:ext cx="304800" cy="30480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U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24" name="Straight Connector 23"/>
            <p:cNvCxnSpPr>
              <a:stCxn id="22" idx="6"/>
              <a:endCxn id="23" idx="2"/>
            </p:cNvCxnSpPr>
            <p:nvPr/>
          </p:nvCxnSpPr>
          <p:spPr>
            <a:xfrm>
              <a:off x="3973164" y="2488120"/>
              <a:ext cx="457200" cy="0"/>
            </a:xfrm>
            <a:prstGeom prst="line">
              <a:avLst/>
            </a:prstGeom>
            <a:ln w="1905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5402195" y="1885890"/>
            <a:ext cx="1684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/>
                </a:solidFill>
              </a:rPr>
              <a:t>-1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 smtClean="0"/>
              <a:t>kcal.mol</a:t>
            </a:r>
            <a:r>
              <a:rPr lang="en-US" sz="2000" baseline="30000" dirty="0" smtClean="0"/>
              <a:t>-1</a:t>
            </a:r>
            <a:endParaRPr lang="fr-FR" sz="2000" baseline="30000" dirty="0"/>
          </a:p>
        </p:txBody>
      </p:sp>
      <p:grpSp>
        <p:nvGrpSpPr>
          <p:cNvPr id="196" name="Group 195"/>
          <p:cNvGrpSpPr/>
          <p:nvPr/>
        </p:nvGrpSpPr>
        <p:grpSpPr>
          <a:xfrm>
            <a:off x="468192" y="2667000"/>
            <a:ext cx="1369458" cy="3029781"/>
            <a:chOff x="468192" y="2667000"/>
            <a:chExt cx="1369458" cy="3029781"/>
          </a:xfrm>
        </p:grpSpPr>
        <p:cxnSp>
          <p:nvCxnSpPr>
            <p:cNvPr id="41" name="Straight Connector 40"/>
            <p:cNvCxnSpPr>
              <a:stCxn id="48" idx="0"/>
              <a:endCxn id="59" idx="4"/>
            </p:cNvCxnSpPr>
            <p:nvPr/>
          </p:nvCxnSpPr>
          <p:spPr>
            <a:xfrm flipV="1">
              <a:off x="1315775" y="5161615"/>
              <a:ext cx="0" cy="220082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47" idx="0"/>
              <a:endCxn id="46" idx="4"/>
            </p:cNvCxnSpPr>
            <p:nvPr/>
          </p:nvCxnSpPr>
          <p:spPr>
            <a:xfrm flipV="1">
              <a:off x="658100" y="4705147"/>
              <a:ext cx="0" cy="67655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3" name="Curved Connector 42"/>
            <p:cNvCxnSpPr>
              <a:stCxn id="52" idx="1"/>
              <a:endCxn id="54" idx="7"/>
            </p:cNvCxnSpPr>
            <p:nvPr/>
          </p:nvCxnSpPr>
          <p:spPr>
            <a:xfrm rot="5400000" flipH="1" flipV="1">
              <a:off x="986939" y="3087949"/>
              <a:ext cx="12700" cy="843692"/>
            </a:xfrm>
            <a:prstGeom prst="curvedConnector3">
              <a:avLst>
                <a:gd name="adj1" fmla="val 5400780"/>
              </a:avLst>
            </a:prstGeom>
            <a:ln>
              <a:prstDash val="soli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526566" y="4444308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A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526566" y="5381695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G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1184241" y="5381695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C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1184241" y="4444307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U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789637" y="4555707"/>
              <a:ext cx="394605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7" idx="6"/>
              <a:endCxn id="48" idx="2"/>
            </p:cNvCxnSpPr>
            <p:nvPr/>
          </p:nvCxnSpPr>
          <p:spPr>
            <a:xfrm>
              <a:off x="789637" y="5512114"/>
              <a:ext cx="394605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>
            <a:xfrm>
              <a:off x="526567" y="3471596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C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26567" y="3968819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G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1184241" y="3471596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G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55" name="Straight Connector 54"/>
            <p:cNvCxnSpPr>
              <a:stCxn id="52" idx="6"/>
              <a:endCxn id="54" idx="2"/>
            </p:cNvCxnSpPr>
            <p:nvPr/>
          </p:nvCxnSpPr>
          <p:spPr>
            <a:xfrm>
              <a:off x="789638" y="3602014"/>
              <a:ext cx="394605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4" idx="4"/>
            </p:cNvCxnSpPr>
            <p:nvPr/>
          </p:nvCxnSpPr>
          <p:spPr>
            <a:xfrm>
              <a:off x="1315778" y="3732434"/>
              <a:ext cx="0" cy="692852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53" idx="0"/>
              <a:endCxn id="52" idx="4"/>
            </p:cNvCxnSpPr>
            <p:nvPr/>
          </p:nvCxnSpPr>
          <p:spPr>
            <a:xfrm flipV="1">
              <a:off x="658104" y="3732433"/>
              <a:ext cx="0" cy="236385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53" idx="4"/>
            </p:cNvCxnSpPr>
            <p:nvPr/>
          </p:nvCxnSpPr>
          <p:spPr>
            <a:xfrm>
              <a:off x="658104" y="4229656"/>
              <a:ext cx="0" cy="195629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59" name="Oval 58"/>
            <p:cNvSpPr/>
            <p:nvPr/>
          </p:nvSpPr>
          <p:spPr>
            <a:xfrm>
              <a:off x="1184243" y="4900772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G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60" name="Straight Connector 59"/>
            <p:cNvCxnSpPr>
              <a:stCxn id="49" idx="4"/>
              <a:endCxn id="59" idx="0"/>
            </p:cNvCxnSpPr>
            <p:nvPr/>
          </p:nvCxnSpPr>
          <p:spPr>
            <a:xfrm>
              <a:off x="1315778" y="4705143"/>
              <a:ext cx="0" cy="195629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61" name="Rectangle 60"/>
            <p:cNvSpPr/>
            <p:nvPr/>
          </p:nvSpPr>
          <p:spPr>
            <a:xfrm>
              <a:off x="1447800" y="5327449"/>
              <a:ext cx="3898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</a:rPr>
                <a:t>-3</a:t>
              </a:r>
              <a:endParaRPr lang="fr-FR" b="1" dirty="0">
                <a:solidFill>
                  <a:schemeClr val="accent1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447800" y="4390062"/>
              <a:ext cx="3898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</a:rPr>
                <a:t>-2</a:t>
              </a:r>
              <a:endParaRPr lang="fr-FR" b="1" dirty="0">
                <a:solidFill>
                  <a:schemeClr val="accent1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447800" y="3417350"/>
              <a:ext cx="3898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</a:rPr>
                <a:t>-3</a:t>
              </a:r>
              <a:endParaRPr lang="fr-FR" b="1" dirty="0">
                <a:solidFill>
                  <a:schemeClr val="accent1"/>
                </a:solidFill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468192" y="3025944"/>
              <a:ext cx="304800" cy="30480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A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1184243" y="3025944"/>
              <a:ext cx="304800" cy="30480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U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840889" y="2667000"/>
              <a:ext cx="304800" cy="30480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U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1799550" y="3209328"/>
            <a:ext cx="908141" cy="2487453"/>
            <a:chOff x="1799550" y="3209328"/>
            <a:chExt cx="908141" cy="2487453"/>
          </a:xfrm>
        </p:grpSpPr>
        <p:sp>
          <p:nvSpPr>
            <p:cNvPr id="64" name="Right Brace 63"/>
            <p:cNvSpPr/>
            <p:nvPr/>
          </p:nvSpPr>
          <p:spPr>
            <a:xfrm>
              <a:off x="1799550" y="3209328"/>
              <a:ext cx="419100" cy="2487453"/>
            </a:xfrm>
            <a:prstGeom prst="rightBrace">
              <a:avLst>
                <a:gd name="adj1" fmla="val 65151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2317841" y="4268388"/>
              <a:ext cx="3898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</a:rPr>
                <a:t>-8</a:t>
              </a:r>
              <a:endParaRPr lang="fr-FR" baseline="30000" dirty="0"/>
            </a:p>
          </p:txBody>
        </p:sp>
      </p:grpSp>
      <p:grpSp>
        <p:nvGrpSpPr>
          <p:cNvPr id="197" name="Group 196"/>
          <p:cNvGrpSpPr/>
          <p:nvPr/>
        </p:nvGrpSpPr>
        <p:grpSpPr>
          <a:xfrm>
            <a:off x="4404977" y="3193421"/>
            <a:ext cx="908141" cy="2487453"/>
            <a:chOff x="4404977" y="3193421"/>
            <a:chExt cx="908141" cy="2487453"/>
          </a:xfrm>
        </p:grpSpPr>
        <p:sp>
          <p:nvSpPr>
            <p:cNvPr id="126" name="Right Brace 125"/>
            <p:cNvSpPr/>
            <p:nvPr/>
          </p:nvSpPr>
          <p:spPr>
            <a:xfrm>
              <a:off x="4404977" y="3193421"/>
              <a:ext cx="419100" cy="2487453"/>
            </a:xfrm>
            <a:prstGeom prst="rightBrace">
              <a:avLst>
                <a:gd name="adj1" fmla="val 65151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4923268" y="4252481"/>
              <a:ext cx="3898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</a:rPr>
                <a:t>-9</a:t>
              </a:r>
              <a:endParaRPr lang="fr-FR" baseline="30000" dirty="0"/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3188310" y="2971480"/>
            <a:ext cx="1371658" cy="2747677"/>
            <a:chOff x="3188310" y="2971480"/>
            <a:chExt cx="1371658" cy="2747677"/>
          </a:xfrm>
        </p:grpSpPr>
        <p:cxnSp>
          <p:nvCxnSpPr>
            <p:cNvPr id="76" name="Straight Connector 75"/>
            <p:cNvCxnSpPr>
              <a:stCxn id="81" idx="0"/>
              <a:endCxn id="92" idx="4"/>
            </p:cNvCxnSpPr>
            <p:nvPr/>
          </p:nvCxnSpPr>
          <p:spPr>
            <a:xfrm flipV="1">
              <a:off x="3977520" y="5203007"/>
              <a:ext cx="2" cy="223063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80" idx="0"/>
              <a:endCxn id="79" idx="4"/>
            </p:cNvCxnSpPr>
            <p:nvPr/>
          </p:nvCxnSpPr>
          <p:spPr>
            <a:xfrm flipV="1">
              <a:off x="3319844" y="4746544"/>
              <a:ext cx="0" cy="67655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8" name="Curved Connector 77"/>
            <p:cNvCxnSpPr>
              <a:stCxn id="85" idx="0"/>
              <a:endCxn id="95" idx="0"/>
            </p:cNvCxnSpPr>
            <p:nvPr/>
          </p:nvCxnSpPr>
          <p:spPr>
            <a:xfrm rot="5400000" flipH="1" flipV="1">
              <a:off x="3642455" y="3168404"/>
              <a:ext cx="21981" cy="667199"/>
            </a:xfrm>
            <a:prstGeom prst="curvedConnector3">
              <a:avLst>
                <a:gd name="adj1" fmla="val 3046636"/>
              </a:avLst>
            </a:prstGeom>
            <a:ln>
              <a:prstDash val="soli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>
            <a:xfrm>
              <a:off x="3188310" y="4485705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A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3188310" y="5423092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G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3845985" y="5426070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C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3451381" y="4597104"/>
              <a:ext cx="394605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80" idx="6"/>
              <a:endCxn id="81" idx="2"/>
            </p:cNvCxnSpPr>
            <p:nvPr/>
          </p:nvCxnSpPr>
          <p:spPr>
            <a:xfrm>
              <a:off x="3451380" y="5553512"/>
              <a:ext cx="394605" cy="297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Oval 84"/>
            <p:cNvSpPr/>
            <p:nvPr/>
          </p:nvSpPr>
          <p:spPr>
            <a:xfrm>
              <a:off x="3188311" y="3512993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C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3188311" y="4010216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G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3845987" y="4010214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C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88" name="Straight Connector 87"/>
            <p:cNvCxnSpPr>
              <a:stCxn id="86" idx="6"/>
              <a:endCxn id="87" idx="2"/>
            </p:cNvCxnSpPr>
            <p:nvPr/>
          </p:nvCxnSpPr>
          <p:spPr>
            <a:xfrm flipV="1">
              <a:off x="3451381" y="4140634"/>
              <a:ext cx="394606" cy="2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87" idx="4"/>
            </p:cNvCxnSpPr>
            <p:nvPr/>
          </p:nvCxnSpPr>
          <p:spPr>
            <a:xfrm>
              <a:off x="3977524" y="4271052"/>
              <a:ext cx="0" cy="692852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86" idx="0"/>
              <a:endCxn id="85" idx="4"/>
            </p:cNvCxnSpPr>
            <p:nvPr/>
          </p:nvCxnSpPr>
          <p:spPr>
            <a:xfrm flipV="1">
              <a:off x="3319848" y="3773830"/>
              <a:ext cx="0" cy="236385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stCxn id="86" idx="4"/>
            </p:cNvCxnSpPr>
            <p:nvPr/>
          </p:nvCxnSpPr>
          <p:spPr>
            <a:xfrm>
              <a:off x="3319848" y="4271053"/>
              <a:ext cx="0" cy="195629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92" name="Oval 91"/>
            <p:cNvSpPr/>
            <p:nvPr/>
          </p:nvSpPr>
          <p:spPr>
            <a:xfrm>
              <a:off x="3845987" y="4942168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G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93" name="Straight Connector 92"/>
            <p:cNvCxnSpPr>
              <a:stCxn id="82" idx="4"/>
              <a:endCxn id="92" idx="0"/>
            </p:cNvCxnSpPr>
            <p:nvPr/>
          </p:nvCxnSpPr>
          <p:spPr>
            <a:xfrm flipH="1">
              <a:off x="3977522" y="4746543"/>
              <a:ext cx="9523" cy="195625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94" name="Oval 93"/>
            <p:cNvSpPr/>
            <p:nvPr/>
          </p:nvSpPr>
          <p:spPr>
            <a:xfrm>
              <a:off x="3236072" y="2990530"/>
              <a:ext cx="304800" cy="30480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A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3834645" y="3491012"/>
              <a:ext cx="304800" cy="30480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G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3748922" y="2971480"/>
              <a:ext cx="304800" cy="30480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U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98" name="Straight Connector 97"/>
            <p:cNvCxnSpPr>
              <a:stCxn id="85" idx="6"/>
              <a:endCxn id="95" idx="2"/>
            </p:cNvCxnSpPr>
            <p:nvPr/>
          </p:nvCxnSpPr>
          <p:spPr>
            <a:xfrm flipV="1">
              <a:off x="3451381" y="3643412"/>
              <a:ext cx="383264" cy="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Oval 81"/>
            <p:cNvSpPr/>
            <p:nvPr/>
          </p:nvSpPr>
          <p:spPr>
            <a:xfrm>
              <a:off x="3855510" y="4485704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U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109" name="Straight Connector 108"/>
            <p:cNvCxnSpPr>
              <a:stCxn id="95" idx="4"/>
              <a:endCxn id="87" idx="0"/>
            </p:cNvCxnSpPr>
            <p:nvPr/>
          </p:nvCxnSpPr>
          <p:spPr>
            <a:xfrm flipH="1">
              <a:off x="3977522" y="3795812"/>
              <a:ext cx="9523" cy="214402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128" name="Rectangle 127"/>
            <p:cNvSpPr/>
            <p:nvPr/>
          </p:nvSpPr>
          <p:spPr>
            <a:xfrm>
              <a:off x="4139445" y="5349825"/>
              <a:ext cx="3898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</a:rPr>
                <a:t>-3</a:t>
              </a:r>
              <a:endParaRPr lang="fr-FR" b="1" dirty="0">
                <a:solidFill>
                  <a:schemeClr val="accent1"/>
                </a:solidFill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139445" y="4412438"/>
              <a:ext cx="3898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</a:rPr>
                <a:t>-2</a:t>
              </a:r>
              <a:endParaRPr lang="fr-FR" b="1" dirty="0">
                <a:solidFill>
                  <a:schemeClr val="accent1"/>
                </a:solidFill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4164754" y="3978246"/>
              <a:ext cx="3898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</a:rPr>
                <a:t>-3</a:t>
              </a:r>
              <a:endParaRPr lang="fr-FR" b="1" dirty="0">
                <a:solidFill>
                  <a:schemeClr val="accent1"/>
                </a:solidFill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4170118" y="3433997"/>
              <a:ext cx="3898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</a:rPr>
                <a:t>-1</a:t>
              </a:r>
              <a:endParaRPr lang="fr-FR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8083459" y="3509795"/>
            <a:ext cx="908141" cy="1521396"/>
            <a:chOff x="8083459" y="3509795"/>
            <a:chExt cx="908141" cy="1521396"/>
          </a:xfrm>
        </p:grpSpPr>
        <p:sp>
          <p:nvSpPr>
            <p:cNvPr id="188" name="Right Brace 187"/>
            <p:cNvSpPr/>
            <p:nvPr/>
          </p:nvSpPr>
          <p:spPr>
            <a:xfrm>
              <a:off x="8083459" y="3509795"/>
              <a:ext cx="419100" cy="1521396"/>
            </a:xfrm>
            <a:prstGeom prst="rightBrace">
              <a:avLst>
                <a:gd name="adj1" fmla="val 65151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8601750" y="4108129"/>
              <a:ext cx="3898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</a:rPr>
                <a:t>-7</a:t>
              </a:r>
              <a:endParaRPr lang="fr-FR" baseline="30000" dirty="0"/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5425672" y="3672048"/>
            <a:ext cx="2736578" cy="1281563"/>
            <a:chOff x="5425672" y="3672048"/>
            <a:chExt cx="2736578" cy="1281563"/>
          </a:xfrm>
        </p:grpSpPr>
        <p:sp>
          <p:nvSpPr>
            <p:cNvPr id="133" name="Oval 132"/>
            <p:cNvSpPr/>
            <p:nvPr/>
          </p:nvSpPr>
          <p:spPr>
            <a:xfrm>
              <a:off x="5853876" y="4633467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G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135" name="Curved Connector 134"/>
            <p:cNvCxnSpPr>
              <a:stCxn id="133" idx="1"/>
              <a:endCxn id="134" idx="7"/>
            </p:cNvCxnSpPr>
            <p:nvPr/>
          </p:nvCxnSpPr>
          <p:spPr>
            <a:xfrm rot="5400000" flipH="1" flipV="1">
              <a:off x="6305121" y="4237087"/>
              <a:ext cx="21861" cy="847299"/>
            </a:xfrm>
            <a:prstGeom prst="curvedConnector3">
              <a:avLst>
                <a:gd name="adj1" fmla="val 2962001"/>
              </a:avLst>
            </a:prstGeom>
            <a:ln>
              <a:prstDash val="soli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140" name="Oval 139"/>
            <p:cNvSpPr/>
            <p:nvPr/>
          </p:nvSpPr>
          <p:spPr>
            <a:xfrm>
              <a:off x="5793738" y="4297033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A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41" name="Oval 140"/>
            <p:cNvSpPr/>
            <p:nvPr/>
          </p:nvSpPr>
          <p:spPr>
            <a:xfrm>
              <a:off x="6384930" y="3958585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C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42" name="Oval 141"/>
            <p:cNvSpPr/>
            <p:nvPr/>
          </p:nvSpPr>
          <p:spPr>
            <a:xfrm>
              <a:off x="5989683" y="3958277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G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43" name="Oval 142"/>
            <p:cNvSpPr/>
            <p:nvPr/>
          </p:nvSpPr>
          <p:spPr>
            <a:xfrm>
              <a:off x="6549843" y="4293307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A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44" name="Oval 143"/>
            <p:cNvSpPr/>
            <p:nvPr/>
          </p:nvSpPr>
          <p:spPr>
            <a:xfrm>
              <a:off x="6937380" y="4626967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G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45" name="Oval 144"/>
            <p:cNvSpPr/>
            <p:nvPr/>
          </p:nvSpPr>
          <p:spPr>
            <a:xfrm>
              <a:off x="7552152" y="4626966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C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47" name="Oval 146"/>
            <p:cNvSpPr/>
            <p:nvPr/>
          </p:nvSpPr>
          <p:spPr>
            <a:xfrm>
              <a:off x="7552152" y="4183223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G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148" name="Straight Connector 147"/>
            <p:cNvCxnSpPr>
              <a:stCxn id="144" idx="2"/>
              <a:endCxn id="134" idx="6"/>
            </p:cNvCxnSpPr>
            <p:nvPr/>
          </p:nvCxnSpPr>
          <p:spPr>
            <a:xfrm flipH="1">
              <a:off x="6784338" y="4757387"/>
              <a:ext cx="153042" cy="181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>
              <a:stCxn id="144" idx="0"/>
              <a:endCxn id="146" idx="4"/>
            </p:cNvCxnSpPr>
            <p:nvPr/>
          </p:nvCxnSpPr>
          <p:spPr>
            <a:xfrm flipV="1">
              <a:off x="7068915" y="4444062"/>
              <a:ext cx="0" cy="182905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>
              <a:stCxn id="145" idx="0"/>
              <a:endCxn id="147" idx="4"/>
            </p:cNvCxnSpPr>
            <p:nvPr/>
          </p:nvCxnSpPr>
          <p:spPr>
            <a:xfrm flipV="1">
              <a:off x="7683687" y="4444062"/>
              <a:ext cx="0" cy="182904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>
              <a:stCxn id="133" idx="6"/>
              <a:endCxn id="134" idx="2"/>
            </p:cNvCxnSpPr>
            <p:nvPr/>
          </p:nvCxnSpPr>
          <p:spPr>
            <a:xfrm flipV="1">
              <a:off x="6116946" y="4757568"/>
              <a:ext cx="362592" cy="6319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Oval 133"/>
            <p:cNvSpPr/>
            <p:nvPr/>
          </p:nvSpPr>
          <p:spPr>
            <a:xfrm>
              <a:off x="6479538" y="4605168"/>
              <a:ext cx="304800" cy="30480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U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168" name="Straight Connector 167"/>
            <p:cNvCxnSpPr>
              <a:stCxn id="144" idx="6"/>
              <a:endCxn id="145" idx="2"/>
            </p:cNvCxnSpPr>
            <p:nvPr/>
          </p:nvCxnSpPr>
          <p:spPr>
            <a:xfrm flipV="1">
              <a:off x="7200450" y="4757386"/>
              <a:ext cx="351702" cy="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>
              <a:stCxn id="146" idx="6"/>
              <a:endCxn id="147" idx="2"/>
            </p:cNvCxnSpPr>
            <p:nvPr/>
          </p:nvCxnSpPr>
          <p:spPr>
            <a:xfrm>
              <a:off x="7200450" y="4313643"/>
              <a:ext cx="351702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Curved Connector 181"/>
            <p:cNvCxnSpPr>
              <a:stCxn id="146" idx="0"/>
              <a:endCxn id="147" idx="0"/>
            </p:cNvCxnSpPr>
            <p:nvPr/>
          </p:nvCxnSpPr>
          <p:spPr>
            <a:xfrm rot="5400000" flipH="1" flipV="1">
              <a:off x="7376301" y="3875837"/>
              <a:ext cx="12700" cy="614772"/>
            </a:xfrm>
            <a:prstGeom prst="curvedConnector3">
              <a:avLst>
                <a:gd name="adj1" fmla="val 3000000"/>
              </a:avLst>
            </a:prstGeom>
            <a:ln>
              <a:prstDash val="soli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186" name="Oval 185"/>
            <p:cNvSpPr/>
            <p:nvPr/>
          </p:nvSpPr>
          <p:spPr>
            <a:xfrm>
              <a:off x="7251116" y="3672048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U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5425672" y="4579221"/>
              <a:ext cx="3898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</a:rPr>
                <a:t>-1</a:t>
              </a:r>
              <a:endParaRPr lang="fr-FR" b="1" dirty="0">
                <a:solidFill>
                  <a:schemeClr val="accent1"/>
                </a:solidFill>
              </a:endParaRPr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7772400" y="4128977"/>
              <a:ext cx="3898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</a:rPr>
                <a:t>-3</a:t>
              </a:r>
              <a:endParaRPr lang="fr-FR" b="1" dirty="0">
                <a:solidFill>
                  <a:schemeClr val="accent1"/>
                </a:solidFill>
              </a:endParaRPr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7772400" y="4584279"/>
              <a:ext cx="3898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</a:rPr>
                <a:t>-3</a:t>
              </a:r>
              <a:endParaRPr lang="fr-FR" b="1" dirty="0">
                <a:solidFill>
                  <a:schemeClr val="accent1"/>
                </a:solidFill>
              </a:endParaRPr>
            </a:p>
          </p:txBody>
        </p:sp>
        <p:sp>
          <p:nvSpPr>
            <p:cNvPr id="146" name="Oval 145"/>
            <p:cNvSpPr/>
            <p:nvPr/>
          </p:nvSpPr>
          <p:spPr>
            <a:xfrm>
              <a:off x="6937380" y="4183223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C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204" name="TextBox 203"/>
          <p:cNvSpPr txBox="1"/>
          <p:nvPr/>
        </p:nvSpPr>
        <p:spPr>
          <a:xfrm>
            <a:off x="1" y="5867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/>
                </a:solidFill>
              </a:rPr>
              <a:t>Comment </a:t>
            </a:r>
            <a:r>
              <a:rPr lang="en-US" sz="2400" b="1" dirty="0" err="1" smtClean="0">
                <a:solidFill>
                  <a:schemeClr val="bg2"/>
                </a:solidFill>
              </a:rPr>
              <a:t>trouver</a:t>
            </a:r>
            <a:r>
              <a:rPr lang="en-US" sz="2400" b="1" dirty="0" smtClean="0">
                <a:solidFill>
                  <a:schemeClr val="bg2"/>
                </a:solidFill>
              </a:rPr>
              <a:t> </a:t>
            </a:r>
            <a:r>
              <a:rPr lang="en-US" sz="2400" b="1" dirty="0" err="1" smtClean="0">
                <a:solidFill>
                  <a:schemeClr val="bg2"/>
                </a:solidFill>
              </a:rPr>
              <a:t>efficacement</a:t>
            </a:r>
            <a:r>
              <a:rPr lang="en-US" sz="2400" b="1" dirty="0" smtClean="0">
                <a:solidFill>
                  <a:schemeClr val="bg2"/>
                </a:solidFill>
              </a:rPr>
              <a:t> le </a:t>
            </a:r>
            <a:r>
              <a:rPr lang="en-US" sz="2400" b="1" dirty="0" err="1" smtClean="0">
                <a:solidFill>
                  <a:schemeClr val="bg2"/>
                </a:solidFill>
              </a:rPr>
              <a:t>meilleur</a:t>
            </a:r>
            <a:r>
              <a:rPr lang="en-US" sz="2400" b="1" dirty="0" smtClean="0">
                <a:solidFill>
                  <a:schemeClr val="bg2"/>
                </a:solidFill>
              </a:rPr>
              <a:t> </a:t>
            </a:r>
            <a:r>
              <a:rPr lang="en-US" sz="2400" b="1" dirty="0" err="1" smtClean="0">
                <a:solidFill>
                  <a:schemeClr val="bg2"/>
                </a:solidFill>
              </a:rPr>
              <a:t>repliement</a:t>
            </a:r>
            <a:r>
              <a:rPr lang="en-US" sz="2400" b="1" dirty="0" smtClean="0">
                <a:solidFill>
                  <a:schemeClr val="bg2"/>
                </a:solidFill>
              </a:rPr>
              <a:t> ?</a:t>
            </a:r>
            <a:endParaRPr lang="fr-FR"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38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66800"/>
            <a:ext cx="39947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But: </a:t>
            </a:r>
            <a:r>
              <a:rPr lang="en-US" sz="2000" dirty="0" err="1" smtClean="0"/>
              <a:t>Trouver</a:t>
            </a:r>
            <a:r>
              <a:rPr lang="en-US" sz="2000" dirty="0" smtClean="0"/>
              <a:t> </a:t>
            </a:r>
            <a:r>
              <a:rPr lang="en-US" sz="2000" dirty="0" err="1" smtClean="0"/>
              <a:t>une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chemeClr val="bg2"/>
                </a:solidFill>
              </a:rPr>
              <a:t>chorégraphie</a:t>
            </a:r>
            <a:endParaRPr lang="en-US" sz="2000" dirty="0" smtClean="0">
              <a:solidFill>
                <a:schemeClr val="bg2"/>
              </a:solidFill>
            </a:endParaRP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err="1" smtClean="0"/>
              <a:t>Evitant</a:t>
            </a:r>
            <a:r>
              <a:rPr lang="en-US" sz="2000" dirty="0" smtClean="0"/>
              <a:t> les </a:t>
            </a:r>
            <a:r>
              <a:rPr lang="en-US" sz="2000" dirty="0" err="1" smtClean="0">
                <a:solidFill>
                  <a:schemeClr val="bg2"/>
                </a:solidFill>
              </a:rPr>
              <a:t>conflits</a:t>
            </a:r>
            <a:endParaRPr lang="en-US" sz="2000" dirty="0" smtClean="0">
              <a:solidFill>
                <a:schemeClr val="bg2"/>
              </a:solidFill>
            </a:endParaRPr>
          </a:p>
          <a:p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err="1" smtClean="0">
                <a:solidFill>
                  <a:schemeClr val="bg2"/>
                </a:solidFill>
              </a:rPr>
              <a:t>Maximisant</a:t>
            </a:r>
            <a:r>
              <a:rPr lang="en-US" sz="2000" dirty="0" smtClean="0"/>
              <a:t> le </a:t>
            </a:r>
            <a:r>
              <a:rPr lang="en-US" sz="2000" dirty="0" err="1" smtClean="0"/>
              <a:t>bonheur</a:t>
            </a:r>
            <a:r>
              <a:rPr lang="en-US" sz="2000" dirty="0" smtClean="0"/>
              <a:t> global</a:t>
            </a:r>
            <a:endParaRPr lang="en-US" sz="2000" dirty="0"/>
          </a:p>
        </p:txBody>
      </p:sp>
      <p:grpSp>
        <p:nvGrpSpPr>
          <p:cNvPr id="2" name="Group 1"/>
          <p:cNvGrpSpPr/>
          <p:nvPr/>
        </p:nvGrpSpPr>
        <p:grpSpPr>
          <a:xfrm>
            <a:off x="1442042" y="2895600"/>
            <a:ext cx="2297500" cy="719435"/>
            <a:chOff x="3975767" y="2001219"/>
            <a:chExt cx="3026757" cy="911039"/>
          </a:xfrm>
        </p:grpSpPr>
        <p:pic>
          <p:nvPicPr>
            <p:cNvPr id="26" name="Picture 4" descr="C:\Users\ponty\Documents\Presentations\2012-04-UnitheCafe\facesU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889813" y="2173841"/>
              <a:ext cx="676657" cy="504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C:\Users\ponty\Documents\Presentations\2012-04-UnitheCafe\facesU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80516" y="2192063"/>
              <a:ext cx="676657" cy="504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ross 4"/>
            <p:cNvSpPr/>
            <p:nvPr/>
          </p:nvSpPr>
          <p:spPr>
            <a:xfrm rot="18820391">
              <a:off x="4070962" y="2021231"/>
              <a:ext cx="889304" cy="892750"/>
            </a:xfrm>
            <a:prstGeom prst="plus">
              <a:avLst>
                <a:gd name="adj" fmla="val 47033"/>
              </a:avLst>
            </a:prstGeom>
            <a:solidFill>
              <a:srgbClr val="FF00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pic>
          <p:nvPicPr>
            <p:cNvPr id="50" name="Picture 5" descr="C:\Users\ponty\Documents\Presentations\2012-04-UnitheCafe\facesA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586771" y="2088900"/>
              <a:ext cx="588875" cy="691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5" descr="C:\Users\ponty\Documents\Presentations\2012-04-UnitheCafe\facesA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362442" y="2080572"/>
              <a:ext cx="588875" cy="691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Cross 51"/>
            <p:cNvSpPr/>
            <p:nvPr/>
          </p:nvSpPr>
          <p:spPr>
            <a:xfrm rot="18820391">
              <a:off x="5828615" y="1999496"/>
              <a:ext cx="889304" cy="892750"/>
            </a:xfrm>
            <a:prstGeom prst="plus">
              <a:avLst>
                <a:gd name="adj" fmla="val 47033"/>
              </a:avLst>
            </a:prstGeom>
            <a:solidFill>
              <a:srgbClr val="FF00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84835" y="3940948"/>
            <a:ext cx="3913308" cy="1393052"/>
            <a:chOff x="1447800" y="3797082"/>
            <a:chExt cx="7372697" cy="2451318"/>
          </a:xfrm>
        </p:grpSpPr>
        <p:sp>
          <p:nvSpPr>
            <p:cNvPr id="8" name="Rectangle 7"/>
            <p:cNvSpPr/>
            <p:nvPr/>
          </p:nvSpPr>
          <p:spPr>
            <a:xfrm>
              <a:off x="1447800" y="3797082"/>
              <a:ext cx="1733896" cy="2434556"/>
            </a:xfrm>
            <a:prstGeom prst="rect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3" descr="C:\Users\ponty\Documents\Presentations\2012-04-UnitheCafe\facesG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671000" y="4094074"/>
              <a:ext cx="592532" cy="566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6" descr="C:\Users\ponty\Documents\Presentations\2012-04-UnitheCafe\facesC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435759" y="4037909"/>
              <a:ext cx="592532" cy="691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5" descr="C:\Users\ponty\Documents\Presentations\2012-04-UnitheCafe\facesA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658716" y="4889234"/>
              <a:ext cx="588875" cy="691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C:\Users\ponty\Documents\Presentations\2012-04-UnitheCafe\facesU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337554" y="4971896"/>
              <a:ext cx="676657" cy="504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Smiley Face 37"/>
            <p:cNvSpPr/>
            <p:nvPr/>
          </p:nvSpPr>
          <p:spPr>
            <a:xfrm>
              <a:off x="1524000" y="5595836"/>
              <a:ext cx="530766" cy="500164"/>
            </a:xfrm>
            <a:prstGeom prst="smileyFace">
              <a:avLst/>
            </a:prstGeom>
            <a:solidFill>
              <a:srgbClr val="92D05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431907" y="3813844"/>
              <a:ext cx="3178790" cy="2434556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rgbClr val="FFC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3602003" y="4055668"/>
              <a:ext cx="1338762" cy="592532"/>
              <a:chOff x="3562271" y="4519654"/>
              <a:chExt cx="1338762" cy="592532"/>
            </a:xfrm>
          </p:grpSpPr>
          <p:pic>
            <p:nvPicPr>
              <p:cNvPr id="36" name="Picture 3" descr="C:\Users\ponty\Documents\Presentations\2012-04-UnitheCafe\facesG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3549470" y="4532455"/>
                <a:ext cx="592532" cy="5669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5" descr="C:\Users\ponty\Documents\Presentations\2012-04-UnitheCafe\facesA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260951" y="4470275"/>
                <a:ext cx="588875" cy="6912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9" name="Smiley Face 38"/>
            <p:cNvSpPr/>
            <p:nvPr/>
          </p:nvSpPr>
          <p:spPr>
            <a:xfrm>
              <a:off x="4614366" y="5646335"/>
              <a:ext cx="530766" cy="500164"/>
            </a:xfrm>
            <a:prstGeom prst="smileyFace">
              <a:avLst>
                <a:gd name="adj" fmla="val 1682"/>
              </a:avLst>
            </a:prstGeom>
            <a:solidFill>
              <a:srgbClr val="FFC000"/>
            </a:solidFill>
            <a:ln>
              <a:solidFill>
                <a:srgbClr val="CC7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3511413" y="4885943"/>
              <a:ext cx="1321706" cy="676657"/>
              <a:chOff x="3471681" y="5207497"/>
              <a:chExt cx="1321706" cy="676657"/>
            </a:xfrm>
          </p:grpSpPr>
          <p:pic>
            <p:nvPicPr>
              <p:cNvPr id="42" name="Picture 4" descr="C:\Users\ponty\Documents\Presentations\2012-04-UnitheCafe\facesU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202683" y="5293451"/>
                <a:ext cx="676657" cy="504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6" descr="C:\Users\ponty\Documents\Presentations\2012-04-UnitheCafe\facesC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3521059" y="5200182"/>
                <a:ext cx="592532" cy="6912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3" name="Group 32"/>
            <p:cNvGrpSpPr/>
            <p:nvPr/>
          </p:nvGrpSpPr>
          <p:grpSpPr>
            <a:xfrm>
              <a:off x="5122025" y="4039617"/>
              <a:ext cx="1199308" cy="608583"/>
              <a:chOff x="5082293" y="4572001"/>
              <a:chExt cx="1199308" cy="608583"/>
            </a:xfrm>
          </p:grpSpPr>
          <p:pic>
            <p:nvPicPr>
              <p:cNvPr id="46" name="Picture 3" descr="C:\Users\ponty\Documents\Presentations\2012-04-UnitheCafe\facesG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5069492" y="4584802"/>
                <a:ext cx="592532" cy="5669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3" descr="C:\Users\ponty\Documents\Presentations\2012-04-UnitheCafe\facesG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5701871" y="4600853"/>
                <a:ext cx="592532" cy="5669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8" name="Group 27"/>
            <p:cNvGrpSpPr/>
            <p:nvPr/>
          </p:nvGrpSpPr>
          <p:grpSpPr>
            <a:xfrm>
              <a:off x="4987244" y="4893868"/>
              <a:ext cx="1507503" cy="592532"/>
              <a:chOff x="4947512" y="5324391"/>
              <a:chExt cx="1507503" cy="592532"/>
            </a:xfrm>
          </p:grpSpPr>
          <p:pic>
            <p:nvPicPr>
              <p:cNvPr id="48" name="Picture 6" descr="C:\Users\ponty\Documents\Presentations\2012-04-UnitheCafe\facesC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4996890" y="5275013"/>
                <a:ext cx="592532" cy="6912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6" descr="C:\Users\ponty\Documents\Presentations\2012-04-UnitheCafe\facesC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5813105" y="5275013"/>
                <a:ext cx="592532" cy="6912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9" name="Rectangle 58"/>
            <p:cNvSpPr/>
            <p:nvPr/>
          </p:nvSpPr>
          <p:spPr>
            <a:xfrm>
              <a:off x="6906245" y="3813844"/>
              <a:ext cx="1914252" cy="2434556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bg2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bg2">
                    <a:lumMod val="40000"/>
                    <a:lumOff val="6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Picture 6" descr="C:\Users\ponty\Documents\Presentations\2012-04-UnitheCafe\facesC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987892" y="4086685"/>
              <a:ext cx="592532" cy="691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5" descr="C:\Users\ponty\Documents\Presentations\2012-04-UnitheCafe\facesA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7200940" y="4092416"/>
              <a:ext cx="588875" cy="691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3" descr="C:\Users\ponty\Documents\Presentations\2012-04-UnitheCafe\facesG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7204793" y="4933558"/>
              <a:ext cx="592532" cy="566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4" descr="C:\Users\ponty\Documents\Presentations\2012-04-UnitheCafe\facesU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827738" y="4964647"/>
              <a:ext cx="676657" cy="504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Smiley Face 61"/>
            <p:cNvSpPr/>
            <p:nvPr/>
          </p:nvSpPr>
          <p:spPr>
            <a:xfrm>
              <a:off x="7597988" y="5672036"/>
              <a:ext cx="530766" cy="500164"/>
            </a:xfrm>
            <a:prstGeom prst="smileyFace">
              <a:avLst>
                <a:gd name="adj" fmla="val -844"/>
              </a:avLst>
            </a:prstGeom>
            <a:solidFill>
              <a:srgbClr val="FB4747"/>
            </a:solidFill>
            <a:ln>
              <a:solidFill>
                <a:srgbClr val="B8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art 63"/>
            <p:cNvSpPr/>
            <p:nvPr/>
          </p:nvSpPr>
          <p:spPr>
            <a:xfrm>
              <a:off x="2133600" y="5744017"/>
              <a:ext cx="277822" cy="275783"/>
            </a:xfrm>
            <a:prstGeom prst="heart">
              <a:avLst/>
            </a:prstGeom>
            <a:solidFill>
              <a:srgbClr val="FB4747"/>
            </a:solidFill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9" name="Heart 128"/>
            <p:cNvSpPr/>
            <p:nvPr/>
          </p:nvSpPr>
          <p:spPr>
            <a:xfrm>
              <a:off x="2465378" y="5744017"/>
              <a:ext cx="277822" cy="275783"/>
            </a:xfrm>
            <a:prstGeom prst="heart">
              <a:avLst/>
            </a:prstGeom>
            <a:solidFill>
              <a:srgbClr val="FB4747"/>
            </a:solidFill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0" name="Heart 129"/>
            <p:cNvSpPr/>
            <p:nvPr/>
          </p:nvSpPr>
          <p:spPr>
            <a:xfrm>
              <a:off x="2793701" y="5744017"/>
              <a:ext cx="277822" cy="275783"/>
            </a:xfrm>
            <a:prstGeom prst="heart">
              <a:avLst/>
            </a:prstGeom>
            <a:solidFill>
              <a:srgbClr val="FB4747"/>
            </a:solidFill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1" name="Heart 130"/>
            <p:cNvSpPr/>
            <p:nvPr/>
          </p:nvSpPr>
          <p:spPr>
            <a:xfrm>
              <a:off x="5361108" y="5744017"/>
              <a:ext cx="277822" cy="275783"/>
            </a:xfrm>
            <a:prstGeom prst="heart">
              <a:avLst/>
            </a:prstGeom>
            <a:solidFill>
              <a:srgbClr val="FB4747"/>
            </a:solidFill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2" name="Heart 131"/>
            <p:cNvSpPr/>
            <p:nvPr/>
          </p:nvSpPr>
          <p:spPr>
            <a:xfrm>
              <a:off x="5689431" y="5744017"/>
              <a:ext cx="277822" cy="275783"/>
            </a:xfrm>
            <a:prstGeom prst="heart">
              <a:avLst/>
            </a:prstGeom>
            <a:solidFill>
              <a:srgbClr val="FB4747"/>
            </a:solidFill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3" name="Heart 132"/>
            <p:cNvSpPr/>
            <p:nvPr/>
          </p:nvSpPr>
          <p:spPr>
            <a:xfrm>
              <a:off x="8329683" y="5758525"/>
              <a:ext cx="277822" cy="275783"/>
            </a:xfrm>
            <a:prstGeom prst="heart">
              <a:avLst/>
            </a:prstGeom>
            <a:solidFill>
              <a:srgbClr val="FB4747"/>
            </a:solidFill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22" name="Picture 9" descr="C:\Users\ponty\Documents\Presentations\2012-04-UnitheCafe\chef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105400"/>
            <a:ext cx="859221" cy="124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" name="Titre 1"/>
          <p:cNvSpPr>
            <a:spLocks noGrp="1"/>
          </p:cNvSpPr>
          <p:nvPr>
            <p:ph type="title"/>
          </p:nvPr>
        </p:nvSpPr>
        <p:spPr>
          <a:xfrm>
            <a:off x="1701799" y="0"/>
            <a:ext cx="8051801" cy="1143000"/>
          </a:xfrm>
        </p:spPr>
        <p:txBody>
          <a:bodyPr/>
          <a:lstStyle/>
          <a:p>
            <a:r>
              <a:rPr lang="en-US" dirty="0" smtClean="0"/>
              <a:t>Fête de Village </a:t>
            </a:r>
            <a:r>
              <a:rPr lang="en-US" dirty="0" err="1" smtClean="0">
                <a:solidFill>
                  <a:schemeClr val="tx1"/>
                </a:solidFill>
              </a:rPr>
              <a:t>vs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Repliement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d’ARN</a:t>
            </a:r>
            <a:endParaRPr lang="fr-FR" dirty="0">
              <a:solidFill>
                <a:schemeClr val="accent1"/>
              </a:solidFill>
            </a:endParaRPr>
          </a:p>
        </p:txBody>
      </p:sp>
      <p:pic>
        <p:nvPicPr>
          <p:cNvPr id="2051" name="Picture 3" descr="C:\Users\ponty\Documents\Presentations\2012-04-UnitheCafe\chor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996" y="1447800"/>
            <a:ext cx="2847214" cy="122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TextBox 134"/>
          <p:cNvSpPr txBox="1"/>
          <p:nvPr/>
        </p:nvSpPr>
        <p:spPr>
          <a:xfrm>
            <a:off x="4648200" y="1013914"/>
            <a:ext cx="457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But: </a:t>
            </a:r>
            <a:r>
              <a:rPr lang="en-US" sz="2000" dirty="0" err="1" smtClean="0"/>
              <a:t>Trouver</a:t>
            </a:r>
            <a:r>
              <a:rPr lang="en-US" sz="2000" dirty="0" smtClean="0"/>
              <a:t> </a:t>
            </a:r>
            <a:r>
              <a:rPr lang="en-US" sz="2000" dirty="0" err="1" smtClean="0"/>
              <a:t>une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accent1"/>
                </a:solidFill>
              </a:rPr>
              <a:t>structure 2</a:t>
            </a:r>
            <a:r>
              <a:rPr lang="en-US" sz="2000" baseline="30000" dirty="0" smtClean="0">
                <a:solidFill>
                  <a:schemeClr val="accent1"/>
                </a:solidFill>
              </a:rPr>
              <a:t>aire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err="1" smtClean="0"/>
              <a:t>Evitant</a:t>
            </a:r>
            <a:r>
              <a:rPr lang="en-US" sz="2000" dirty="0" smtClean="0"/>
              <a:t> les </a:t>
            </a:r>
            <a:r>
              <a:rPr lang="en-US" sz="2000" dirty="0" err="1" smtClean="0">
                <a:solidFill>
                  <a:schemeClr val="accent1"/>
                </a:solidFill>
              </a:rPr>
              <a:t>paires</a:t>
            </a:r>
            <a:r>
              <a:rPr lang="en-US" sz="2000" dirty="0" smtClean="0">
                <a:solidFill>
                  <a:schemeClr val="accent1"/>
                </a:solidFill>
              </a:rPr>
              <a:t> non-</a:t>
            </a:r>
            <a:r>
              <a:rPr lang="en-US" sz="2000" dirty="0" err="1" smtClean="0">
                <a:solidFill>
                  <a:schemeClr val="accent1"/>
                </a:solidFill>
              </a:rPr>
              <a:t>canoniques</a:t>
            </a:r>
            <a:endParaRPr lang="en-US" sz="2000" dirty="0" smtClean="0">
              <a:solidFill>
                <a:schemeClr val="accent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2000" dirty="0" smtClean="0"/>
          </a:p>
          <a:p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err="1" smtClean="0">
                <a:solidFill>
                  <a:schemeClr val="accent1"/>
                </a:solidFill>
              </a:rPr>
              <a:t>Minimisant</a:t>
            </a:r>
            <a:r>
              <a:rPr lang="en-US" sz="2000" dirty="0" smtClean="0"/>
              <a:t> </a:t>
            </a:r>
            <a:r>
              <a:rPr lang="en-US" sz="2000" dirty="0" err="1" smtClean="0"/>
              <a:t>l’énergie</a:t>
            </a:r>
            <a:r>
              <a:rPr lang="en-US" sz="2000" dirty="0" smtClean="0"/>
              <a:t> </a:t>
            </a:r>
            <a:r>
              <a:rPr lang="en-US" sz="2000" dirty="0" err="1" smtClean="0"/>
              <a:t>libre</a:t>
            </a:r>
            <a:endParaRPr lang="en-US" sz="2000" dirty="0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415653" y="708904"/>
            <a:ext cx="865412" cy="2563029"/>
            <a:chOff x="8505428" y="787388"/>
            <a:chExt cx="951135" cy="2715429"/>
          </a:xfrm>
        </p:grpSpPr>
        <p:cxnSp>
          <p:nvCxnSpPr>
            <p:cNvPr id="179" name="Straight Connector 178"/>
            <p:cNvCxnSpPr>
              <a:stCxn id="184" idx="0"/>
              <a:endCxn id="194" idx="4"/>
            </p:cNvCxnSpPr>
            <p:nvPr/>
          </p:nvCxnSpPr>
          <p:spPr>
            <a:xfrm flipV="1">
              <a:off x="9294638" y="3018915"/>
              <a:ext cx="2" cy="223063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>
              <a:stCxn id="183" idx="0"/>
              <a:endCxn id="182" idx="4"/>
            </p:cNvCxnSpPr>
            <p:nvPr/>
          </p:nvCxnSpPr>
          <p:spPr>
            <a:xfrm flipV="1">
              <a:off x="8636962" y="2562452"/>
              <a:ext cx="0" cy="676550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81" name="Curved Connector 180"/>
            <p:cNvCxnSpPr>
              <a:stCxn id="187" idx="0"/>
              <a:endCxn id="197" idx="0"/>
            </p:cNvCxnSpPr>
            <p:nvPr/>
          </p:nvCxnSpPr>
          <p:spPr>
            <a:xfrm rot="5400000" flipH="1" flipV="1">
              <a:off x="8959573" y="984312"/>
              <a:ext cx="21981" cy="667199"/>
            </a:xfrm>
            <a:prstGeom prst="curvedConnector3">
              <a:avLst>
                <a:gd name="adj1" fmla="val 3046636"/>
              </a:avLst>
            </a:prstGeom>
            <a:ln>
              <a:prstDash val="soli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182" name="Oval 181"/>
            <p:cNvSpPr/>
            <p:nvPr/>
          </p:nvSpPr>
          <p:spPr>
            <a:xfrm>
              <a:off x="8505428" y="2301613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A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83" name="Oval 182"/>
            <p:cNvSpPr/>
            <p:nvPr/>
          </p:nvSpPr>
          <p:spPr>
            <a:xfrm>
              <a:off x="8505428" y="3239000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G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84" name="Oval 183"/>
            <p:cNvSpPr/>
            <p:nvPr/>
          </p:nvSpPr>
          <p:spPr>
            <a:xfrm>
              <a:off x="9163103" y="3241978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C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185" name="Straight Connector 184"/>
            <p:cNvCxnSpPr/>
            <p:nvPr/>
          </p:nvCxnSpPr>
          <p:spPr>
            <a:xfrm>
              <a:off x="8768499" y="2413012"/>
              <a:ext cx="394605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>
              <a:stCxn id="183" idx="6"/>
              <a:endCxn id="184" idx="2"/>
            </p:cNvCxnSpPr>
            <p:nvPr/>
          </p:nvCxnSpPr>
          <p:spPr>
            <a:xfrm>
              <a:off x="8768498" y="3369420"/>
              <a:ext cx="394605" cy="297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Oval 186"/>
            <p:cNvSpPr/>
            <p:nvPr/>
          </p:nvSpPr>
          <p:spPr>
            <a:xfrm>
              <a:off x="8505429" y="1328901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C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88" name="Oval 187"/>
            <p:cNvSpPr/>
            <p:nvPr/>
          </p:nvSpPr>
          <p:spPr>
            <a:xfrm>
              <a:off x="8505429" y="1826124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G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89" name="Oval 188"/>
            <p:cNvSpPr/>
            <p:nvPr/>
          </p:nvSpPr>
          <p:spPr>
            <a:xfrm>
              <a:off x="9163105" y="1826122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C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190" name="Straight Connector 189"/>
            <p:cNvCxnSpPr>
              <a:stCxn id="188" idx="6"/>
              <a:endCxn id="189" idx="2"/>
            </p:cNvCxnSpPr>
            <p:nvPr/>
          </p:nvCxnSpPr>
          <p:spPr>
            <a:xfrm flipV="1">
              <a:off x="8768499" y="1956542"/>
              <a:ext cx="394606" cy="2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>
              <a:stCxn id="189" idx="4"/>
            </p:cNvCxnSpPr>
            <p:nvPr/>
          </p:nvCxnSpPr>
          <p:spPr>
            <a:xfrm>
              <a:off x="9294642" y="2086960"/>
              <a:ext cx="0" cy="692852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>
              <a:stCxn id="188" idx="0"/>
              <a:endCxn id="187" idx="4"/>
            </p:cNvCxnSpPr>
            <p:nvPr/>
          </p:nvCxnSpPr>
          <p:spPr>
            <a:xfrm flipV="1">
              <a:off x="8636966" y="1589738"/>
              <a:ext cx="0" cy="236385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>
              <a:stCxn id="188" idx="4"/>
            </p:cNvCxnSpPr>
            <p:nvPr/>
          </p:nvCxnSpPr>
          <p:spPr>
            <a:xfrm>
              <a:off x="8636966" y="2086961"/>
              <a:ext cx="0" cy="195629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194" name="Oval 193"/>
            <p:cNvSpPr/>
            <p:nvPr/>
          </p:nvSpPr>
          <p:spPr>
            <a:xfrm>
              <a:off x="9163105" y="2758076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G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195" name="Straight Connector 194"/>
            <p:cNvCxnSpPr>
              <a:stCxn id="200" idx="4"/>
              <a:endCxn id="194" idx="0"/>
            </p:cNvCxnSpPr>
            <p:nvPr/>
          </p:nvCxnSpPr>
          <p:spPr>
            <a:xfrm flipH="1">
              <a:off x="9294640" y="2562451"/>
              <a:ext cx="9523" cy="195625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196" name="Oval 195"/>
            <p:cNvSpPr/>
            <p:nvPr/>
          </p:nvSpPr>
          <p:spPr>
            <a:xfrm>
              <a:off x="8553190" y="806438"/>
              <a:ext cx="304800" cy="30480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A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97" name="Oval 196"/>
            <p:cNvSpPr/>
            <p:nvPr/>
          </p:nvSpPr>
          <p:spPr>
            <a:xfrm>
              <a:off x="9151763" y="1306920"/>
              <a:ext cx="304800" cy="30480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G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98" name="Oval 197"/>
            <p:cNvSpPr/>
            <p:nvPr/>
          </p:nvSpPr>
          <p:spPr>
            <a:xfrm>
              <a:off x="9066040" y="787388"/>
              <a:ext cx="304800" cy="30480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U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199" name="Straight Connector 198"/>
            <p:cNvCxnSpPr>
              <a:stCxn id="187" idx="6"/>
              <a:endCxn id="197" idx="2"/>
            </p:cNvCxnSpPr>
            <p:nvPr/>
          </p:nvCxnSpPr>
          <p:spPr>
            <a:xfrm flipV="1">
              <a:off x="8768499" y="1459320"/>
              <a:ext cx="383264" cy="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Oval 199"/>
            <p:cNvSpPr/>
            <p:nvPr/>
          </p:nvSpPr>
          <p:spPr>
            <a:xfrm>
              <a:off x="9172628" y="2301612"/>
              <a:ext cx="263070" cy="260839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U</a:t>
              </a:r>
              <a:endParaRPr lang="fr-F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201" name="Straight Connector 200"/>
            <p:cNvCxnSpPr>
              <a:stCxn id="197" idx="4"/>
              <a:endCxn id="189" idx="0"/>
            </p:cNvCxnSpPr>
            <p:nvPr/>
          </p:nvCxnSpPr>
          <p:spPr>
            <a:xfrm flipH="1">
              <a:off x="9294640" y="1611720"/>
              <a:ext cx="9523" cy="214402"/>
            </a:xfrm>
            <a:prstGeom prst="lin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241" name="Group 240"/>
          <p:cNvGrpSpPr/>
          <p:nvPr/>
        </p:nvGrpSpPr>
        <p:grpSpPr>
          <a:xfrm>
            <a:off x="5257800" y="4038600"/>
            <a:ext cx="3589405" cy="1202323"/>
            <a:chOff x="5257800" y="4038600"/>
            <a:chExt cx="3589405" cy="1202323"/>
          </a:xfrm>
        </p:grpSpPr>
        <p:grpSp>
          <p:nvGrpSpPr>
            <p:cNvPr id="215" name="Group 214"/>
            <p:cNvGrpSpPr/>
            <p:nvPr/>
          </p:nvGrpSpPr>
          <p:grpSpPr>
            <a:xfrm>
              <a:off x="5257800" y="4086255"/>
              <a:ext cx="1066800" cy="304800"/>
              <a:chOff x="3638269" y="1358345"/>
              <a:chExt cx="1066800" cy="304800"/>
            </a:xfrm>
          </p:grpSpPr>
          <p:sp>
            <p:nvSpPr>
              <p:cNvPr id="216" name="Oval 215"/>
              <p:cNvSpPr/>
              <p:nvPr/>
            </p:nvSpPr>
            <p:spPr>
              <a:xfrm>
                <a:off x="3638269" y="1358345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C</a:t>
                </a:r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17" name="Oval 216"/>
              <p:cNvSpPr/>
              <p:nvPr/>
            </p:nvSpPr>
            <p:spPr>
              <a:xfrm>
                <a:off x="4400269" y="1358345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G</a:t>
                </a:r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218" name="Straight Connector 217"/>
              <p:cNvCxnSpPr>
                <a:stCxn id="216" idx="6"/>
                <a:endCxn id="217" idx="2"/>
              </p:cNvCxnSpPr>
              <p:nvPr/>
            </p:nvCxnSpPr>
            <p:spPr>
              <a:xfrm>
                <a:off x="3943069" y="1510745"/>
                <a:ext cx="457200" cy="0"/>
              </a:xfrm>
              <a:prstGeom prst="line">
                <a:avLst/>
              </a:prstGeom>
              <a:ln w="76200"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9" name="TextBox 218"/>
            <p:cNvSpPr txBox="1"/>
            <p:nvPr/>
          </p:nvSpPr>
          <p:spPr>
            <a:xfrm>
              <a:off x="7162800" y="4038600"/>
              <a:ext cx="16844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1"/>
                  </a:solidFill>
                </a:rPr>
                <a:t>-3</a:t>
              </a:r>
              <a:r>
                <a:rPr lang="en-US" sz="2000" dirty="0" smtClean="0">
                  <a:solidFill>
                    <a:schemeClr val="accent1"/>
                  </a:solidFill>
                </a:rPr>
                <a:t> </a:t>
              </a:r>
              <a:r>
                <a:rPr lang="en-US" sz="2000" dirty="0" smtClean="0"/>
                <a:t>kcal.mol</a:t>
              </a:r>
              <a:r>
                <a:rPr lang="en-US" sz="2000" baseline="30000" dirty="0" smtClean="0"/>
                <a:t>-1</a:t>
              </a:r>
              <a:endParaRPr lang="fr-FR" sz="2000" baseline="30000" dirty="0"/>
            </a:p>
          </p:txBody>
        </p:sp>
        <p:grpSp>
          <p:nvGrpSpPr>
            <p:cNvPr id="220" name="Group 219"/>
            <p:cNvGrpSpPr/>
            <p:nvPr/>
          </p:nvGrpSpPr>
          <p:grpSpPr>
            <a:xfrm>
              <a:off x="5257800" y="4475981"/>
              <a:ext cx="1066800" cy="304800"/>
              <a:chOff x="3657038" y="1847033"/>
              <a:chExt cx="1066800" cy="304800"/>
            </a:xfrm>
          </p:grpSpPr>
          <p:sp>
            <p:nvSpPr>
              <p:cNvPr id="221" name="Oval 220"/>
              <p:cNvSpPr/>
              <p:nvPr/>
            </p:nvSpPr>
            <p:spPr>
              <a:xfrm>
                <a:off x="3657038" y="1847033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A</a:t>
                </a:r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22" name="Oval 221"/>
              <p:cNvSpPr/>
              <p:nvPr/>
            </p:nvSpPr>
            <p:spPr>
              <a:xfrm>
                <a:off x="4419038" y="1847033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U</a:t>
                </a:r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223" name="Straight Connector 222"/>
              <p:cNvCxnSpPr>
                <a:stCxn id="221" idx="6"/>
                <a:endCxn id="222" idx="2"/>
              </p:cNvCxnSpPr>
              <p:nvPr/>
            </p:nvCxnSpPr>
            <p:spPr>
              <a:xfrm>
                <a:off x="3961838" y="1999433"/>
                <a:ext cx="457200" cy="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4" name="TextBox 223"/>
            <p:cNvSpPr txBox="1"/>
            <p:nvPr/>
          </p:nvSpPr>
          <p:spPr>
            <a:xfrm>
              <a:off x="7162800" y="4428326"/>
              <a:ext cx="16844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1"/>
                  </a:solidFill>
                </a:rPr>
                <a:t>-2</a:t>
              </a:r>
              <a:r>
                <a:rPr lang="en-US" sz="2000" dirty="0" smtClean="0">
                  <a:solidFill>
                    <a:schemeClr val="accent1"/>
                  </a:solidFill>
                </a:rPr>
                <a:t> </a:t>
              </a:r>
              <a:r>
                <a:rPr lang="en-US" sz="2000" dirty="0" smtClean="0"/>
                <a:t>kcal.mol</a:t>
              </a:r>
              <a:r>
                <a:rPr lang="en-US" sz="2000" baseline="30000" dirty="0" smtClean="0"/>
                <a:t>-1</a:t>
              </a:r>
              <a:endParaRPr lang="fr-FR" sz="2000" baseline="30000" dirty="0"/>
            </a:p>
          </p:txBody>
        </p:sp>
        <p:grpSp>
          <p:nvGrpSpPr>
            <p:cNvPr id="225" name="Group 224"/>
            <p:cNvGrpSpPr/>
            <p:nvPr/>
          </p:nvGrpSpPr>
          <p:grpSpPr>
            <a:xfrm>
              <a:off x="5257800" y="4888468"/>
              <a:ext cx="1066800" cy="304800"/>
              <a:chOff x="3668364" y="2335720"/>
              <a:chExt cx="1066800" cy="304800"/>
            </a:xfrm>
          </p:grpSpPr>
          <p:sp>
            <p:nvSpPr>
              <p:cNvPr id="226" name="Oval 225"/>
              <p:cNvSpPr/>
              <p:nvPr/>
            </p:nvSpPr>
            <p:spPr>
              <a:xfrm>
                <a:off x="3668364" y="233572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A</a:t>
                </a:r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4430364" y="233572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</a:rPr>
                  <a:t>U</a:t>
                </a:r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228" name="Straight Connector 227"/>
              <p:cNvCxnSpPr>
                <a:stCxn id="226" idx="6"/>
                <a:endCxn id="227" idx="2"/>
              </p:cNvCxnSpPr>
              <p:nvPr/>
            </p:nvCxnSpPr>
            <p:spPr>
              <a:xfrm>
                <a:off x="3973164" y="2488120"/>
                <a:ext cx="457200" cy="0"/>
              </a:xfrm>
              <a:prstGeom prst="line">
                <a:avLst/>
              </a:prstGeom>
              <a:ln w="19050"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9" name="TextBox 228"/>
            <p:cNvSpPr txBox="1"/>
            <p:nvPr/>
          </p:nvSpPr>
          <p:spPr>
            <a:xfrm>
              <a:off x="7162800" y="4840813"/>
              <a:ext cx="16844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accent1"/>
                  </a:solidFill>
                </a:rPr>
                <a:t>-1</a:t>
              </a:r>
              <a:r>
                <a:rPr lang="en-US" sz="2000" dirty="0" smtClean="0">
                  <a:solidFill>
                    <a:schemeClr val="accent1"/>
                  </a:solidFill>
                </a:rPr>
                <a:t> </a:t>
              </a:r>
              <a:r>
                <a:rPr lang="en-US" sz="2000" dirty="0" smtClean="0"/>
                <a:t>kcal.mol</a:t>
              </a:r>
              <a:r>
                <a:rPr lang="en-US" sz="2000" baseline="30000" dirty="0" smtClean="0"/>
                <a:t>-1</a:t>
              </a:r>
              <a:endParaRPr lang="fr-FR" sz="2000" baseline="30000" dirty="0"/>
            </a:p>
          </p:txBody>
        </p:sp>
        <p:sp>
          <p:nvSpPr>
            <p:cNvPr id="230" name="Right Arrow 229"/>
            <p:cNvSpPr/>
            <p:nvPr/>
          </p:nvSpPr>
          <p:spPr>
            <a:xfrm>
              <a:off x="6549229" y="4146322"/>
              <a:ext cx="449195" cy="18466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1" name="Right Arrow 230"/>
            <p:cNvSpPr/>
            <p:nvPr/>
          </p:nvSpPr>
          <p:spPr>
            <a:xfrm>
              <a:off x="6549229" y="4533106"/>
              <a:ext cx="449195" cy="18466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2" name="Right Arrow 231"/>
            <p:cNvSpPr/>
            <p:nvPr/>
          </p:nvSpPr>
          <p:spPr>
            <a:xfrm>
              <a:off x="6549229" y="4948535"/>
              <a:ext cx="449195" cy="18466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40" name="Group 239"/>
          <p:cNvGrpSpPr/>
          <p:nvPr/>
        </p:nvGrpSpPr>
        <p:grpSpPr>
          <a:xfrm>
            <a:off x="5164994" y="2844225"/>
            <a:ext cx="4267410" cy="688163"/>
            <a:chOff x="5164994" y="2844225"/>
            <a:chExt cx="4267410" cy="688163"/>
          </a:xfrm>
        </p:grpSpPr>
        <p:grpSp>
          <p:nvGrpSpPr>
            <p:cNvPr id="23" name="Group 22"/>
            <p:cNvGrpSpPr/>
            <p:nvPr/>
          </p:nvGrpSpPr>
          <p:grpSpPr>
            <a:xfrm>
              <a:off x="5164994" y="2876255"/>
              <a:ext cx="1066800" cy="656133"/>
              <a:chOff x="4157522" y="3176835"/>
              <a:chExt cx="1066800" cy="656133"/>
            </a:xfrm>
          </p:grpSpPr>
          <p:sp>
            <p:nvSpPr>
              <p:cNvPr id="206" name="Oval 205"/>
              <p:cNvSpPr/>
              <p:nvPr/>
            </p:nvSpPr>
            <p:spPr>
              <a:xfrm>
                <a:off x="4157522" y="334858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G</a:t>
                </a:r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4919522" y="334858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G</a:t>
                </a:r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208" name="Straight Connector 207"/>
              <p:cNvCxnSpPr>
                <a:stCxn id="206" idx="6"/>
                <a:endCxn id="207" idx="2"/>
              </p:cNvCxnSpPr>
              <p:nvPr/>
            </p:nvCxnSpPr>
            <p:spPr>
              <a:xfrm>
                <a:off x="4462322" y="3500980"/>
                <a:ext cx="457200" cy="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9" name="Cross 208"/>
              <p:cNvSpPr/>
              <p:nvPr/>
            </p:nvSpPr>
            <p:spPr>
              <a:xfrm rot="18820391">
                <a:off x="4357999" y="3180761"/>
                <a:ext cx="656133" cy="648281"/>
              </a:xfrm>
              <a:prstGeom prst="plus">
                <a:avLst>
                  <a:gd name="adj" fmla="val 47033"/>
                </a:avLst>
              </a:prstGeom>
              <a:solidFill>
                <a:srgbClr val="FF0000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10" name="Group 209"/>
            <p:cNvGrpSpPr/>
            <p:nvPr/>
          </p:nvGrpSpPr>
          <p:grpSpPr>
            <a:xfrm>
              <a:off x="6393129" y="2895912"/>
              <a:ext cx="1066800" cy="557854"/>
              <a:chOff x="4157522" y="3196492"/>
              <a:chExt cx="1066800" cy="557854"/>
            </a:xfrm>
          </p:grpSpPr>
          <p:sp>
            <p:nvSpPr>
              <p:cNvPr id="211" name="Oval 210"/>
              <p:cNvSpPr/>
              <p:nvPr/>
            </p:nvSpPr>
            <p:spPr>
              <a:xfrm>
                <a:off x="4157522" y="334858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A</a:t>
                </a:r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12" name="Oval 211"/>
              <p:cNvSpPr/>
              <p:nvPr/>
            </p:nvSpPr>
            <p:spPr>
              <a:xfrm>
                <a:off x="4919522" y="334858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A</a:t>
                </a:r>
                <a:endParaRPr lang="fr-FR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213" name="Straight Connector 212"/>
              <p:cNvCxnSpPr>
                <a:stCxn id="211" idx="6"/>
                <a:endCxn id="212" idx="2"/>
              </p:cNvCxnSpPr>
              <p:nvPr/>
            </p:nvCxnSpPr>
            <p:spPr>
              <a:xfrm>
                <a:off x="4462322" y="3500980"/>
                <a:ext cx="457200" cy="0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4" name="Cross 213"/>
              <p:cNvSpPr/>
              <p:nvPr/>
            </p:nvSpPr>
            <p:spPr>
              <a:xfrm rot="18820391">
                <a:off x="4405615" y="3200299"/>
                <a:ext cx="557854" cy="550239"/>
              </a:xfrm>
              <a:prstGeom prst="plus">
                <a:avLst>
                  <a:gd name="adj" fmla="val 47033"/>
                </a:avLst>
              </a:prstGeom>
              <a:solidFill>
                <a:srgbClr val="FF0000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33" name="TextBox 232"/>
            <p:cNvSpPr txBox="1"/>
            <p:nvPr/>
          </p:nvSpPr>
          <p:spPr>
            <a:xfrm>
              <a:off x="7747999" y="2844225"/>
              <a:ext cx="1684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…</a:t>
              </a:r>
              <a:endParaRPr lang="fr-FR" sz="3200" b="1" dirty="0"/>
            </a:p>
          </p:txBody>
        </p:sp>
      </p:grpSp>
      <p:cxnSp>
        <p:nvCxnSpPr>
          <p:cNvPr id="234" name="Straight Connector 233"/>
          <p:cNvCxnSpPr/>
          <p:nvPr/>
        </p:nvCxnSpPr>
        <p:spPr>
          <a:xfrm>
            <a:off x="4495800" y="1066800"/>
            <a:ext cx="0" cy="4267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9" name="TextBox 238"/>
          <p:cNvSpPr txBox="1"/>
          <p:nvPr/>
        </p:nvSpPr>
        <p:spPr>
          <a:xfrm>
            <a:off x="1223035" y="5520314"/>
            <a:ext cx="6545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2"/>
                </a:solidFill>
              </a:rPr>
              <a:t>Une</a:t>
            </a:r>
            <a:r>
              <a:rPr lang="en-US" sz="2400" b="1" dirty="0" smtClean="0">
                <a:solidFill>
                  <a:schemeClr val="bg2"/>
                </a:solidFill>
              </a:rPr>
              <a:t> </a:t>
            </a:r>
            <a:r>
              <a:rPr lang="en-US" sz="2400" b="1" dirty="0" err="1" smtClean="0">
                <a:solidFill>
                  <a:schemeClr val="bg2"/>
                </a:solidFill>
              </a:rPr>
              <a:t>stratégie</a:t>
            </a:r>
            <a:r>
              <a:rPr lang="en-US" sz="2400" b="1" dirty="0" smtClean="0">
                <a:solidFill>
                  <a:schemeClr val="bg2"/>
                </a:solidFill>
              </a:rPr>
              <a:t> </a:t>
            </a:r>
            <a:r>
              <a:rPr lang="en-US" sz="2400" b="1" i="1" dirty="0" err="1" smtClean="0">
                <a:solidFill>
                  <a:schemeClr val="bg2"/>
                </a:solidFill>
              </a:rPr>
              <a:t>diviser</a:t>
            </a:r>
            <a:r>
              <a:rPr lang="en-US" sz="2400" b="1" i="1" dirty="0" smtClean="0">
                <a:solidFill>
                  <a:schemeClr val="bg2"/>
                </a:solidFill>
              </a:rPr>
              <a:t> pour </a:t>
            </a:r>
            <a:r>
              <a:rPr lang="en-US" sz="2400" b="1" i="1" dirty="0" err="1" smtClean="0">
                <a:solidFill>
                  <a:schemeClr val="bg2"/>
                </a:solidFill>
              </a:rPr>
              <a:t>régner</a:t>
            </a:r>
            <a:r>
              <a:rPr lang="en-US" sz="2400" b="1" i="1" dirty="0" smtClean="0">
                <a:solidFill>
                  <a:schemeClr val="bg2"/>
                </a:solidFill>
              </a:rPr>
              <a:t> </a:t>
            </a:r>
            <a:r>
              <a:rPr lang="en-US" sz="2400" b="1" dirty="0" err="1" smtClean="0">
                <a:solidFill>
                  <a:schemeClr val="bg2"/>
                </a:solidFill>
              </a:rPr>
              <a:t>permet</a:t>
            </a:r>
            <a:r>
              <a:rPr lang="en-US" sz="2400" b="1" dirty="0" smtClean="0">
                <a:solidFill>
                  <a:schemeClr val="bg2"/>
                </a:solidFill>
              </a:rPr>
              <a:t> de </a:t>
            </a:r>
            <a:r>
              <a:rPr lang="en-US" sz="2400" b="1" dirty="0" err="1" smtClean="0">
                <a:solidFill>
                  <a:schemeClr val="bg2"/>
                </a:solidFill>
              </a:rPr>
              <a:t>prédire</a:t>
            </a:r>
            <a:r>
              <a:rPr lang="en-US" sz="2400" b="1" dirty="0" smtClean="0">
                <a:solidFill>
                  <a:schemeClr val="bg2"/>
                </a:solidFill>
              </a:rPr>
              <a:t> </a:t>
            </a:r>
            <a:r>
              <a:rPr lang="en-US" sz="2400" b="1" dirty="0" err="1" smtClean="0">
                <a:solidFill>
                  <a:schemeClr val="bg2"/>
                </a:solidFill>
              </a:rPr>
              <a:t>efficacement</a:t>
            </a:r>
            <a:r>
              <a:rPr lang="en-US" sz="2400" b="1" dirty="0" smtClean="0">
                <a:solidFill>
                  <a:schemeClr val="bg2"/>
                </a:solidFill>
              </a:rPr>
              <a:t> la structure </a:t>
            </a:r>
            <a:r>
              <a:rPr lang="en-US" sz="2400" b="1" dirty="0" err="1" smtClean="0">
                <a:solidFill>
                  <a:schemeClr val="bg2"/>
                </a:solidFill>
              </a:rPr>
              <a:t>d’ARN</a:t>
            </a:r>
            <a:r>
              <a:rPr lang="en-US" sz="2400" b="1" dirty="0" smtClean="0">
                <a:solidFill>
                  <a:schemeClr val="bg2"/>
                </a:solidFill>
              </a:rPr>
              <a:t> !</a:t>
            </a:r>
            <a:endParaRPr lang="fr-FR"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4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1080033" y="3171067"/>
            <a:ext cx="651326" cy="21339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89" idx="6"/>
            <a:endCxn id="90" idx="2"/>
          </p:cNvCxnSpPr>
          <p:nvPr/>
        </p:nvCxnSpPr>
        <p:spPr>
          <a:xfrm>
            <a:off x="972001" y="3268522"/>
            <a:ext cx="85679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1552271" y="3213746"/>
            <a:ext cx="133801" cy="11523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104550" y="3213746"/>
            <a:ext cx="133801" cy="11523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ponty\Documents\Presentations\2012-04-UnitheCafe\aid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817" y="2385587"/>
            <a:ext cx="371758" cy="69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780502" y="2154754"/>
            <a:ext cx="327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?</a:t>
            </a:r>
            <a:endParaRPr lang="en-US" sz="2400" b="1" dirty="0"/>
          </a:p>
        </p:txBody>
      </p:sp>
      <p:sp>
        <p:nvSpPr>
          <p:cNvPr id="89" name="Oval 88"/>
          <p:cNvSpPr/>
          <p:nvPr/>
        </p:nvSpPr>
        <p:spPr>
          <a:xfrm>
            <a:off x="838200" y="3210905"/>
            <a:ext cx="133801" cy="115233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1828800" y="3210905"/>
            <a:ext cx="133801" cy="115233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733800" y="3133623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Min(       +    +       )</a:t>
            </a:r>
            <a:endParaRPr lang="fr-FR" sz="3600" dirty="0"/>
          </a:p>
        </p:txBody>
      </p:sp>
      <p:cxnSp>
        <p:nvCxnSpPr>
          <p:cNvPr id="74" name="Straight Connector 73"/>
          <p:cNvCxnSpPr/>
          <p:nvPr/>
        </p:nvCxnSpPr>
        <p:spPr>
          <a:xfrm>
            <a:off x="5012303" y="3591120"/>
            <a:ext cx="715707" cy="640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4635325" y="3962400"/>
            <a:ext cx="278203" cy="21339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4184318" y="3968802"/>
            <a:ext cx="220809" cy="21339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 flipV="1">
            <a:off x="3846728" y="4063225"/>
            <a:ext cx="1147710" cy="907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4" name="Curved Connector 63"/>
          <p:cNvCxnSpPr>
            <a:stCxn id="61" idx="0"/>
            <a:endCxn id="60" idx="0"/>
          </p:cNvCxnSpPr>
          <p:nvPr/>
        </p:nvCxnSpPr>
        <p:spPr>
          <a:xfrm rot="5400000" flipH="1" flipV="1">
            <a:off x="4289889" y="3787621"/>
            <a:ext cx="12700" cy="447721"/>
          </a:xfrm>
          <a:prstGeom prst="curvedConnector3">
            <a:avLst>
              <a:gd name="adj1" fmla="val 1800000"/>
            </a:avLst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3999128" y="4011481"/>
            <a:ext cx="133801" cy="11523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446849" y="4011481"/>
            <a:ext cx="133801" cy="115233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4776958" y="4010144"/>
            <a:ext cx="133801" cy="11523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4190672" y="2355557"/>
            <a:ext cx="441619" cy="21339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>
            <a:off x="3920965" y="2455852"/>
            <a:ext cx="838200" cy="640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2" name="Picture 11" descr="C:\Users\ponty\Documents\Presentations\2012-04-UnitheCafe\aide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867" y="1533423"/>
            <a:ext cx="375898" cy="70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Oval 51"/>
          <p:cNvSpPr/>
          <p:nvPr/>
        </p:nvSpPr>
        <p:spPr>
          <a:xfrm>
            <a:off x="4453203" y="2398236"/>
            <a:ext cx="133801" cy="11523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005482" y="2398236"/>
            <a:ext cx="133801" cy="11523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Curved Connector 69"/>
          <p:cNvCxnSpPr>
            <a:stCxn id="73" idx="0"/>
            <a:endCxn id="75" idx="0"/>
          </p:cNvCxnSpPr>
          <p:nvPr/>
        </p:nvCxnSpPr>
        <p:spPr>
          <a:xfrm rot="5400000" flipH="1" flipV="1">
            <a:off x="5161765" y="3309644"/>
            <a:ext cx="12700" cy="447721"/>
          </a:xfrm>
          <a:prstGeom prst="curvedConnector3">
            <a:avLst>
              <a:gd name="adj1" fmla="val 1800000"/>
            </a:avLst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73" name="Oval 72"/>
          <p:cNvSpPr/>
          <p:nvPr/>
        </p:nvSpPr>
        <p:spPr>
          <a:xfrm>
            <a:off x="4871004" y="3533504"/>
            <a:ext cx="133801" cy="11523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5318725" y="3533504"/>
            <a:ext cx="133801" cy="115233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 descr="C:\Users\ponty\Documents\Presentations\2012-04-UnitheCafe\aide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155862"/>
            <a:ext cx="353492" cy="67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4" descr="C:\Users\ponty\Documents\Presentations\2012-04-UnitheCafe\aide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774" y="3003462"/>
            <a:ext cx="529004" cy="84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9" name="Group 118"/>
          <p:cNvGrpSpPr/>
          <p:nvPr/>
        </p:nvGrpSpPr>
        <p:grpSpPr>
          <a:xfrm>
            <a:off x="5791200" y="4013697"/>
            <a:ext cx="685800" cy="167989"/>
            <a:chOff x="6629400" y="6363094"/>
            <a:chExt cx="938170" cy="213394"/>
          </a:xfrm>
        </p:grpSpPr>
        <p:cxnSp>
          <p:nvCxnSpPr>
            <p:cNvPr id="113" name="Curved Connector 112"/>
            <p:cNvCxnSpPr>
              <a:stCxn id="86" idx="0"/>
              <a:endCxn id="88" idx="0"/>
            </p:cNvCxnSpPr>
            <p:nvPr/>
          </p:nvCxnSpPr>
          <p:spPr>
            <a:xfrm rot="5400000" flipH="1" flipV="1">
              <a:off x="6972300" y="6205974"/>
              <a:ext cx="12700" cy="399599"/>
            </a:xfrm>
            <a:prstGeom prst="curvedConnector3">
              <a:avLst>
                <a:gd name="adj1" fmla="val 1238945"/>
              </a:avLst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85" name="Rectangle 84"/>
            <p:cNvSpPr/>
            <p:nvPr/>
          </p:nvSpPr>
          <p:spPr>
            <a:xfrm>
              <a:off x="6859853" y="6363094"/>
              <a:ext cx="220809" cy="2133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6629400" y="6452544"/>
              <a:ext cx="938170" cy="19586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ot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88" name="Oval 87"/>
            <p:cNvSpPr/>
            <p:nvPr/>
          </p:nvSpPr>
          <p:spPr>
            <a:xfrm>
              <a:off x="7105199" y="6405773"/>
              <a:ext cx="133801" cy="115233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6705600" y="6405773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7367902" y="6405773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6629400" y="3998528"/>
            <a:ext cx="899002" cy="192472"/>
            <a:chOff x="7625424" y="6366769"/>
            <a:chExt cx="1147710" cy="213394"/>
          </a:xfrm>
        </p:grpSpPr>
        <p:sp>
          <p:nvSpPr>
            <p:cNvPr id="104" name="Rectangle 103"/>
            <p:cNvSpPr/>
            <p:nvPr/>
          </p:nvSpPr>
          <p:spPr>
            <a:xfrm>
              <a:off x="8265676" y="6366769"/>
              <a:ext cx="346835" cy="2133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06" name="Straight Connector 105"/>
            <p:cNvCxnSpPr/>
            <p:nvPr/>
          </p:nvCxnSpPr>
          <p:spPr>
            <a:xfrm flipV="1">
              <a:off x="7625424" y="6467594"/>
              <a:ext cx="1147710" cy="9072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ot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108" name="Oval 107"/>
            <p:cNvSpPr/>
            <p:nvPr/>
          </p:nvSpPr>
          <p:spPr>
            <a:xfrm>
              <a:off x="7777824" y="6415850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8077200" y="6415850"/>
              <a:ext cx="133801" cy="115233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8478710" y="6409977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7" name="Curved Connector 116"/>
            <p:cNvCxnSpPr>
              <a:stCxn id="108" idx="0"/>
              <a:endCxn id="109" idx="0"/>
            </p:cNvCxnSpPr>
            <p:nvPr/>
          </p:nvCxnSpPr>
          <p:spPr>
            <a:xfrm rot="5400000" flipH="1" flipV="1">
              <a:off x="7994413" y="6266162"/>
              <a:ext cx="12700" cy="299376"/>
            </a:xfrm>
            <a:prstGeom prst="curvedConnector3">
              <a:avLst>
                <a:gd name="adj1" fmla="val 864937"/>
              </a:avLst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76" name="TextBox 75"/>
          <p:cNvSpPr txBox="1"/>
          <p:nvPr/>
        </p:nvSpPr>
        <p:spPr>
          <a:xfrm>
            <a:off x="2057400" y="2427892"/>
            <a:ext cx="1326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= Min</a:t>
            </a:r>
            <a:endParaRPr lang="fr-FR" sz="3600" dirty="0"/>
          </a:p>
        </p:txBody>
      </p:sp>
      <p:sp>
        <p:nvSpPr>
          <p:cNvPr id="20" name="Left Brace 19"/>
          <p:cNvSpPr/>
          <p:nvPr/>
        </p:nvSpPr>
        <p:spPr>
          <a:xfrm>
            <a:off x="3463323" y="1396196"/>
            <a:ext cx="401248" cy="2794804"/>
          </a:xfrm>
          <a:prstGeom prst="leftBrace">
            <a:avLst>
              <a:gd name="adj1" fmla="val 169754"/>
              <a:gd name="adj2" fmla="val 50000"/>
            </a:avLst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447800" y="2200920"/>
                <a:ext cx="5277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G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200920"/>
                <a:ext cx="527709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Rectangle 76"/>
          <p:cNvSpPr/>
          <p:nvPr/>
        </p:nvSpPr>
        <p:spPr>
          <a:xfrm>
            <a:off x="4834619" y="1313116"/>
            <a:ext cx="327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?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4501917" y="1359282"/>
                <a:ext cx="5277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G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917" y="1359282"/>
                <a:ext cx="527709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Rectangle 81"/>
          <p:cNvSpPr/>
          <p:nvPr/>
        </p:nvSpPr>
        <p:spPr>
          <a:xfrm>
            <a:off x="5228309" y="3081893"/>
            <a:ext cx="327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?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4895607" y="3128059"/>
                <a:ext cx="5277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G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607" y="3128059"/>
                <a:ext cx="527709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Rectangle 95"/>
          <p:cNvSpPr/>
          <p:nvPr/>
        </p:nvSpPr>
        <p:spPr>
          <a:xfrm>
            <a:off x="6434400" y="2803594"/>
            <a:ext cx="327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?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6101698" y="2849760"/>
                <a:ext cx="5277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G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1698" y="2849760"/>
                <a:ext cx="527709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Rectangle 97"/>
          <p:cNvSpPr/>
          <p:nvPr/>
        </p:nvSpPr>
        <p:spPr>
          <a:xfrm>
            <a:off x="7456555" y="2757427"/>
            <a:ext cx="327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?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7123853" y="2803593"/>
                <a:ext cx="5277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G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3853" y="2803593"/>
                <a:ext cx="527709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extBox 99"/>
          <p:cNvSpPr txBox="1"/>
          <p:nvPr/>
        </p:nvSpPr>
        <p:spPr>
          <a:xfrm>
            <a:off x="685800" y="4876800"/>
            <a:ext cx="7619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En </a:t>
            </a:r>
            <a:r>
              <a:rPr lang="en-US" sz="2400" dirty="0" err="1" smtClean="0"/>
              <a:t>réalité</a:t>
            </a:r>
            <a:r>
              <a:rPr lang="en-US" sz="2400" dirty="0" smtClean="0"/>
              <a:t>, le </a:t>
            </a:r>
            <a:r>
              <a:rPr lang="en-US" sz="2400" dirty="0" err="1" smtClean="0"/>
              <a:t>schéma</a:t>
            </a:r>
            <a:r>
              <a:rPr lang="en-US" sz="2400" dirty="0" smtClean="0"/>
              <a:t> </a:t>
            </a:r>
            <a:r>
              <a:rPr lang="en-US" sz="2400" dirty="0" err="1" smtClean="0"/>
              <a:t>est</a:t>
            </a:r>
            <a:r>
              <a:rPr lang="en-US" sz="2400" dirty="0" smtClean="0"/>
              <a:t> un </a:t>
            </a:r>
            <a:r>
              <a:rPr lang="en-US" sz="2400" dirty="0" err="1" smtClean="0"/>
              <a:t>peu</a:t>
            </a:r>
            <a:r>
              <a:rPr lang="en-US" sz="2400" dirty="0" smtClean="0"/>
              <a:t> plus </a:t>
            </a:r>
            <a:r>
              <a:rPr lang="en-US" sz="2400" dirty="0" err="1" smtClean="0"/>
              <a:t>complexe</a:t>
            </a:r>
            <a:r>
              <a:rPr lang="en-US" sz="2400" dirty="0" smtClean="0"/>
              <a:t>, </a:t>
            </a:r>
            <a:r>
              <a:rPr lang="en-US" sz="2400" dirty="0" err="1" smtClean="0"/>
              <a:t>mais</a:t>
            </a:r>
            <a:r>
              <a:rPr lang="en-US" sz="2400" dirty="0" smtClean="0"/>
              <a:t> </a:t>
            </a:r>
            <a:r>
              <a:rPr lang="en-US" sz="2400" dirty="0" err="1" smtClean="0"/>
              <a:t>basé</a:t>
            </a:r>
            <a:r>
              <a:rPr lang="en-US" sz="2400" dirty="0" smtClean="0"/>
              <a:t> </a:t>
            </a:r>
            <a:r>
              <a:rPr lang="en-US" sz="2400" dirty="0" err="1" smtClean="0"/>
              <a:t>sur</a:t>
            </a:r>
            <a:r>
              <a:rPr lang="en-US" sz="2400" dirty="0" smtClean="0"/>
              <a:t> </a:t>
            </a:r>
            <a:r>
              <a:rPr lang="en-US" sz="2400" dirty="0" err="1" smtClean="0"/>
              <a:t>ce</a:t>
            </a:r>
            <a:r>
              <a:rPr lang="en-US" sz="2400" dirty="0" smtClean="0"/>
              <a:t> </a:t>
            </a:r>
            <a:r>
              <a:rPr lang="en-US" sz="2400" dirty="0" err="1" smtClean="0"/>
              <a:t>principe</a:t>
            </a:r>
            <a:r>
              <a:rPr lang="en-US" sz="2400" dirty="0" smtClean="0"/>
              <a:t>.</a:t>
            </a:r>
            <a:endParaRPr lang="fr-FR" sz="2400" dirty="0"/>
          </a:p>
        </p:txBody>
      </p:sp>
      <p:sp>
        <p:nvSpPr>
          <p:cNvPr id="101" name="Titre 1"/>
          <p:cNvSpPr>
            <a:spLocks noGrp="1"/>
          </p:cNvSpPr>
          <p:nvPr>
            <p:ph type="title"/>
          </p:nvPr>
        </p:nvSpPr>
        <p:spPr>
          <a:xfrm>
            <a:off x="838200" y="-76200"/>
            <a:ext cx="8051801" cy="1143000"/>
          </a:xfrm>
        </p:spPr>
        <p:txBody>
          <a:bodyPr/>
          <a:lstStyle/>
          <a:p>
            <a:r>
              <a:rPr lang="en-US" dirty="0" err="1" smtClean="0"/>
              <a:t>Algorithme</a:t>
            </a:r>
            <a:r>
              <a:rPr lang="en-US" dirty="0" smtClean="0"/>
              <a:t> de </a:t>
            </a:r>
            <a:r>
              <a:rPr lang="en-US" dirty="0" err="1" smtClean="0"/>
              <a:t>Nussinov</a:t>
            </a:r>
            <a:r>
              <a:rPr lang="en-US" dirty="0" smtClean="0"/>
              <a:t>/Jacobson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615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-152400"/>
            <a:ext cx="8051801" cy="1143000"/>
          </a:xfrm>
        </p:spPr>
        <p:txBody>
          <a:bodyPr/>
          <a:lstStyle/>
          <a:p>
            <a:r>
              <a:rPr lang="en-US" dirty="0" err="1" smtClean="0"/>
              <a:t>Approche</a:t>
            </a:r>
            <a:r>
              <a:rPr lang="en-US" dirty="0" smtClean="0"/>
              <a:t> </a:t>
            </a:r>
            <a:r>
              <a:rPr lang="en-US" dirty="0" err="1" smtClean="0"/>
              <a:t>thermodynamique</a:t>
            </a:r>
            <a:r>
              <a:rPr lang="en-US" dirty="0" smtClean="0"/>
              <a:t> à </a:t>
            </a:r>
            <a:r>
              <a:rPr lang="en-US" dirty="0" err="1" smtClean="0"/>
              <a:t>l’équilibre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>
          <a:xfrm>
            <a:off x="1349375" y="6183313"/>
            <a:ext cx="5218113" cy="273050"/>
          </a:xfrm>
        </p:spPr>
        <p:txBody>
          <a:bodyPr/>
          <a:lstStyle/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>
          <a:xfrm>
            <a:off x="8618538" y="6183313"/>
            <a:ext cx="525462" cy="273050"/>
          </a:xfrm>
        </p:spPr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CCD8A327-4A42-4F42-8894-A6F43B7F265B}" type="slidenum">
              <a:rPr lang="fr-FR" smtClean="0"/>
              <a:pPr>
                <a:defRPr/>
              </a:pPr>
              <a:t>43</a:t>
            </a:fld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>
          <a:xfrm>
            <a:off x="6578600" y="6184900"/>
            <a:ext cx="2011363" cy="273050"/>
          </a:xfrm>
        </p:spPr>
        <p:txBody>
          <a:bodyPr/>
          <a:lstStyle/>
          <a:p>
            <a:pPr>
              <a:defRPr/>
            </a:pPr>
            <a:fld id="{C59B287D-B6BF-461C-91FD-FE200736ECB2}" type="datetime1">
              <a:rPr lang="fr-FR" smtClean="0"/>
              <a:t>12/06/2014</a:t>
            </a:fld>
            <a:endParaRPr lang="fr-FR" dirty="0"/>
          </a:p>
        </p:txBody>
      </p:sp>
      <p:sp>
        <p:nvSpPr>
          <p:cNvPr id="9" name="TextBox 8"/>
          <p:cNvSpPr txBox="1"/>
          <p:nvPr/>
        </p:nvSpPr>
        <p:spPr>
          <a:xfrm>
            <a:off x="2700210" y="915987"/>
            <a:ext cx="3768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…CAGUAGCCGAUCGCAGCUAGCGUA…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4479290" y="1295400"/>
            <a:ext cx="210819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914400"/>
            <a:ext cx="2395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2"/>
                </a:solidFill>
              </a:rPr>
              <a:t>Séquence</a:t>
            </a:r>
            <a:r>
              <a:rPr lang="en-US" b="1" dirty="0" smtClean="0">
                <a:solidFill>
                  <a:schemeClr val="bg2"/>
                </a:solidFill>
              </a:rPr>
              <a:t> </a:t>
            </a:r>
            <a:r>
              <a:rPr lang="en-US" b="1" dirty="0" err="1" smtClean="0">
                <a:solidFill>
                  <a:schemeClr val="bg2"/>
                </a:solidFill>
              </a:rPr>
              <a:t>d’ARN</a:t>
            </a:r>
            <a:endParaRPr lang="fr-FR" b="1" dirty="0">
              <a:solidFill>
                <a:schemeClr val="bg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1600200"/>
            <a:ext cx="427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2"/>
                </a:solidFill>
              </a:rPr>
              <a:t>Nombreuses</a:t>
            </a:r>
            <a:r>
              <a:rPr lang="en-US" b="1" dirty="0" smtClean="0">
                <a:solidFill>
                  <a:schemeClr val="bg2"/>
                </a:solidFill>
              </a:rPr>
              <a:t> structures </a:t>
            </a:r>
            <a:r>
              <a:rPr lang="en-US" b="1" dirty="0" err="1" smtClean="0">
                <a:solidFill>
                  <a:schemeClr val="bg2"/>
                </a:solidFill>
              </a:rPr>
              <a:t>secondaires</a:t>
            </a:r>
            <a:endParaRPr lang="fr-FR" b="1" dirty="0">
              <a:solidFill>
                <a:schemeClr val="bg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3962400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2"/>
                </a:solidFill>
              </a:rPr>
              <a:t>Approche</a:t>
            </a:r>
            <a:r>
              <a:rPr lang="en-US" b="1" dirty="0" smtClean="0">
                <a:solidFill>
                  <a:schemeClr val="bg2"/>
                </a:solidFill>
              </a:rPr>
              <a:t> </a:t>
            </a:r>
            <a:r>
              <a:rPr lang="en-US" b="1" dirty="0" err="1" smtClean="0">
                <a:solidFill>
                  <a:schemeClr val="bg2"/>
                </a:solidFill>
              </a:rPr>
              <a:t>thermodynamique</a:t>
            </a:r>
            <a:r>
              <a:rPr lang="en-US" b="1" dirty="0" smtClean="0">
                <a:solidFill>
                  <a:schemeClr val="bg2"/>
                </a:solidFill>
              </a:rPr>
              <a:t> 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Toutes</a:t>
            </a:r>
            <a:r>
              <a:rPr lang="en-US" dirty="0" smtClean="0"/>
              <a:t> les structures  existent </a:t>
            </a:r>
            <a:r>
              <a:rPr lang="en-US" dirty="0" err="1" smtClean="0">
                <a:solidFill>
                  <a:schemeClr val="bg2"/>
                </a:solidFill>
              </a:rPr>
              <a:t>simultanément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/>
              <a:t>dans</a:t>
            </a:r>
            <a:r>
              <a:rPr lang="en-US" dirty="0" smtClean="0"/>
              <a:t> un </a:t>
            </a:r>
            <a:r>
              <a:rPr lang="en-US" dirty="0" err="1" smtClean="0">
                <a:solidFill>
                  <a:schemeClr val="bg2"/>
                </a:solidFill>
              </a:rPr>
              <a:t>équilibre</a:t>
            </a:r>
            <a:r>
              <a:rPr lang="en-US" dirty="0" smtClean="0">
                <a:solidFill>
                  <a:schemeClr val="bg2"/>
                </a:solidFill>
              </a:rPr>
              <a:t> de Boltzmann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Chaque</a:t>
            </a:r>
            <a:r>
              <a:rPr lang="en-US" dirty="0" smtClean="0"/>
              <a:t> structure </a:t>
            </a:r>
            <a:r>
              <a:rPr lang="en-US" i="1" dirty="0" smtClean="0"/>
              <a:t>S</a:t>
            </a:r>
            <a:r>
              <a:rPr lang="en-US" dirty="0" smtClean="0"/>
              <a:t> </a:t>
            </a:r>
            <a:r>
              <a:rPr lang="en-US" dirty="0" err="1" smtClean="0"/>
              <a:t>d’énergie</a:t>
            </a:r>
            <a:r>
              <a:rPr lang="en-US" dirty="0" smtClean="0"/>
              <a:t> </a:t>
            </a:r>
            <a:r>
              <a:rPr lang="en-US" i="1" dirty="0" err="1" smtClean="0"/>
              <a:t>E</a:t>
            </a:r>
            <a:r>
              <a:rPr lang="en-US" i="1" baseline="-25000" dirty="0" err="1" smtClean="0"/>
              <a:t>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observée</a:t>
            </a:r>
            <a:r>
              <a:rPr lang="en-US" dirty="0" smtClean="0"/>
              <a:t> avec </a:t>
            </a:r>
            <a:r>
              <a:rPr lang="en-US" dirty="0" err="1" smtClean="0"/>
              <a:t>probabilité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387350" y="5806599"/>
            <a:ext cx="8604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Structure </a:t>
            </a:r>
            <a:r>
              <a:rPr lang="en-US" b="1" dirty="0" err="1" smtClean="0">
                <a:solidFill>
                  <a:schemeClr val="bg2"/>
                </a:solidFill>
              </a:rPr>
              <a:t>fonctionnelle</a:t>
            </a:r>
            <a:r>
              <a:rPr lang="en-US" b="1" dirty="0" smtClean="0">
                <a:solidFill>
                  <a:schemeClr val="bg2"/>
                </a:solidFill>
              </a:rPr>
              <a:t> </a:t>
            </a:r>
            <a:r>
              <a:rPr lang="en-US" b="1" dirty="0">
                <a:solidFill>
                  <a:schemeClr val="bg2"/>
                </a:solidFill>
              </a:rPr>
              <a:t>= </a:t>
            </a:r>
            <a:r>
              <a:rPr lang="en-US" dirty="0"/>
              <a:t>Structure </a:t>
            </a:r>
            <a:r>
              <a:rPr lang="en-US" dirty="0" err="1" smtClean="0">
                <a:solidFill>
                  <a:schemeClr val="bg2"/>
                </a:solidFill>
              </a:rPr>
              <a:t>représentative</a:t>
            </a:r>
            <a:r>
              <a:rPr lang="en-US" dirty="0" smtClean="0"/>
              <a:t> de </a:t>
            </a:r>
            <a:r>
              <a:rPr lang="en-US" dirty="0" err="1" smtClean="0"/>
              <a:t>l’ensemble</a:t>
            </a:r>
            <a:r>
              <a:rPr lang="en-US" dirty="0" smtClean="0"/>
              <a:t> de Boltzmann</a:t>
            </a:r>
            <a:endParaRPr lang="fr-FR" dirty="0">
              <a:solidFill>
                <a:schemeClr val="bg2"/>
              </a:solidFill>
            </a:endParaRPr>
          </a:p>
        </p:txBody>
      </p:sp>
      <p:pic>
        <p:nvPicPr>
          <p:cNvPr id="15" name="Picture 3" descr="C:\Users\ponty\Documents\Presentations\2012-03-VIZBI\pics\BoltzmannWeigh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033033"/>
            <a:ext cx="8509001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57311" y="4800600"/>
                <a:ext cx="2168526" cy="816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𝐸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type m:val="skw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𝑆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𝑅𝑇</m:t>
                                </m:r>
                              </m:den>
                            </m:f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𝑍</m:t>
                        </m:r>
                      </m:den>
                    </m:f>
                  </m:oMath>
                </a14:m>
                <a:r>
                  <a:rPr lang="fr-FR" sz="2400" dirty="0" smtClean="0"/>
                  <a:t> </a:t>
                </a:r>
                <a:endParaRPr lang="fr-FR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311" y="4800600"/>
                <a:ext cx="2168526" cy="81618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2" descr="C:\Users\ponty\Documents\Presentations\2012-03-VIZBI\pics\Boltzman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2114789"/>
            <a:ext cx="8356600" cy="16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686175" y="4849900"/>
                <a:ext cx="2632074" cy="988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𝑧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en-US" sz="2400" b="0" i="1" baseline="30000" smtClean="0">
                              <a:latin typeface="Cambria Math"/>
                            </a:rPr>
                            <m:t>′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𝐸𝑆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/>
                                    </a:rPr>
                                    <m:t>𝑅𝑇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175" y="4849900"/>
                <a:ext cx="2632074" cy="98892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3581400" y="5112071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où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43600" y="5110396"/>
            <a:ext cx="32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est</a:t>
            </a:r>
            <a:r>
              <a:rPr lang="en-US" dirty="0" smtClean="0"/>
              <a:t> la </a:t>
            </a:r>
            <a:r>
              <a:rPr lang="en-US" dirty="0" err="1" smtClean="0">
                <a:solidFill>
                  <a:schemeClr val="bg2"/>
                </a:solidFill>
              </a:rPr>
              <a:t>fonction</a:t>
            </a:r>
            <a:r>
              <a:rPr lang="en-US" dirty="0" smtClean="0">
                <a:solidFill>
                  <a:schemeClr val="bg2"/>
                </a:solidFill>
              </a:rPr>
              <a:t> de partition</a:t>
            </a:r>
            <a:r>
              <a:rPr lang="en-US" dirty="0" smtClean="0"/>
              <a:t>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1172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  <p:bldP spid="18" grpId="0"/>
      <p:bldP spid="19" grpId="0"/>
      <p:bldP spid="2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9558" y="932116"/>
            <a:ext cx="8001000" cy="2877884"/>
            <a:chOff x="838200" y="1313116"/>
            <a:chExt cx="8001000" cy="2877884"/>
          </a:xfrm>
        </p:grpSpPr>
        <p:sp>
          <p:nvSpPr>
            <p:cNvPr id="27" name="Rectangle 26"/>
            <p:cNvSpPr/>
            <p:nvPr/>
          </p:nvSpPr>
          <p:spPr>
            <a:xfrm>
              <a:off x="1080033" y="3171067"/>
              <a:ext cx="651326" cy="2133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stCxn id="89" idx="6"/>
              <a:endCxn id="90" idx="2"/>
            </p:cNvCxnSpPr>
            <p:nvPr/>
          </p:nvCxnSpPr>
          <p:spPr>
            <a:xfrm>
              <a:off x="972001" y="3268522"/>
              <a:ext cx="856799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ot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1552271" y="3213746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104550" y="3213746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2" descr="C:\Users\ponty\Documents\Presentations\2012-04-UnitheCafe\aide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817" y="2385587"/>
              <a:ext cx="371758" cy="697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1780502" y="2154754"/>
              <a:ext cx="32733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/>
                <a:t>?</a:t>
              </a:r>
              <a:endParaRPr lang="en-US" sz="2400" b="1" dirty="0"/>
            </a:p>
          </p:txBody>
        </p:sp>
        <p:sp>
          <p:nvSpPr>
            <p:cNvPr id="89" name="Oval 88"/>
            <p:cNvSpPr/>
            <p:nvPr/>
          </p:nvSpPr>
          <p:spPr>
            <a:xfrm>
              <a:off x="838200" y="3210905"/>
              <a:ext cx="133801" cy="11523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1828800" y="3210905"/>
              <a:ext cx="133801" cy="11523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733800" y="3133623"/>
              <a:ext cx="510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Min(       +    +       )</a:t>
              </a:r>
              <a:endParaRPr lang="fr-FR" sz="3600" dirty="0"/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5012303" y="3591120"/>
              <a:ext cx="715707" cy="6402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ot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63" name="Rectangle 62"/>
            <p:cNvSpPr/>
            <p:nvPr/>
          </p:nvSpPr>
          <p:spPr>
            <a:xfrm>
              <a:off x="4635325" y="3962400"/>
              <a:ext cx="278203" cy="2133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184318" y="3968802"/>
              <a:ext cx="220809" cy="2133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58" name="Straight Connector 57"/>
            <p:cNvCxnSpPr/>
            <p:nvPr/>
          </p:nvCxnSpPr>
          <p:spPr>
            <a:xfrm flipV="1">
              <a:off x="3846728" y="4063225"/>
              <a:ext cx="1147710" cy="9072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ot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4" name="Curved Connector 63"/>
            <p:cNvCxnSpPr>
              <a:stCxn id="61" idx="0"/>
              <a:endCxn id="60" idx="0"/>
            </p:cNvCxnSpPr>
            <p:nvPr/>
          </p:nvCxnSpPr>
          <p:spPr>
            <a:xfrm rot="5400000" flipH="1" flipV="1">
              <a:off x="4289889" y="3787621"/>
              <a:ext cx="12700" cy="447721"/>
            </a:xfrm>
            <a:prstGeom prst="curvedConnector3">
              <a:avLst>
                <a:gd name="adj1" fmla="val 180000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61" name="Oval 60"/>
            <p:cNvSpPr/>
            <p:nvPr/>
          </p:nvSpPr>
          <p:spPr>
            <a:xfrm>
              <a:off x="3999128" y="4011481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4446849" y="4011481"/>
              <a:ext cx="133801" cy="115233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4776958" y="4010144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190672" y="2355557"/>
              <a:ext cx="441619" cy="2133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3920965" y="2455852"/>
              <a:ext cx="838200" cy="6402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ot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pic>
          <p:nvPicPr>
            <p:cNvPr id="12" name="Picture 11" descr="C:\Users\ponty\Documents\Presentations\2012-04-UnitheCafe\aide4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0867" y="1533423"/>
              <a:ext cx="375898" cy="705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Oval 51"/>
            <p:cNvSpPr/>
            <p:nvPr/>
          </p:nvSpPr>
          <p:spPr>
            <a:xfrm>
              <a:off x="4453203" y="2398236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4005482" y="2398236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Curved Connector 69"/>
            <p:cNvCxnSpPr>
              <a:stCxn id="73" idx="0"/>
              <a:endCxn id="75" idx="0"/>
            </p:cNvCxnSpPr>
            <p:nvPr/>
          </p:nvCxnSpPr>
          <p:spPr>
            <a:xfrm rot="5400000" flipH="1" flipV="1">
              <a:off x="5161765" y="3309644"/>
              <a:ext cx="12700" cy="447721"/>
            </a:xfrm>
            <a:prstGeom prst="curvedConnector3">
              <a:avLst>
                <a:gd name="adj1" fmla="val 180000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73" name="Oval 72"/>
            <p:cNvSpPr/>
            <p:nvPr/>
          </p:nvSpPr>
          <p:spPr>
            <a:xfrm>
              <a:off x="4871004" y="3533504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5318725" y="3533504"/>
              <a:ext cx="133801" cy="115233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75" name="Picture 3" descr="C:\Users\ponty\Documents\Presentations\2012-04-UnitheCafe\aide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3155862"/>
              <a:ext cx="353492" cy="671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4" descr="C:\Users\ponty\Documents\Presentations\2012-04-UnitheCafe\aide6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8774" y="3003462"/>
              <a:ext cx="529004" cy="840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9" name="Group 118"/>
            <p:cNvGrpSpPr/>
            <p:nvPr/>
          </p:nvGrpSpPr>
          <p:grpSpPr>
            <a:xfrm>
              <a:off x="5791200" y="4013697"/>
              <a:ext cx="685800" cy="167989"/>
              <a:chOff x="6629400" y="6363094"/>
              <a:chExt cx="938170" cy="213394"/>
            </a:xfrm>
          </p:grpSpPr>
          <p:cxnSp>
            <p:nvCxnSpPr>
              <p:cNvPr id="113" name="Curved Connector 112"/>
              <p:cNvCxnSpPr>
                <a:stCxn id="86" idx="0"/>
                <a:endCxn id="88" idx="0"/>
              </p:cNvCxnSpPr>
              <p:nvPr/>
            </p:nvCxnSpPr>
            <p:spPr>
              <a:xfrm rot="5400000" flipH="1" flipV="1">
                <a:off x="6972300" y="6205974"/>
                <a:ext cx="12700" cy="399599"/>
              </a:xfrm>
              <a:prstGeom prst="curvedConnector3">
                <a:avLst>
                  <a:gd name="adj1" fmla="val 1238945"/>
                </a:avLst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85" name="Rectangle 84"/>
              <p:cNvSpPr/>
              <p:nvPr/>
            </p:nvSpPr>
            <p:spPr>
              <a:xfrm>
                <a:off x="6859853" y="6363094"/>
                <a:ext cx="220809" cy="21339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cxnSp>
            <p:nvCxnSpPr>
              <p:cNvPr id="87" name="Straight Connector 86"/>
              <p:cNvCxnSpPr/>
              <p:nvPr/>
            </p:nvCxnSpPr>
            <p:spPr>
              <a:xfrm>
                <a:off x="6629400" y="6452544"/>
                <a:ext cx="938170" cy="19586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ot"/>
              </a:ln>
              <a:effectLst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88" name="Oval 87"/>
              <p:cNvSpPr/>
              <p:nvPr/>
            </p:nvSpPr>
            <p:spPr>
              <a:xfrm>
                <a:off x="7105199" y="6405773"/>
                <a:ext cx="133801" cy="115233"/>
              </a:xfrm>
              <a:prstGeom prst="ellipse">
                <a:avLst/>
              </a:prstGeom>
              <a:solidFill>
                <a:schemeClr val="accent6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6705600" y="6405773"/>
                <a:ext cx="133801" cy="11523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7367902" y="6405773"/>
                <a:ext cx="133801" cy="11523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0" name="Group 119"/>
            <p:cNvGrpSpPr/>
            <p:nvPr/>
          </p:nvGrpSpPr>
          <p:grpSpPr>
            <a:xfrm>
              <a:off x="6629400" y="3998528"/>
              <a:ext cx="899002" cy="192472"/>
              <a:chOff x="7625424" y="6366769"/>
              <a:chExt cx="1147710" cy="213394"/>
            </a:xfrm>
          </p:grpSpPr>
          <p:sp>
            <p:nvSpPr>
              <p:cNvPr id="104" name="Rectangle 103"/>
              <p:cNvSpPr/>
              <p:nvPr/>
            </p:nvSpPr>
            <p:spPr>
              <a:xfrm>
                <a:off x="8265676" y="6366769"/>
                <a:ext cx="346835" cy="21339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cxnSp>
            <p:nvCxnSpPr>
              <p:cNvPr id="106" name="Straight Connector 105"/>
              <p:cNvCxnSpPr/>
              <p:nvPr/>
            </p:nvCxnSpPr>
            <p:spPr>
              <a:xfrm flipV="1">
                <a:off x="7625424" y="6467594"/>
                <a:ext cx="1147710" cy="9072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ot"/>
              </a:ln>
              <a:effectLst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108" name="Oval 107"/>
              <p:cNvSpPr/>
              <p:nvPr/>
            </p:nvSpPr>
            <p:spPr>
              <a:xfrm>
                <a:off x="7777824" y="6415850"/>
                <a:ext cx="133801" cy="11523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8077200" y="6415850"/>
                <a:ext cx="133801" cy="115233"/>
              </a:xfrm>
              <a:prstGeom prst="ellipse">
                <a:avLst/>
              </a:prstGeom>
              <a:solidFill>
                <a:schemeClr val="accent6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8478710" y="6409977"/>
                <a:ext cx="133801" cy="11523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7" name="Curved Connector 116"/>
              <p:cNvCxnSpPr>
                <a:stCxn id="108" idx="0"/>
                <a:endCxn id="109" idx="0"/>
              </p:cNvCxnSpPr>
              <p:nvPr/>
            </p:nvCxnSpPr>
            <p:spPr>
              <a:xfrm rot="5400000" flipH="1" flipV="1">
                <a:off x="7994413" y="6266162"/>
                <a:ext cx="12700" cy="299376"/>
              </a:xfrm>
              <a:prstGeom prst="curvedConnector3">
                <a:avLst>
                  <a:gd name="adj1" fmla="val 864937"/>
                </a:avLst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76" name="TextBox 75"/>
            <p:cNvSpPr txBox="1"/>
            <p:nvPr/>
          </p:nvSpPr>
          <p:spPr>
            <a:xfrm>
              <a:off x="2057400" y="2427892"/>
              <a:ext cx="13260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= Min</a:t>
              </a:r>
              <a:endParaRPr lang="fr-FR" sz="3600" dirty="0"/>
            </a:p>
          </p:txBody>
        </p:sp>
        <p:sp>
          <p:nvSpPr>
            <p:cNvPr id="20" name="Left Brace 19"/>
            <p:cNvSpPr/>
            <p:nvPr/>
          </p:nvSpPr>
          <p:spPr>
            <a:xfrm>
              <a:off x="3463323" y="1396196"/>
              <a:ext cx="401248" cy="2794804"/>
            </a:xfrm>
            <a:prstGeom prst="leftBrace">
              <a:avLst>
                <a:gd name="adj1" fmla="val 169754"/>
                <a:gd name="adj2" fmla="val 5000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1447800" y="2200920"/>
                  <a:ext cx="5277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G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7800" y="2200920"/>
                  <a:ext cx="527709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Rectangle 76"/>
            <p:cNvSpPr/>
            <p:nvPr/>
          </p:nvSpPr>
          <p:spPr>
            <a:xfrm>
              <a:off x="4834619" y="1313116"/>
              <a:ext cx="32733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/>
                <a:t>?</a:t>
              </a:r>
              <a:endParaRPr lang="en-US" sz="24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4501917" y="1359282"/>
                  <a:ext cx="5277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G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1917" y="1359282"/>
                  <a:ext cx="527709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Rectangle 81"/>
            <p:cNvSpPr/>
            <p:nvPr/>
          </p:nvSpPr>
          <p:spPr>
            <a:xfrm>
              <a:off x="5228309" y="3081893"/>
              <a:ext cx="32733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/>
                <a:t>?</a:t>
              </a:r>
              <a:endParaRPr lang="en-US" sz="24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4895607" y="3128059"/>
                  <a:ext cx="5277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G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5607" y="3128059"/>
                  <a:ext cx="527709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Rectangle 95"/>
            <p:cNvSpPr/>
            <p:nvPr/>
          </p:nvSpPr>
          <p:spPr>
            <a:xfrm>
              <a:off x="6434400" y="2803594"/>
              <a:ext cx="32733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/>
                <a:t>?</a:t>
              </a:r>
              <a:endParaRPr lang="en-US" sz="24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6101698" y="2849760"/>
                  <a:ext cx="5277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G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1698" y="2849760"/>
                  <a:ext cx="527709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8" name="Rectangle 97"/>
            <p:cNvSpPr/>
            <p:nvPr/>
          </p:nvSpPr>
          <p:spPr>
            <a:xfrm>
              <a:off x="7456555" y="2757427"/>
              <a:ext cx="32733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/>
                <a:t>?</a:t>
              </a:r>
              <a:endParaRPr lang="en-US" sz="24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/>
                <p:cNvSpPr txBox="1"/>
                <p:nvPr/>
              </p:nvSpPr>
              <p:spPr>
                <a:xfrm>
                  <a:off x="7123853" y="2803593"/>
                  <a:ext cx="52770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G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3853" y="2803593"/>
                  <a:ext cx="527709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1" name="Titre 1"/>
          <p:cNvSpPr>
            <a:spLocks noGrp="1"/>
          </p:cNvSpPr>
          <p:nvPr>
            <p:ph type="title"/>
          </p:nvPr>
        </p:nvSpPr>
        <p:spPr>
          <a:xfrm>
            <a:off x="838200" y="-76200"/>
            <a:ext cx="8051801" cy="1143000"/>
          </a:xfrm>
        </p:spPr>
        <p:txBody>
          <a:bodyPr/>
          <a:lstStyle/>
          <a:p>
            <a:r>
              <a:rPr lang="en-US" dirty="0" err="1" smtClean="0"/>
              <a:t>Fonction</a:t>
            </a:r>
            <a:r>
              <a:rPr lang="en-US" dirty="0" smtClean="0"/>
              <a:t> de partition (</a:t>
            </a:r>
            <a:r>
              <a:rPr lang="en-US" dirty="0" err="1" smtClean="0"/>
              <a:t>Mc</a:t>
            </a:r>
            <a:r>
              <a:rPr lang="en-US" dirty="0" smtClean="0"/>
              <a:t> </a:t>
            </a:r>
            <a:r>
              <a:rPr lang="en-US" dirty="0" err="1" smtClean="0"/>
              <a:t>Caskill</a:t>
            </a:r>
            <a:r>
              <a:rPr lang="en-US" dirty="0" smtClean="0"/>
              <a:t>)</a:t>
            </a:r>
            <a:endParaRPr lang="fr-FR" dirty="0"/>
          </a:p>
        </p:txBody>
      </p:sp>
      <p:grpSp>
        <p:nvGrpSpPr>
          <p:cNvPr id="6" name="Group 5"/>
          <p:cNvGrpSpPr/>
          <p:nvPr/>
        </p:nvGrpSpPr>
        <p:grpSpPr>
          <a:xfrm>
            <a:off x="914400" y="932116"/>
            <a:ext cx="8001000" cy="2877884"/>
            <a:chOff x="955972" y="2738902"/>
            <a:chExt cx="8001000" cy="2877884"/>
          </a:xfrm>
        </p:grpSpPr>
        <p:sp>
          <p:nvSpPr>
            <p:cNvPr id="83" name="Rectangle 82"/>
            <p:cNvSpPr/>
            <p:nvPr/>
          </p:nvSpPr>
          <p:spPr>
            <a:xfrm>
              <a:off x="1197805" y="4596853"/>
              <a:ext cx="651326" cy="2133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84" name="Straight Connector 83"/>
            <p:cNvCxnSpPr>
              <a:stCxn id="102" idx="6"/>
              <a:endCxn id="103" idx="2"/>
            </p:cNvCxnSpPr>
            <p:nvPr/>
          </p:nvCxnSpPr>
          <p:spPr>
            <a:xfrm>
              <a:off x="1089773" y="4694308"/>
              <a:ext cx="856799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ot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91" name="Oval 90"/>
            <p:cNvSpPr/>
            <p:nvPr/>
          </p:nvSpPr>
          <p:spPr>
            <a:xfrm>
              <a:off x="1670043" y="4639532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>
              <a:off x="1222322" y="4639532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3" name="Picture 2" descr="C:\Users\ponty\Documents\Presentations\2012-04-UnitheCafe\aide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7589" y="3811373"/>
              <a:ext cx="371758" cy="697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4" name="Rectangle 93"/>
            <p:cNvSpPr/>
            <p:nvPr/>
          </p:nvSpPr>
          <p:spPr>
            <a:xfrm>
              <a:off x="1898274" y="3580540"/>
              <a:ext cx="32733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/>
                <a:t>?</a:t>
              </a:r>
              <a:endParaRPr lang="en-US" sz="2400" b="1" dirty="0"/>
            </a:p>
          </p:txBody>
        </p:sp>
        <p:sp>
          <p:nvSpPr>
            <p:cNvPr id="102" name="Oval 101"/>
            <p:cNvSpPr/>
            <p:nvPr/>
          </p:nvSpPr>
          <p:spPr>
            <a:xfrm>
              <a:off x="955972" y="4636691"/>
              <a:ext cx="133801" cy="11523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1946572" y="4636691"/>
              <a:ext cx="133801" cy="11523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851572" y="4559409"/>
              <a:ext cx="5105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  </a:t>
              </a:r>
              <a:r>
                <a:rPr lang="el-GR" sz="4400" dirty="0" smtClean="0">
                  <a:solidFill>
                    <a:schemeClr val="bg2"/>
                  </a:solidFill>
                </a:rPr>
                <a:t>Σ</a:t>
              </a:r>
              <a:r>
                <a:rPr lang="en-US" sz="3600" dirty="0" smtClean="0"/>
                <a:t>  ( </a:t>
              </a:r>
              <a:r>
                <a:rPr lang="en-US" sz="3600" dirty="0" smtClean="0">
                  <a:solidFill>
                    <a:schemeClr val="bg2"/>
                  </a:solidFill>
                </a:rPr>
                <a:t>e</a:t>
              </a:r>
              <a:r>
                <a:rPr lang="en-US" sz="3600" dirty="0" smtClean="0"/>
                <a:t>     </a:t>
              </a:r>
              <a:r>
                <a:rPr lang="en-US" sz="3600" dirty="0" smtClean="0">
                  <a:solidFill>
                    <a:schemeClr val="bg2"/>
                  </a:solidFill>
                </a:rPr>
                <a:t>*</a:t>
              </a:r>
              <a:r>
                <a:rPr lang="en-US" sz="3600" dirty="0" smtClean="0"/>
                <a:t>     </a:t>
              </a:r>
              <a:r>
                <a:rPr lang="en-US" sz="3600" dirty="0" smtClean="0">
                  <a:solidFill>
                    <a:schemeClr val="bg2"/>
                  </a:solidFill>
                </a:rPr>
                <a:t>*</a:t>
              </a:r>
              <a:r>
                <a:rPr lang="en-US" sz="3600" dirty="0" smtClean="0"/>
                <a:t>     )</a:t>
              </a:r>
              <a:endParaRPr lang="fr-FR" sz="3600" dirty="0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4753097" y="5388186"/>
              <a:ext cx="278203" cy="2133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4302090" y="5394588"/>
              <a:ext cx="220809" cy="2133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16" name="Straight Connector 115"/>
            <p:cNvCxnSpPr/>
            <p:nvPr/>
          </p:nvCxnSpPr>
          <p:spPr>
            <a:xfrm flipV="1">
              <a:off x="3964500" y="5489011"/>
              <a:ext cx="1147710" cy="9072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ot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8" name="Curved Connector 117"/>
            <p:cNvCxnSpPr>
              <a:stCxn id="121" idx="0"/>
              <a:endCxn id="122" idx="0"/>
            </p:cNvCxnSpPr>
            <p:nvPr/>
          </p:nvCxnSpPr>
          <p:spPr>
            <a:xfrm rot="5400000" flipH="1" flipV="1">
              <a:off x="4407661" y="5213407"/>
              <a:ext cx="12700" cy="447721"/>
            </a:xfrm>
            <a:prstGeom prst="curvedConnector3">
              <a:avLst>
                <a:gd name="adj1" fmla="val 180000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121" name="Oval 120"/>
            <p:cNvSpPr/>
            <p:nvPr/>
          </p:nvSpPr>
          <p:spPr>
            <a:xfrm>
              <a:off x="4116900" y="5437267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4564621" y="5437267"/>
              <a:ext cx="133801" cy="115233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4894730" y="5435930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4308444" y="3781343"/>
              <a:ext cx="441619" cy="2133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25" name="Straight Connector 124"/>
            <p:cNvCxnSpPr/>
            <p:nvPr/>
          </p:nvCxnSpPr>
          <p:spPr>
            <a:xfrm>
              <a:off x="4038737" y="3881638"/>
              <a:ext cx="838200" cy="6402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ot"/>
            </a:ln>
            <a:effectLst/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pic>
          <p:nvPicPr>
            <p:cNvPr id="126" name="Picture 125" descr="C:\Users\ponty\Documents\Presentations\2012-04-UnitheCafe\aide4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8639" y="2959209"/>
              <a:ext cx="375898" cy="705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7" name="Oval 126"/>
            <p:cNvSpPr/>
            <p:nvPr/>
          </p:nvSpPr>
          <p:spPr>
            <a:xfrm>
              <a:off x="4570975" y="3824022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4123254" y="3824022"/>
              <a:ext cx="133801" cy="11523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2" name="Picture 3" descr="C:\Users\ponty\Documents\Presentations\2012-04-UnitheCafe\aide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2847" y="4581648"/>
              <a:ext cx="353492" cy="671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" name="Picture 4" descr="C:\Users\ponty\Documents\Presentations\2012-04-UnitheCafe\aide6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885" y="4429248"/>
              <a:ext cx="529004" cy="8409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4" name="Group 133"/>
            <p:cNvGrpSpPr/>
            <p:nvPr/>
          </p:nvGrpSpPr>
          <p:grpSpPr>
            <a:xfrm>
              <a:off x="6008311" y="5439483"/>
              <a:ext cx="685800" cy="167989"/>
              <a:chOff x="6629400" y="6363094"/>
              <a:chExt cx="938170" cy="213394"/>
            </a:xfrm>
          </p:grpSpPr>
          <p:cxnSp>
            <p:nvCxnSpPr>
              <p:cNvPr id="153" name="Curved Connector 152"/>
              <p:cNvCxnSpPr>
                <a:stCxn id="157" idx="0"/>
                <a:endCxn id="156" idx="0"/>
              </p:cNvCxnSpPr>
              <p:nvPr/>
            </p:nvCxnSpPr>
            <p:spPr>
              <a:xfrm rot="5400000" flipH="1" flipV="1">
                <a:off x="6972300" y="6205974"/>
                <a:ext cx="12700" cy="399599"/>
              </a:xfrm>
              <a:prstGeom prst="curvedConnector3">
                <a:avLst>
                  <a:gd name="adj1" fmla="val 1238945"/>
                </a:avLst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154" name="Rectangle 153"/>
              <p:cNvSpPr/>
              <p:nvPr/>
            </p:nvSpPr>
            <p:spPr>
              <a:xfrm>
                <a:off x="6859853" y="6363094"/>
                <a:ext cx="220809" cy="21339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cxnSp>
            <p:nvCxnSpPr>
              <p:cNvPr id="155" name="Straight Connector 154"/>
              <p:cNvCxnSpPr/>
              <p:nvPr/>
            </p:nvCxnSpPr>
            <p:spPr>
              <a:xfrm>
                <a:off x="6629400" y="6452544"/>
                <a:ext cx="938170" cy="19586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ot"/>
              </a:ln>
              <a:effectLst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156" name="Oval 155"/>
              <p:cNvSpPr/>
              <p:nvPr/>
            </p:nvSpPr>
            <p:spPr>
              <a:xfrm>
                <a:off x="7105199" y="6405773"/>
                <a:ext cx="133801" cy="115233"/>
              </a:xfrm>
              <a:prstGeom prst="ellipse">
                <a:avLst/>
              </a:prstGeom>
              <a:solidFill>
                <a:schemeClr val="accent6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/>
              <p:cNvSpPr/>
              <p:nvPr/>
            </p:nvSpPr>
            <p:spPr>
              <a:xfrm>
                <a:off x="6705600" y="6405773"/>
                <a:ext cx="133801" cy="11523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57"/>
              <p:cNvSpPr/>
              <p:nvPr/>
            </p:nvSpPr>
            <p:spPr>
              <a:xfrm>
                <a:off x="7367902" y="6405773"/>
                <a:ext cx="133801" cy="11523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5" name="Group 134"/>
            <p:cNvGrpSpPr/>
            <p:nvPr/>
          </p:nvGrpSpPr>
          <p:grpSpPr>
            <a:xfrm>
              <a:off x="6846511" y="5424314"/>
              <a:ext cx="899002" cy="192472"/>
              <a:chOff x="7625424" y="6366769"/>
              <a:chExt cx="1147710" cy="213394"/>
            </a:xfrm>
          </p:grpSpPr>
          <p:sp>
            <p:nvSpPr>
              <p:cNvPr id="147" name="Rectangle 146"/>
              <p:cNvSpPr/>
              <p:nvPr/>
            </p:nvSpPr>
            <p:spPr>
              <a:xfrm>
                <a:off x="8265676" y="6366769"/>
                <a:ext cx="346835" cy="21339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cxnSp>
            <p:nvCxnSpPr>
              <p:cNvPr id="148" name="Straight Connector 147"/>
              <p:cNvCxnSpPr/>
              <p:nvPr/>
            </p:nvCxnSpPr>
            <p:spPr>
              <a:xfrm flipV="1">
                <a:off x="7625424" y="6467594"/>
                <a:ext cx="1147710" cy="9072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ot"/>
              </a:ln>
              <a:effectLst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149" name="Oval 148"/>
              <p:cNvSpPr/>
              <p:nvPr/>
            </p:nvSpPr>
            <p:spPr>
              <a:xfrm>
                <a:off x="7777824" y="6415850"/>
                <a:ext cx="133801" cy="11523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8077200" y="6415850"/>
                <a:ext cx="133801" cy="115233"/>
              </a:xfrm>
              <a:prstGeom prst="ellipse">
                <a:avLst/>
              </a:prstGeom>
              <a:solidFill>
                <a:schemeClr val="accent6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8478710" y="6409977"/>
                <a:ext cx="133801" cy="11523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2" name="Curved Connector 151"/>
              <p:cNvCxnSpPr>
                <a:stCxn id="149" idx="0"/>
                <a:endCxn id="150" idx="0"/>
              </p:cNvCxnSpPr>
              <p:nvPr/>
            </p:nvCxnSpPr>
            <p:spPr>
              <a:xfrm rot="5400000" flipH="1" flipV="1">
                <a:off x="7994413" y="6266162"/>
                <a:ext cx="12700" cy="299376"/>
              </a:xfrm>
              <a:prstGeom prst="curvedConnector3">
                <a:avLst>
                  <a:gd name="adj1" fmla="val 864937"/>
                </a:avLst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136" name="TextBox 135"/>
            <p:cNvSpPr txBox="1"/>
            <p:nvPr/>
          </p:nvSpPr>
          <p:spPr>
            <a:xfrm>
              <a:off x="2175172" y="3810000"/>
              <a:ext cx="96212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= </a:t>
              </a:r>
              <a:r>
                <a:rPr lang="el-GR" sz="4800" dirty="0" smtClean="0">
                  <a:solidFill>
                    <a:schemeClr val="bg2"/>
                  </a:solidFill>
                </a:rPr>
                <a:t>Σ</a:t>
              </a:r>
              <a:endParaRPr lang="fr-FR" sz="3600" dirty="0">
                <a:solidFill>
                  <a:schemeClr val="bg2"/>
                </a:solidFill>
              </a:endParaRPr>
            </a:p>
          </p:txBody>
        </p:sp>
        <p:sp>
          <p:nvSpPr>
            <p:cNvPr id="137" name="Left Brace 136"/>
            <p:cNvSpPr/>
            <p:nvPr/>
          </p:nvSpPr>
          <p:spPr>
            <a:xfrm>
              <a:off x="3581095" y="2821982"/>
              <a:ext cx="401248" cy="2794804"/>
            </a:xfrm>
            <a:prstGeom prst="leftBrace">
              <a:avLst>
                <a:gd name="adj1" fmla="val 169754"/>
                <a:gd name="adj2" fmla="val 50000"/>
              </a:avLst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TextBox 137"/>
                <p:cNvSpPr txBox="1"/>
                <p:nvPr/>
              </p:nvSpPr>
              <p:spPr>
                <a:xfrm>
                  <a:off x="1565572" y="3626706"/>
                  <a:ext cx="390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𝑍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138" name="TextBox 1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5572" y="3626706"/>
                  <a:ext cx="390684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9" name="Rectangle 138"/>
            <p:cNvSpPr/>
            <p:nvPr/>
          </p:nvSpPr>
          <p:spPr>
            <a:xfrm>
              <a:off x="4952391" y="2738902"/>
              <a:ext cx="32733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/>
                <a:t>?</a:t>
              </a:r>
              <a:endParaRPr lang="en-US" sz="24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TextBox 139"/>
                <p:cNvSpPr txBox="1"/>
                <p:nvPr/>
              </p:nvSpPr>
              <p:spPr>
                <a:xfrm>
                  <a:off x="4619689" y="2785068"/>
                  <a:ext cx="390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𝑍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140" name="TextBox 1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9689" y="2785068"/>
                  <a:ext cx="390684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" name="Group 2"/>
            <p:cNvGrpSpPr/>
            <p:nvPr/>
          </p:nvGrpSpPr>
          <p:grpSpPr>
            <a:xfrm>
              <a:off x="5029200" y="4183213"/>
              <a:ext cx="1009406" cy="566844"/>
              <a:chOff x="4836376" y="4507679"/>
              <a:chExt cx="1009406" cy="566844"/>
            </a:xfrm>
          </p:grpSpPr>
          <p:cxnSp>
            <p:nvCxnSpPr>
              <p:cNvPr id="107" name="Straight Connector 106"/>
              <p:cNvCxnSpPr/>
              <p:nvPr/>
            </p:nvCxnSpPr>
            <p:spPr>
              <a:xfrm>
                <a:off x="5130075" y="5016906"/>
                <a:ext cx="715707" cy="6402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prstDash val="sysDot"/>
              </a:ln>
              <a:effectLst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29" name="Curved Connector 128"/>
              <p:cNvCxnSpPr>
                <a:stCxn id="130" idx="0"/>
                <a:endCxn id="131" idx="0"/>
              </p:cNvCxnSpPr>
              <p:nvPr/>
            </p:nvCxnSpPr>
            <p:spPr>
              <a:xfrm rot="5400000" flipH="1" flipV="1">
                <a:off x="5279537" y="4735430"/>
                <a:ext cx="12700" cy="447721"/>
              </a:xfrm>
              <a:prstGeom prst="curvedConnector3">
                <a:avLst>
                  <a:gd name="adj1" fmla="val 1800000"/>
                </a:avLst>
              </a:prstGeom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130" name="Oval 129"/>
              <p:cNvSpPr/>
              <p:nvPr/>
            </p:nvSpPr>
            <p:spPr>
              <a:xfrm>
                <a:off x="4988776" y="4959290"/>
                <a:ext cx="133801" cy="11523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5436497" y="4959290"/>
                <a:ext cx="133801" cy="115233"/>
              </a:xfrm>
              <a:prstGeom prst="ellipse">
                <a:avLst/>
              </a:prstGeom>
              <a:solidFill>
                <a:schemeClr val="accent6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5346081" y="4507679"/>
                <a:ext cx="3273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/>
                  <a:t>?</a:t>
                </a:r>
                <a:endParaRPr lang="en-US" sz="2400" b="1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2" name="TextBox 141"/>
                  <p:cNvSpPr txBox="1"/>
                  <p:nvPr/>
                </p:nvSpPr>
                <p:spPr>
                  <a:xfrm>
                    <a:off x="4836376" y="4553845"/>
                    <a:ext cx="70083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fr-FR" i="1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  <a:ea typeface="Cambria Math"/>
                            </a:rPr>
                            <m:t>G</m:t>
                          </m:r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 xmlns="">
              <p:sp>
                <p:nvSpPr>
                  <p:cNvPr id="142" name="TextBox 1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36376" y="4553845"/>
                    <a:ext cx="700833" cy="369332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43" name="Rectangle 142"/>
            <p:cNvSpPr/>
            <p:nvPr/>
          </p:nvSpPr>
          <p:spPr>
            <a:xfrm>
              <a:off x="6651511" y="4229380"/>
              <a:ext cx="32733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/>
                <a:t>?</a:t>
              </a:r>
              <a:endParaRPr lang="en-US" sz="24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TextBox 143"/>
                <p:cNvSpPr txBox="1"/>
                <p:nvPr/>
              </p:nvSpPr>
              <p:spPr>
                <a:xfrm>
                  <a:off x="6318809" y="4275546"/>
                  <a:ext cx="390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𝑍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144" name="TextBox 1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8809" y="4275546"/>
                  <a:ext cx="390684" cy="3693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5" name="Rectangle 144"/>
            <p:cNvSpPr/>
            <p:nvPr/>
          </p:nvSpPr>
          <p:spPr>
            <a:xfrm>
              <a:off x="7673666" y="4183213"/>
              <a:ext cx="32733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/>
                <a:t>?</a:t>
              </a:r>
              <a:endParaRPr lang="en-US" sz="24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TextBox 145"/>
                <p:cNvSpPr txBox="1"/>
                <p:nvPr/>
              </p:nvSpPr>
              <p:spPr>
                <a:xfrm>
                  <a:off x="7340964" y="4229379"/>
                  <a:ext cx="3906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𝑍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146" name="TextBox 1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0964" y="4229379"/>
                  <a:ext cx="390684" cy="36933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9" name="TextBox 158"/>
          <p:cNvSpPr txBox="1"/>
          <p:nvPr/>
        </p:nvSpPr>
        <p:spPr>
          <a:xfrm>
            <a:off x="533400" y="40386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L’algorithme</a:t>
            </a:r>
            <a:r>
              <a:rPr lang="en-US" sz="2400" dirty="0" smtClean="0"/>
              <a:t> de </a:t>
            </a:r>
            <a:r>
              <a:rPr lang="en-US" sz="2400" dirty="0" err="1" smtClean="0"/>
              <a:t>calcul</a:t>
            </a:r>
            <a:r>
              <a:rPr lang="en-US" sz="2400" dirty="0" smtClean="0"/>
              <a:t> de la </a:t>
            </a:r>
            <a:r>
              <a:rPr lang="en-US" sz="2400" dirty="0" err="1" smtClean="0"/>
              <a:t>fonction</a:t>
            </a:r>
            <a:r>
              <a:rPr lang="en-US" sz="2400" dirty="0" smtClean="0"/>
              <a:t> de partition </a:t>
            </a:r>
            <a:r>
              <a:rPr lang="en-US" sz="2400" dirty="0" err="1" smtClean="0"/>
              <a:t>s’obtient</a:t>
            </a:r>
            <a:r>
              <a:rPr lang="en-US" sz="2400" dirty="0" smtClean="0"/>
              <a:t> par un </a:t>
            </a:r>
            <a:r>
              <a:rPr lang="en-US" sz="2400" dirty="0" smtClean="0">
                <a:solidFill>
                  <a:schemeClr val="bg2"/>
                </a:solidFill>
              </a:rPr>
              <a:t>simple </a:t>
            </a:r>
            <a:r>
              <a:rPr lang="en-US" sz="2400" dirty="0" err="1" smtClean="0">
                <a:solidFill>
                  <a:schemeClr val="bg2"/>
                </a:solidFill>
              </a:rPr>
              <a:t>changement</a:t>
            </a:r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 err="1" smtClean="0">
                <a:solidFill>
                  <a:schemeClr val="bg2"/>
                </a:solidFill>
              </a:rPr>
              <a:t>d’algèbre</a:t>
            </a:r>
            <a:r>
              <a:rPr lang="en-US" sz="2400" dirty="0" smtClean="0"/>
              <a:t> (Min,+)  → </a:t>
            </a:r>
            <a:r>
              <a:rPr lang="en-US" sz="2400" dirty="0"/>
              <a:t>(+,x</a:t>
            </a:r>
            <a:r>
              <a:rPr lang="en-US" sz="2400" dirty="0" smtClean="0"/>
              <a:t>)</a:t>
            </a:r>
            <a:br>
              <a:rPr lang="en-US" sz="2400" dirty="0" smtClean="0"/>
            </a:br>
            <a:endParaRPr lang="fr-FR" sz="2400" dirty="0"/>
          </a:p>
        </p:txBody>
      </p:sp>
      <p:sp>
        <p:nvSpPr>
          <p:cNvPr id="160" name="TextBox 159"/>
          <p:cNvSpPr txBox="1"/>
          <p:nvPr/>
        </p:nvSpPr>
        <p:spPr>
          <a:xfrm>
            <a:off x="533400" y="51816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On </a:t>
            </a:r>
            <a:r>
              <a:rPr lang="en-US" sz="2400" dirty="0" err="1" smtClean="0"/>
              <a:t>obtient</a:t>
            </a:r>
            <a:r>
              <a:rPr lang="en-US" sz="2400" dirty="0" smtClean="0"/>
              <a:t> de </a:t>
            </a:r>
            <a:r>
              <a:rPr lang="en-US" sz="2400" dirty="0" err="1" smtClean="0"/>
              <a:t>façon</a:t>
            </a:r>
            <a:r>
              <a:rPr lang="en-US" sz="2400" dirty="0" smtClean="0"/>
              <a:t> </a:t>
            </a:r>
            <a:r>
              <a:rPr lang="en-US" sz="2400" dirty="0" err="1" smtClean="0"/>
              <a:t>similaire</a:t>
            </a:r>
            <a:r>
              <a:rPr lang="en-US" sz="2400" dirty="0" smtClean="0"/>
              <a:t> 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/>
              <a:t>Probabilité</a:t>
            </a:r>
            <a:r>
              <a:rPr lang="en-US" sz="2400" dirty="0" smtClean="0"/>
              <a:t> de </a:t>
            </a:r>
            <a:r>
              <a:rPr lang="en-US" sz="2400" dirty="0" err="1" smtClean="0"/>
              <a:t>paires</a:t>
            </a:r>
            <a:r>
              <a:rPr lang="en-US" sz="2400" dirty="0" smtClean="0"/>
              <a:t> de bases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/>
              <a:t>Echantillonnage</a:t>
            </a:r>
            <a:r>
              <a:rPr lang="en-US" sz="2400" dirty="0" smtClean="0"/>
              <a:t> </a:t>
            </a:r>
            <a:r>
              <a:rPr lang="en-US" sz="2400" dirty="0" err="1" smtClean="0"/>
              <a:t>statistique</a:t>
            </a:r>
            <a:r>
              <a:rPr lang="en-US" sz="2400" dirty="0" smtClean="0"/>
              <a:t> de structures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905986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/>
              <a:t>Danse algorithmique des ARN - Yann </a:t>
            </a:r>
            <a:r>
              <a:rPr lang="fr-FR" dirty="0" err="1"/>
              <a:t>Ponty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58F51B24-FE56-46AB-A3F4-8E087E3E0EE8}" type="slidenum">
              <a:rPr lang="fr-FR" smtClean="0"/>
              <a:pPr>
                <a:defRPr/>
              </a:pPr>
              <a:t>45</a:t>
            </a:fld>
            <a:endParaRPr lang="fr-F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9375" y="3429001"/>
            <a:ext cx="7486650" cy="696913"/>
          </a:xfrm>
        </p:spPr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white">
          <a:xfrm>
            <a:off x="1349377" y="1591692"/>
            <a:ext cx="3222625" cy="219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>
              <a:lnSpc>
                <a:spcPct val="95000"/>
              </a:lnSpc>
            </a:pPr>
            <a:r>
              <a:rPr lang="fr-FR" sz="15000" b="1" dirty="0" smtClean="0">
                <a:solidFill>
                  <a:schemeClr val="bg1"/>
                </a:solidFill>
              </a:rPr>
              <a:t>4</a:t>
            </a:r>
            <a:endParaRPr lang="fr-FR" sz="15000" b="1" dirty="0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E91D4FC-E9D6-4A1E-B464-BE8D8212F641}" type="datetime1">
              <a:rPr lang="fr-FR" smtClean="0"/>
              <a:t>12/06/2014</a:t>
            </a:fld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Danse algorithmique des ARN - Yann </a:t>
            </a:r>
            <a:r>
              <a:rPr lang="fr-FR" dirty="0" err="1"/>
              <a:t>Ponty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CCD8A327-4A42-4F42-8894-A6F43B7F265B}" type="slidenum">
              <a:rPr lang="fr-FR" smtClean="0"/>
              <a:pPr>
                <a:defRPr/>
              </a:pPr>
              <a:t>46</a:t>
            </a:fld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381000" y="1371600"/>
            <a:ext cx="8466138" cy="4724400"/>
          </a:xfrm>
        </p:spPr>
        <p:txBody>
          <a:bodyPr/>
          <a:lstStyle/>
          <a:p>
            <a:r>
              <a:rPr lang="en-US" dirty="0" smtClean="0"/>
              <a:t>Des </a:t>
            </a:r>
            <a:r>
              <a:rPr lang="en-US" dirty="0" err="1" smtClean="0"/>
              <a:t>métaphores</a:t>
            </a:r>
            <a:r>
              <a:rPr lang="en-US" dirty="0" smtClean="0"/>
              <a:t> </a:t>
            </a:r>
            <a:r>
              <a:rPr lang="en-US" dirty="0" err="1" smtClean="0"/>
              <a:t>aident</a:t>
            </a:r>
            <a:r>
              <a:rPr lang="en-US" dirty="0" smtClean="0"/>
              <a:t> à la conception d</a:t>
            </a:r>
            <a:r>
              <a:rPr lang="fr-FR" dirty="0" smtClean="0"/>
              <a:t>’algorithmes efficaces …</a:t>
            </a:r>
          </a:p>
          <a:p>
            <a:r>
              <a:rPr lang="en-US" dirty="0" smtClean="0"/>
              <a:t>… qui </a:t>
            </a:r>
            <a:r>
              <a:rPr lang="en-US" dirty="0" err="1" smtClean="0"/>
              <a:t>aident</a:t>
            </a:r>
            <a:r>
              <a:rPr lang="en-US" dirty="0" smtClean="0"/>
              <a:t> à </a:t>
            </a:r>
            <a:r>
              <a:rPr lang="en-US" dirty="0" err="1" smtClean="0"/>
              <a:t>comprendre</a:t>
            </a:r>
            <a:r>
              <a:rPr lang="en-US" dirty="0" smtClean="0"/>
              <a:t> la </a:t>
            </a:r>
            <a:r>
              <a:rPr lang="en-US" dirty="0" err="1" smtClean="0"/>
              <a:t>biologie</a:t>
            </a:r>
            <a:r>
              <a:rPr lang="en-US" dirty="0" smtClean="0"/>
              <a:t> des ARN.</a:t>
            </a:r>
          </a:p>
          <a:p>
            <a:r>
              <a:rPr lang="en-US" dirty="0" err="1" smtClean="0"/>
              <a:t>Nombreux</a:t>
            </a:r>
            <a:r>
              <a:rPr lang="en-US" dirty="0" smtClean="0"/>
              <a:t> challenges :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Meilleurs</a:t>
            </a:r>
            <a:r>
              <a:rPr lang="en-US" dirty="0" smtClean="0"/>
              <a:t> </a:t>
            </a:r>
            <a:r>
              <a:rPr lang="en-US" dirty="0" err="1" smtClean="0"/>
              <a:t>modèles</a:t>
            </a:r>
            <a:r>
              <a:rPr lang="en-US" dirty="0" smtClean="0"/>
              <a:t> </a:t>
            </a:r>
            <a:r>
              <a:rPr lang="en-US" dirty="0" err="1" smtClean="0"/>
              <a:t>d’énergie</a:t>
            </a:r>
            <a:r>
              <a:rPr lang="en-US" dirty="0" smtClean="0"/>
              <a:t> (</a:t>
            </a:r>
            <a:r>
              <a:rPr lang="en-US" dirty="0" err="1" smtClean="0"/>
              <a:t>Traitables</a:t>
            </a:r>
            <a:r>
              <a:rPr lang="en-US" dirty="0" smtClean="0"/>
              <a:t> </a:t>
            </a:r>
            <a:r>
              <a:rPr lang="en-US" dirty="0" err="1" smtClean="0"/>
              <a:t>algorithmiquement</a:t>
            </a:r>
            <a:r>
              <a:rPr lang="en-US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Espaces</a:t>
            </a:r>
            <a:r>
              <a:rPr lang="en-US" dirty="0" smtClean="0"/>
              <a:t> de </a:t>
            </a:r>
            <a:r>
              <a:rPr lang="en-US" dirty="0" err="1" smtClean="0"/>
              <a:t>repliement</a:t>
            </a:r>
            <a:r>
              <a:rPr lang="en-US" dirty="0" smtClean="0"/>
              <a:t> plus riches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Dépasser</a:t>
            </a:r>
            <a:r>
              <a:rPr lang="en-US" dirty="0" smtClean="0"/>
              <a:t> la </a:t>
            </a:r>
            <a:r>
              <a:rPr lang="en-US" dirty="0" err="1" smtClean="0"/>
              <a:t>thermodynamique</a:t>
            </a:r>
            <a:r>
              <a:rPr lang="en-US" dirty="0" smtClean="0"/>
              <a:t> (</a:t>
            </a:r>
            <a:r>
              <a:rPr lang="en-US" dirty="0" err="1" smtClean="0"/>
              <a:t>Cinétique</a:t>
            </a:r>
            <a:r>
              <a:rPr lang="en-US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Prédire</a:t>
            </a:r>
            <a:r>
              <a:rPr lang="en-US" dirty="0" smtClean="0"/>
              <a:t> les interactions ARN-ARN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…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6C093BFC-FA23-4E80-806C-1C9E767D7D10}" type="datetime1">
              <a:rPr lang="fr-FR" smtClean="0"/>
              <a:t>12/06/2014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Merci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33400"/>
            <a:ext cx="2057162" cy="20571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33400"/>
            <a:ext cx="1311273" cy="20364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522" y="5181600"/>
            <a:ext cx="2420216" cy="1238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9DCFDABA-437D-426D-A1CD-AD329F0B5F13}" type="datetime1">
              <a:rPr lang="fr-FR" smtClean="0"/>
              <a:t>12/06/2014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Danse algorithmique des ARN - Yann </a:t>
            </a:r>
            <a:r>
              <a:rPr lang="fr-FR" dirty="0" err="1"/>
              <a:t>Ponty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CCD8A327-4A42-4F42-8894-A6F43B7F265B}" type="slidenum">
              <a:rPr lang="fr-FR" smtClean="0"/>
              <a:pPr>
                <a:defRPr/>
              </a:pPr>
              <a:t>48</a:t>
            </a:fld>
            <a:endParaRPr lang="fr-FR"/>
          </a:p>
        </p:txBody>
      </p:sp>
      <p:grpSp>
        <p:nvGrpSpPr>
          <p:cNvPr id="9" name="Group 8"/>
          <p:cNvGrpSpPr/>
          <p:nvPr/>
        </p:nvGrpSpPr>
        <p:grpSpPr>
          <a:xfrm>
            <a:off x="1066800" y="1445702"/>
            <a:ext cx="7239000" cy="4700972"/>
            <a:chOff x="1066800" y="1476117"/>
            <a:chExt cx="7239000" cy="4700972"/>
          </a:xfrm>
        </p:grpSpPr>
        <p:pic>
          <p:nvPicPr>
            <p:cNvPr id="7" name="Picture 2" descr="C:\Users\ponty\Documents\Presentations\2012-03-VIZBI\pics\Intro-ScaleDiagram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" t="2008" r="48861" b="-351"/>
            <a:stretch/>
          </p:blipFill>
          <p:spPr bwMode="auto">
            <a:xfrm>
              <a:off x="1066800" y="1476117"/>
              <a:ext cx="6934200" cy="4700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7620000" y="4953000"/>
              <a:ext cx="685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8" name="Picture 2" descr="C:\Users\ponty\Documents\Presentations\2012-03-VIZBI\pics\Intro-ScaleDiagram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19"/>
          <a:stretch/>
        </p:blipFill>
        <p:spPr bwMode="auto">
          <a:xfrm>
            <a:off x="1084521" y="1333155"/>
            <a:ext cx="7320110" cy="494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Grande </a:t>
            </a:r>
            <a:r>
              <a:rPr lang="en-US" dirty="0" err="1" smtClean="0"/>
              <a:t>diversité</a:t>
            </a:r>
            <a:r>
              <a:rPr lang="en-US" dirty="0" smtClean="0"/>
              <a:t> de </a:t>
            </a:r>
            <a:r>
              <a:rPr lang="en-US" dirty="0" err="1" smtClean="0"/>
              <a:t>taille</a:t>
            </a:r>
            <a:r>
              <a:rPr lang="en-US" dirty="0" smtClean="0"/>
              <a:t> et </a:t>
            </a:r>
            <a:r>
              <a:rPr lang="en-US" dirty="0" err="1" smtClean="0"/>
              <a:t>fonction</a:t>
            </a:r>
            <a:r>
              <a:rPr lang="en-US" dirty="0" smtClean="0"/>
              <a:t> pour les ARN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663574" y="1493837"/>
            <a:ext cx="784225" cy="34287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94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375" y="0"/>
            <a:ext cx="7540625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Pourquoi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l’ARN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i="1" dirty="0" err="1" smtClean="0"/>
              <a:t>si</a:t>
            </a:r>
            <a:r>
              <a:rPr lang="en-US" i="1" dirty="0" smtClean="0"/>
              <a:t> cool</a:t>
            </a:r>
            <a:r>
              <a:rPr lang="en-US" dirty="0" smtClean="0"/>
              <a:t> 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4191000" cy="4873752"/>
          </a:xfrm>
        </p:spPr>
        <p:txBody>
          <a:bodyPr/>
          <a:lstStyle/>
          <a:p>
            <a:r>
              <a:rPr lang="en-US" sz="2400" dirty="0" err="1" smtClean="0"/>
              <a:t>Omniprésent</a:t>
            </a:r>
            <a:endParaRPr lang="en-US" sz="2400" dirty="0" smtClean="0"/>
          </a:p>
          <a:p>
            <a:r>
              <a:rPr lang="en-US" sz="2400" dirty="0" err="1" smtClean="0"/>
              <a:t>Largement</a:t>
            </a:r>
            <a:r>
              <a:rPr lang="en-US" sz="2400" dirty="0" smtClean="0"/>
              <a:t> </a:t>
            </a:r>
            <a:r>
              <a:rPr lang="en-US" sz="2400" dirty="0" err="1" smtClean="0"/>
              <a:t>exprimé</a:t>
            </a:r>
            <a:endParaRPr lang="en-US" sz="2400" dirty="0" smtClean="0"/>
          </a:p>
          <a:p>
            <a:pPr marL="365760" lvl="1" indent="0">
              <a:buNone/>
            </a:pPr>
            <a:endParaRPr lang="en-US" sz="2400" dirty="0"/>
          </a:p>
        </p:txBody>
      </p:sp>
      <p:pic>
        <p:nvPicPr>
          <p:cNvPr id="16386" name="Picture 2" descr="C:\Users\ponty\Documents\Presentations\2012-03-VIZBI\nature05874-f4.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95399"/>
            <a:ext cx="4143490" cy="269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29000" y="4114800"/>
            <a:ext cx="5466720" cy="178510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i="1" dirty="0"/>
              <a:t>The human genome is pervasively transcribed, such that the majority of its bases are associated with at least one </a:t>
            </a:r>
            <a:r>
              <a:rPr lang="en-US" i="1" dirty="0" smtClean="0"/>
              <a:t>primary transcript ...</a:t>
            </a:r>
          </a:p>
          <a:p>
            <a:pPr algn="ctr"/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/>
              <a:t>ENCODE </a:t>
            </a:r>
            <a:r>
              <a:rPr lang="en-US" i="1" dirty="0" smtClean="0"/>
              <a:t>Analysis </a:t>
            </a:r>
            <a:r>
              <a:rPr lang="en-US" i="1" dirty="0"/>
              <a:t>of 1% of the human </a:t>
            </a:r>
            <a:r>
              <a:rPr lang="en-US" i="1" dirty="0" smtClean="0"/>
              <a:t>genome</a:t>
            </a:r>
          </a:p>
          <a:p>
            <a:pPr algn="ctr"/>
            <a:r>
              <a:rPr lang="en-US" i="1" dirty="0" smtClean="0"/>
              <a:t>Nature 2007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80860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859" y="76200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1027" name="Picture 3" descr="C:\Users\ponty\Documents\Presentations\2012-04-UnitheCafe\faces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7111">
            <a:off x="4800600" y="1524237"/>
            <a:ext cx="740569" cy="70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onty\Documents\Presentations\2012-04-UnitheCafe\faces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5054">
            <a:off x="3124200" y="1554532"/>
            <a:ext cx="845822" cy="63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onty\Documents\Presentations\2012-04-UnitheCafe\faces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60188">
            <a:off x="5956278" y="4337286"/>
            <a:ext cx="736094" cy="86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onty\Documents\Presentations\2012-04-UnitheCafe\faces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83462">
            <a:off x="6078974" y="2562981"/>
            <a:ext cx="740666" cy="86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ponty\Documents\Presentations\2012-04-UnitheCafe\faces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29905">
            <a:off x="2027292" y="4206952"/>
            <a:ext cx="740569" cy="70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ponty\Documents\Presentations\2012-04-UnitheCafe\faces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29444">
            <a:off x="2037011" y="2772457"/>
            <a:ext cx="845822" cy="63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ponty\Documents\Presentations\2012-04-UnitheCafe\faces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17632">
            <a:off x="3156470" y="5289329"/>
            <a:ext cx="736094" cy="86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ponty\Documents\Presentations\2012-04-UnitheCafe\faces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69977">
            <a:off x="4727233" y="5309378"/>
            <a:ext cx="740666" cy="86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ponty\Documents\Presentations\2012-04-UnitheCafe\faces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89233">
            <a:off x="5397073" y="4947462"/>
            <a:ext cx="740569" cy="70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ponty\Documents\Presentations\2012-04-UnitheCafe\faces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0629">
            <a:off x="6076593" y="3599222"/>
            <a:ext cx="845822" cy="63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ponty\Documents\Presentations\2012-04-UnitheCafe\faces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5907">
            <a:off x="5564839" y="1858576"/>
            <a:ext cx="736094" cy="86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ponty\Documents\Presentations\2012-04-UnitheCafe\faces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77215" y="5452034"/>
            <a:ext cx="740666" cy="86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ponty\Documents\Presentations\2012-04-UnitheCafe\faces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215" y="1371600"/>
            <a:ext cx="740569" cy="70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ponty\Documents\Presentations\2012-04-UnitheCafe\faces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83113">
            <a:off x="2472066" y="4870225"/>
            <a:ext cx="845822" cy="63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C:\Users\ponty\Documents\Presentations\2012-04-UnitheCafe\faces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63790">
            <a:off x="2382570" y="1856586"/>
            <a:ext cx="736094" cy="86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C:\Users\ponty\Documents\Presentations\2012-04-UnitheCafe\faces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63500" y="3401719"/>
            <a:ext cx="740666" cy="86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 descr="C:\Users\ponty\Documents\Presentations\2012-04-UnitheCafe\chef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5" y="5105400"/>
            <a:ext cx="859221" cy="124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23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L -0.00139 0.22639 " pathEditMode="relative" rAng="0" ptsTypes="AA">
                                      <p:cBhvr>
                                        <p:cTn id="6" dur="30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113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6 L -0.00035 -0.24398 " pathEditMode="relative" rAng="0" ptsTypes="AA">
                                      <p:cBhvr>
                                        <p:cTn id="8" dur="3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219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02083 -0.2243 " pathEditMode="relative" rAng="0" ptsTypes="AA">
                                      <p:cBhvr>
                                        <p:cTn id="10" dur="3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-1122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96296E-6 L 0.01319 0.20949 " pathEditMode="relative" rAng="0" ptsTypes="AA">
                                      <p:cBhvr>
                                        <p:cTn id="12" dur="3000" spd="-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" y="1046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1888E-6 L -0.0033 -0.00439 " pathEditMode="relative" rAng="0" ptsTypes="AA">
                                      <p:cBhvr>
                                        <p:cTn id="14" dur="3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-23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11111E-6 L -0.0335 0.01528 " pathEditMode="relative" rAng="0" ptsTypes="AA">
                                      <p:cBhvr>
                                        <p:cTn id="16" dur="3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4" y="76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7.95928E-7 L 0.02969 -0.13258 " pathEditMode="relative" rAng="0" ptsTypes="AA">
                                      <p:cBhvr>
                                        <p:cTn id="18" dur="300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6" y="-664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5185E-6 L 0.04184 0.09838 " pathEditMode="relative" rAng="0" ptsTypes="AA">
                                      <p:cBhvr>
                                        <p:cTn id="20" dur="3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490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61962E-7 L -0.06007 0.0118 " pathEditMode="relative" rAng="0" ptsTypes="AA">
                                      <p:cBhvr>
                                        <p:cTn id="22" dur="30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3" y="57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00711 -0.05347 " pathEditMode="relative" rAng="0" ptsTypes="AA">
                                      <p:cBhvr>
                                        <p:cTn id="24" dur="3000" spd="-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-268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59259E-6 L -0.01336 -0.01967 " pathEditMode="relative" rAng="0" ptsTypes="AA">
                                      <p:cBhvr>
                                        <p:cTn id="26" dur="3000" spd="-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" y="-99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022E-16 L -0.02813 -0.14792 " pathEditMode="relative" rAng="0" ptsTypes="AA">
                                      <p:cBhvr>
                                        <p:cTn id="28" dur="3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-740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81481E-6 L 0.0349 -0.03681 " pathEditMode="relative" rAng="0" ptsTypes="AA">
                                      <p:cBhvr>
                                        <p:cTn id="30" dur="3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" y="-185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9565E-6 L -0.05086 0.11523 " pathEditMode="relative" rAng="0" ptsTypes="AA">
                                      <p:cBhvr>
                                        <p:cTn id="32" dur="3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576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L -0.01857 0.19862 " pathEditMode="relative" rAng="0" ptsTypes="AA">
                                      <p:cBhvr>
                                        <p:cTn id="34" dur="3000" spd="-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" y="993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7 L -0.01268 -0.22176 " pathEditMode="relative" rAng="0" ptsTypes="AA">
                                      <p:cBhvr>
                                        <p:cTn id="36" dur="3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" y="-1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4191000" cy="4873752"/>
          </a:xfrm>
        </p:spPr>
        <p:txBody>
          <a:bodyPr/>
          <a:lstStyle/>
          <a:p>
            <a:r>
              <a:rPr lang="en-US" sz="2400" dirty="0" err="1"/>
              <a:t>Omniprésent</a:t>
            </a:r>
            <a:endParaRPr lang="en-US" sz="2400" dirty="0"/>
          </a:p>
          <a:p>
            <a:r>
              <a:rPr lang="en-US" sz="2400" dirty="0" err="1"/>
              <a:t>Largement</a:t>
            </a:r>
            <a:r>
              <a:rPr lang="en-US" sz="2400" dirty="0"/>
              <a:t> </a:t>
            </a:r>
            <a:r>
              <a:rPr lang="en-US" sz="2400" dirty="0" err="1"/>
              <a:t>exprimé</a:t>
            </a:r>
            <a:endParaRPr lang="en-US" sz="2400" dirty="0"/>
          </a:p>
          <a:p>
            <a:r>
              <a:rPr lang="en-US" sz="2400" dirty="0" smtClean="0"/>
              <a:t>Multi-</a:t>
            </a:r>
            <a:r>
              <a:rPr lang="en-US" sz="2400" dirty="0" err="1" smtClean="0"/>
              <a:t>fonctions</a:t>
            </a:r>
            <a:endParaRPr lang="en-US" sz="2400" dirty="0" smtClean="0"/>
          </a:p>
          <a:p>
            <a:pPr marL="365760" lvl="1" indent="0">
              <a:buNone/>
            </a:pPr>
            <a:endParaRPr lang="en-US" sz="2400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751296610"/>
              </p:ext>
            </p:extLst>
          </p:nvPr>
        </p:nvGraphicFramePr>
        <p:xfrm>
          <a:off x="4191000" y="1524000"/>
          <a:ext cx="4572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706110" y="5635823"/>
            <a:ext cx="543739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2002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780861" y="5635823"/>
            <a:ext cx="543739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2003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500853" y="5635823"/>
            <a:ext cx="543739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2005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8192869" y="5634498"/>
            <a:ext cx="543739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2011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7239000" y="5635823"/>
            <a:ext cx="543739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2007</a:t>
            </a:r>
            <a:endParaRPr lang="en-US" sz="1400" dirty="0"/>
          </a:p>
        </p:txBody>
      </p:sp>
      <p:cxnSp>
        <p:nvCxnSpPr>
          <p:cNvPr id="14" name="Straight Arrow Connector 13"/>
          <p:cNvCxnSpPr>
            <a:stCxn id="4" idx="0"/>
          </p:cNvCxnSpPr>
          <p:nvPr/>
        </p:nvCxnSpPr>
        <p:spPr>
          <a:xfrm flipH="1" flipV="1">
            <a:off x="4977979" y="5257800"/>
            <a:ext cx="1" cy="3780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0"/>
          </p:cNvCxnSpPr>
          <p:nvPr/>
        </p:nvCxnSpPr>
        <p:spPr>
          <a:xfrm flipH="1" flipV="1">
            <a:off x="6052730" y="5257800"/>
            <a:ext cx="1" cy="3780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6772721" y="5257800"/>
            <a:ext cx="1" cy="3780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7510868" y="5257800"/>
            <a:ext cx="1" cy="3780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8464737" y="5221188"/>
            <a:ext cx="1" cy="3780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3400" y="2819399"/>
            <a:ext cx="381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Porteur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d’information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génétique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Convoyeur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des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acides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aminés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Catalyseur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Auto-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modificateur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Régulateur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Génomes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entiers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(VIH)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System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immunitaire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(CRISPR)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Plus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bientôt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… (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lincRNAs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349375" y="0"/>
            <a:ext cx="7540625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Pourquoi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l’ARN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i="1" dirty="0" err="1" smtClean="0"/>
              <a:t>si</a:t>
            </a:r>
            <a:r>
              <a:rPr lang="en-US" i="1" dirty="0" smtClean="0"/>
              <a:t> cool</a:t>
            </a:r>
            <a:r>
              <a:rPr lang="en-US" dirty="0" smtClean="0"/>
              <a:t> 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8743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486400" y="4953000"/>
            <a:ext cx="3429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endParaRPr lang="en-GB" sz="1200" b="1" dirty="0">
              <a:latin typeface="Arial" charset="0"/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4572000" y="6096000"/>
            <a:ext cx="3836987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 algn="ctr"/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[Isaacs, F J </a:t>
            </a:r>
            <a:r>
              <a:rPr lang="en-GB" sz="1400" i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et al. 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Nature Biotech. 2006]</a:t>
            </a:r>
            <a:endParaRPr lang="en-GB" sz="1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7411" name="Picture 3" descr="C:\Users\ponty\Documents\Presentations\2012-03-VIZBI\reviewCollins200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493" y="1371600"/>
            <a:ext cx="3027507" cy="467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81000" y="1371600"/>
            <a:ext cx="4191000" cy="487375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0663" indent="-219075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60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2pPr>
            <a:lvl3pPr marL="554038" indent="-12700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160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3pPr>
            <a:lvl4pPr marL="555625" indent="815975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557213" indent="1271588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5pPr>
            <a:lvl6pPr marL="1014413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+mn-lt"/>
                <a:ea typeface="Arial" charset="0"/>
                <a:cs typeface="+mn-cs"/>
              </a:defRPr>
            </a:lvl6pPr>
            <a:lvl7pPr marL="1471613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+mn-lt"/>
                <a:ea typeface="Arial" charset="0"/>
                <a:cs typeface="+mn-cs"/>
              </a:defRPr>
            </a:lvl7pPr>
            <a:lvl8pPr marL="1928813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+mn-lt"/>
                <a:ea typeface="Arial" charset="0"/>
                <a:cs typeface="+mn-cs"/>
              </a:defRPr>
            </a:lvl8pPr>
            <a:lvl9pPr marL="2386013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r>
              <a:rPr lang="en-US" sz="2400" dirty="0" err="1" smtClean="0"/>
              <a:t>Omniprésent</a:t>
            </a:r>
            <a:endParaRPr lang="en-US" sz="2400" dirty="0" smtClean="0"/>
          </a:p>
          <a:p>
            <a:r>
              <a:rPr lang="en-US" sz="2400" dirty="0" err="1" smtClean="0"/>
              <a:t>Largement</a:t>
            </a:r>
            <a:r>
              <a:rPr lang="en-US" sz="2400" dirty="0" smtClean="0"/>
              <a:t> </a:t>
            </a:r>
            <a:r>
              <a:rPr lang="en-US" sz="2400" dirty="0" err="1" smtClean="0"/>
              <a:t>exprimé</a:t>
            </a:r>
            <a:endParaRPr lang="en-US" sz="2400" dirty="0" smtClean="0"/>
          </a:p>
          <a:p>
            <a:r>
              <a:rPr lang="en-US" sz="2400" dirty="0" smtClean="0"/>
              <a:t>Multi-</a:t>
            </a:r>
            <a:r>
              <a:rPr lang="en-US" sz="2400" dirty="0" err="1" smtClean="0"/>
              <a:t>fonctions</a:t>
            </a:r>
            <a:endParaRPr lang="en-US" sz="2400" dirty="0" smtClean="0"/>
          </a:p>
          <a:p>
            <a:r>
              <a:rPr lang="en-US" sz="2400" dirty="0" smtClean="0"/>
              <a:t>Facile à </a:t>
            </a:r>
            <a:r>
              <a:rPr lang="en-US" sz="2400" dirty="0" err="1" smtClean="0"/>
              <a:t>manipuler</a:t>
            </a:r>
            <a:endParaRPr lang="en-US" sz="2400" dirty="0" smtClean="0"/>
          </a:p>
          <a:p>
            <a:pPr lvl="2"/>
            <a:r>
              <a:rPr lang="en-US" sz="2000" dirty="0" err="1" smtClean="0"/>
              <a:t>Biologie</a:t>
            </a:r>
            <a:r>
              <a:rPr lang="en-US" sz="2000" dirty="0" smtClean="0"/>
              <a:t> </a:t>
            </a:r>
            <a:r>
              <a:rPr lang="en-US" sz="2000" dirty="0" err="1" smtClean="0"/>
              <a:t>synthétique</a:t>
            </a:r>
            <a:endParaRPr lang="en-US" sz="2000" dirty="0" smtClean="0"/>
          </a:p>
          <a:p>
            <a:pPr marL="365760" lvl="1" indent="0">
              <a:buFontTx/>
              <a:buNone/>
            </a:pPr>
            <a:endParaRPr lang="en-US" sz="240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349375" y="0"/>
            <a:ext cx="7540625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Pourquoi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l’ARN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i="1" dirty="0" err="1" smtClean="0"/>
              <a:t>si</a:t>
            </a:r>
            <a:r>
              <a:rPr lang="en-US" dirty="0" smtClean="0"/>
              <a:t> </a:t>
            </a:r>
            <a:r>
              <a:rPr lang="en-US" i="1" dirty="0" smtClean="0"/>
              <a:t>cool</a:t>
            </a:r>
            <a:r>
              <a:rPr lang="en-US" dirty="0" smtClean="0"/>
              <a:t> 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9345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ponty\Documents\Presentations\2012-03-VIZBI\F3.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1752599"/>
            <a:ext cx="5076498" cy="335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4429756" y="5334000"/>
            <a:ext cx="3836987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 algn="ctr"/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[Li H </a:t>
            </a:r>
            <a:r>
              <a:rPr lang="en-US" sz="16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et al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, Interface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Focus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2011]</a:t>
            </a:r>
            <a:endParaRPr lang="en-GB" sz="1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000" y="1371600"/>
            <a:ext cx="4191000" cy="487375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0663" indent="-219075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60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2pPr>
            <a:lvl3pPr marL="554038" indent="-12700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160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3pPr>
            <a:lvl4pPr marL="555625" indent="815975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557213" indent="1271588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5pPr>
            <a:lvl6pPr marL="1014413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+mn-lt"/>
                <a:ea typeface="Arial" charset="0"/>
                <a:cs typeface="+mn-cs"/>
              </a:defRPr>
            </a:lvl6pPr>
            <a:lvl7pPr marL="1471613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+mn-lt"/>
                <a:ea typeface="Arial" charset="0"/>
                <a:cs typeface="+mn-cs"/>
              </a:defRPr>
            </a:lvl7pPr>
            <a:lvl8pPr marL="1928813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+mn-lt"/>
                <a:ea typeface="Arial" charset="0"/>
                <a:cs typeface="+mn-cs"/>
              </a:defRPr>
            </a:lvl8pPr>
            <a:lvl9pPr marL="2386013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r>
              <a:rPr lang="en-US" sz="2400" dirty="0" err="1" smtClean="0"/>
              <a:t>Omniprésent</a:t>
            </a:r>
            <a:endParaRPr lang="en-US" sz="2400" dirty="0" smtClean="0"/>
          </a:p>
          <a:p>
            <a:r>
              <a:rPr lang="en-US" sz="2400" dirty="0" err="1" smtClean="0"/>
              <a:t>Largement</a:t>
            </a:r>
            <a:r>
              <a:rPr lang="en-US" sz="2400" dirty="0" smtClean="0"/>
              <a:t> </a:t>
            </a:r>
            <a:r>
              <a:rPr lang="en-US" sz="2400" dirty="0" err="1" smtClean="0"/>
              <a:t>exprimé</a:t>
            </a:r>
            <a:endParaRPr lang="en-US" sz="2400" dirty="0" smtClean="0"/>
          </a:p>
          <a:p>
            <a:r>
              <a:rPr lang="en-US" sz="2400" dirty="0" smtClean="0"/>
              <a:t>Multi-</a:t>
            </a:r>
            <a:r>
              <a:rPr lang="en-US" sz="2400" dirty="0" err="1" smtClean="0"/>
              <a:t>fonctions</a:t>
            </a:r>
            <a:endParaRPr lang="en-US" sz="2400" dirty="0" smtClean="0"/>
          </a:p>
          <a:p>
            <a:r>
              <a:rPr lang="en-US" sz="2400" dirty="0" smtClean="0"/>
              <a:t>Facile à </a:t>
            </a:r>
            <a:r>
              <a:rPr lang="en-US" sz="2400" dirty="0" err="1" smtClean="0"/>
              <a:t>manipuler</a:t>
            </a:r>
            <a:endParaRPr lang="en-US" sz="2400" dirty="0" smtClean="0"/>
          </a:p>
          <a:p>
            <a:pPr lvl="2"/>
            <a:r>
              <a:rPr lang="en-US" sz="2000" dirty="0" err="1" smtClean="0"/>
              <a:t>Biologie</a:t>
            </a:r>
            <a:r>
              <a:rPr lang="en-US" sz="2000" dirty="0" smtClean="0"/>
              <a:t> </a:t>
            </a:r>
            <a:r>
              <a:rPr lang="en-US" sz="2000" dirty="0" err="1" smtClean="0"/>
              <a:t>synthétique</a:t>
            </a:r>
            <a:endParaRPr lang="en-US" sz="2000" dirty="0" smtClean="0"/>
          </a:p>
          <a:p>
            <a:pPr lvl="2"/>
            <a:r>
              <a:rPr lang="en-US" sz="2000" dirty="0" smtClean="0"/>
              <a:t>Nanotechnologies</a:t>
            </a:r>
          </a:p>
          <a:p>
            <a:pPr marL="365760" lvl="1" indent="0">
              <a:buFontTx/>
              <a:buNone/>
            </a:pPr>
            <a:endParaRPr lang="en-US" sz="24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49375" y="0"/>
            <a:ext cx="7540625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Pourquoi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l’ARN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i="1" dirty="0" err="1" smtClean="0"/>
              <a:t>si</a:t>
            </a:r>
            <a:r>
              <a:rPr lang="en-US" dirty="0" smtClean="0"/>
              <a:t> </a:t>
            </a:r>
            <a:r>
              <a:rPr lang="en-US" i="1" dirty="0" smtClean="0"/>
              <a:t>cool</a:t>
            </a:r>
            <a:r>
              <a:rPr lang="en-US" dirty="0" smtClean="0"/>
              <a:t> 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0156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486400" y="4953000"/>
            <a:ext cx="3429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endParaRPr lang="en-GB" sz="1200" b="1" dirty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15104" y="2172133"/>
            <a:ext cx="5000296" cy="286232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ARN </a:t>
            </a:r>
            <a:r>
              <a:rPr lang="en-US" sz="2000" b="1" dirty="0" err="1" smtClean="0"/>
              <a:t>interférence</a:t>
            </a:r>
            <a:r>
              <a:rPr lang="en-US" sz="2000" b="1" dirty="0" smtClean="0"/>
              <a:t> : </a:t>
            </a:r>
            <a:r>
              <a:rPr lang="en-US" sz="2000" b="1" dirty="0" err="1" smtClean="0"/>
              <a:t>Preuve</a:t>
            </a:r>
            <a:r>
              <a:rPr lang="en-US" sz="2000" b="1" dirty="0" smtClean="0"/>
              <a:t> de concept</a:t>
            </a:r>
          </a:p>
          <a:p>
            <a:endParaRPr lang="en-US" sz="2000" b="1" dirty="0" smtClean="0"/>
          </a:p>
          <a:p>
            <a:r>
              <a:rPr lang="en-US" sz="2000" dirty="0" smtClean="0"/>
              <a:t>Injecting nanoparticle-</a:t>
            </a:r>
            <a:r>
              <a:rPr lang="en-US" sz="2000" dirty="0" err="1" smtClean="0"/>
              <a:t>vehicled</a:t>
            </a:r>
            <a:r>
              <a:rPr lang="en-US" sz="2000" dirty="0" smtClean="0"/>
              <a:t> </a:t>
            </a:r>
            <a:r>
              <a:rPr lang="en-US" sz="2000" dirty="0" err="1" smtClean="0"/>
              <a:t>siRNAs</a:t>
            </a:r>
            <a:r>
              <a:rPr lang="en-US" sz="2000" dirty="0" smtClean="0"/>
              <a:t> in solid-cancer patients: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/>
              <a:t>siRNA</a:t>
            </a:r>
            <a:r>
              <a:rPr lang="en-US" sz="2000" dirty="0" smtClean="0"/>
              <a:t> enters tumorous cells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/>
              <a:t>siRNA</a:t>
            </a:r>
            <a:r>
              <a:rPr lang="en-US" sz="2000" dirty="0" smtClean="0"/>
              <a:t> interacts with targeted mRNA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/>
              <a:t>siRNA</a:t>
            </a:r>
            <a:r>
              <a:rPr lang="en-US" sz="2000" dirty="0" smtClean="0"/>
              <a:t> regulates protein expression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algn="ctr"/>
            <a:r>
              <a:rPr lang="en-GB" sz="2000" dirty="0" smtClean="0"/>
              <a:t>[Davis </a:t>
            </a:r>
            <a:r>
              <a:rPr lang="en-GB" sz="2000" dirty="0"/>
              <a:t>M I </a:t>
            </a:r>
            <a:r>
              <a:rPr lang="en-GB" sz="2000" i="1" dirty="0"/>
              <a:t>et </a:t>
            </a:r>
            <a:r>
              <a:rPr lang="en-GB" sz="2000" i="1" dirty="0" smtClean="0"/>
              <a:t>al</a:t>
            </a:r>
            <a:r>
              <a:rPr lang="en-GB" sz="2000" dirty="0" smtClean="0"/>
              <a:t>, </a:t>
            </a:r>
            <a:r>
              <a:rPr lang="en-GB" sz="2000" dirty="0"/>
              <a:t>Nature </a:t>
            </a:r>
            <a:r>
              <a:rPr lang="en-GB" sz="2000" dirty="0" smtClean="0"/>
              <a:t>2010]</a:t>
            </a:r>
            <a:endParaRPr lang="en-GB" sz="20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49375" y="0"/>
            <a:ext cx="7540625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Pourquoi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l’ARN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i="1" dirty="0" err="1" smtClean="0"/>
              <a:t>si</a:t>
            </a:r>
            <a:r>
              <a:rPr lang="en-US" dirty="0" smtClean="0"/>
              <a:t> </a:t>
            </a:r>
            <a:r>
              <a:rPr lang="en-US" i="1" dirty="0" smtClean="0"/>
              <a:t>cool</a:t>
            </a:r>
            <a:r>
              <a:rPr lang="en-US" dirty="0" smtClean="0"/>
              <a:t> ?</a:t>
            </a:r>
            <a:endParaRPr lang="en-US" b="1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81000" y="1371600"/>
            <a:ext cx="4191000" cy="487375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0663" indent="-219075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60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2pPr>
            <a:lvl3pPr marL="554038" indent="-12700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160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3pPr>
            <a:lvl4pPr marL="555625" indent="815975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557213" indent="1271588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5pPr>
            <a:lvl6pPr marL="1014413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+mn-lt"/>
                <a:ea typeface="Arial" charset="0"/>
                <a:cs typeface="+mn-cs"/>
              </a:defRPr>
            </a:lvl6pPr>
            <a:lvl7pPr marL="1471613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+mn-lt"/>
                <a:ea typeface="Arial" charset="0"/>
                <a:cs typeface="+mn-cs"/>
              </a:defRPr>
            </a:lvl7pPr>
            <a:lvl8pPr marL="1928813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+mn-lt"/>
                <a:ea typeface="Arial" charset="0"/>
                <a:cs typeface="+mn-cs"/>
              </a:defRPr>
            </a:lvl8pPr>
            <a:lvl9pPr marL="2386013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r>
              <a:rPr lang="en-US" sz="2400" dirty="0" err="1" smtClean="0"/>
              <a:t>Omniprésent</a:t>
            </a:r>
            <a:endParaRPr lang="en-US" sz="2400" dirty="0" smtClean="0"/>
          </a:p>
          <a:p>
            <a:r>
              <a:rPr lang="en-US" sz="2400" dirty="0" err="1" smtClean="0"/>
              <a:t>Largement</a:t>
            </a:r>
            <a:r>
              <a:rPr lang="en-US" sz="2400" dirty="0" smtClean="0"/>
              <a:t> </a:t>
            </a:r>
            <a:r>
              <a:rPr lang="en-US" sz="2400" dirty="0" err="1" smtClean="0"/>
              <a:t>exprimé</a:t>
            </a:r>
            <a:endParaRPr lang="en-US" sz="2400" dirty="0" smtClean="0"/>
          </a:p>
          <a:p>
            <a:r>
              <a:rPr lang="en-US" sz="2400" dirty="0" smtClean="0"/>
              <a:t>Multi-</a:t>
            </a:r>
            <a:r>
              <a:rPr lang="en-US" sz="2400" dirty="0" err="1" smtClean="0"/>
              <a:t>fonctions</a:t>
            </a:r>
            <a:endParaRPr lang="en-US" sz="2400" dirty="0" smtClean="0"/>
          </a:p>
          <a:p>
            <a:r>
              <a:rPr lang="en-US" sz="2400" dirty="0" smtClean="0"/>
              <a:t>Facile à </a:t>
            </a:r>
            <a:r>
              <a:rPr lang="en-US" sz="2400" dirty="0" err="1" smtClean="0"/>
              <a:t>manipuler</a:t>
            </a:r>
            <a:endParaRPr lang="en-US" sz="2400" dirty="0" smtClean="0"/>
          </a:p>
          <a:p>
            <a:pPr lvl="2"/>
            <a:r>
              <a:rPr lang="en-US" sz="2000" dirty="0" err="1" smtClean="0"/>
              <a:t>Biologie</a:t>
            </a:r>
            <a:r>
              <a:rPr lang="en-US" sz="2000" dirty="0" smtClean="0"/>
              <a:t> </a:t>
            </a:r>
            <a:r>
              <a:rPr lang="en-US" sz="2000" dirty="0" err="1" smtClean="0"/>
              <a:t>synthétique</a:t>
            </a:r>
            <a:endParaRPr lang="en-US" sz="2000" dirty="0" smtClean="0"/>
          </a:p>
          <a:p>
            <a:pPr lvl="2"/>
            <a:r>
              <a:rPr lang="en-US" sz="2000" dirty="0" smtClean="0"/>
              <a:t>Nanotechnologies</a:t>
            </a:r>
          </a:p>
          <a:p>
            <a:pPr lvl="2"/>
            <a:r>
              <a:rPr lang="en-US" sz="2000" dirty="0" err="1" smtClean="0"/>
              <a:t>Thérapies</a:t>
            </a:r>
            <a:endParaRPr lang="en-US" sz="2000" dirty="0" smtClean="0"/>
          </a:p>
          <a:p>
            <a:pPr marL="365760" lvl="1" indent="0">
              <a:buFontTx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6570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67199" y="3733800"/>
            <a:ext cx="4267201" cy="2554545"/>
          </a:xfrm>
          <a:prstGeom prst="rect">
            <a:avLst/>
          </a:prstGeom>
          <a:gradFill>
            <a:gsLst>
              <a:gs pos="0">
                <a:srgbClr val="8CA886">
                  <a:lumMod val="60000"/>
                </a:srgbClr>
              </a:gs>
              <a:gs pos="100000">
                <a:srgbClr val="485836">
                  <a:lumMod val="92000"/>
                  <a:lumOff val="8000"/>
                </a:srgb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82880" rtlCol="0">
            <a:spAutoFit/>
          </a:bodyPr>
          <a:lstStyle/>
          <a:p>
            <a:r>
              <a:rPr lang="en-US" sz="2000" b="1" dirty="0" err="1" smtClean="0"/>
              <a:t>Manque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données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structurales</a:t>
            </a:r>
            <a:endParaRPr lang="en-US" sz="2000" b="1" dirty="0" smtClean="0"/>
          </a:p>
          <a:p>
            <a:endParaRPr lang="en-US" sz="2000" b="1" dirty="0" smtClean="0"/>
          </a:p>
          <a:p>
            <a:r>
              <a:rPr lang="en-US" sz="2000" dirty="0" err="1" smtClean="0"/>
              <a:t>Modèle</a:t>
            </a:r>
            <a:r>
              <a:rPr lang="en-US" sz="2000" dirty="0" smtClean="0"/>
              <a:t> </a:t>
            </a:r>
            <a:r>
              <a:rPr lang="en-US" sz="2000" dirty="0" err="1" smtClean="0"/>
              <a:t>d’énergie</a:t>
            </a:r>
            <a:r>
              <a:rPr lang="en-US" sz="2000" dirty="0" smtClean="0"/>
              <a:t> </a:t>
            </a:r>
            <a:r>
              <a:rPr lang="en-US" sz="2000" dirty="0" err="1" smtClean="0"/>
              <a:t>efficaces</a:t>
            </a:r>
            <a:endParaRPr lang="en-US" sz="2000" dirty="0" smtClean="0"/>
          </a:p>
          <a:p>
            <a:r>
              <a:rPr lang="en-US" sz="2000" dirty="0" smtClean="0"/>
              <a:t>+ Structure </a:t>
            </a:r>
            <a:r>
              <a:rPr lang="en-US" sz="2000" dirty="0" err="1" smtClean="0"/>
              <a:t>secondaire</a:t>
            </a:r>
            <a:endParaRPr lang="en-US" sz="2000" dirty="0" smtClean="0"/>
          </a:p>
          <a:p>
            <a:r>
              <a:rPr lang="en-GB" sz="2000" dirty="0" smtClean="0"/>
              <a:t>+ </a:t>
            </a:r>
            <a:r>
              <a:rPr lang="en-GB" sz="2000" dirty="0" err="1" smtClean="0"/>
              <a:t>Algorithmes</a:t>
            </a:r>
            <a:r>
              <a:rPr lang="en-GB" sz="2000" dirty="0" smtClean="0"/>
              <a:t> </a:t>
            </a:r>
            <a:r>
              <a:rPr lang="en-GB" sz="2000" dirty="0" err="1" smtClean="0"/>
              <a:t>efficaces</a:t>
            </a:r>
            <a:endParaRPr lang="en-GB" sz="2000" dirty="0" smtClean="0"/>
          </a:p>
          <a:p>
            <a:endParaRPr lang="en-GB" sz="2000" dirty="0" smtClean="0"/>
          </a:p>
          <a:p>
            <a:pPr marL="342900" indent="-342900">
              <a:buFont typeface="Symbol"/>
              <a:buChar char="Þ"/>
            </a:pPr>
            <a:r>
              <a:rPr lang="en-GB" sz="2000" dirty="0" err="1" smtClean="0">
                <a:sym typeface="Symbol"/>
              </a:rPr>
              <a:t>Méthodes</a:t>
            </a:r>
            <a:r>
              <a:rPr lang="en-GB" sz="2000" dirty="0" smtClean="0">
                <a:sym typeface="Symbol"/>
              </a:rPr>
              <a:t> </a:t>
            </a:r>
            <a:r>
              <a:rPr lang="en-GB" sz="2000" i="1" dirty="0" err="1" smtClean="0">
                <a:sym typeface="Symbol"/>
              </a:rPr>
              <a:t>silico</a:t>
            </a:r>
            <a:r>
              <a:rPr lang="en-GB" sz="2000" i="1" dirty="0" smtClean="0">
                <a:sym typeface="Symbol"/>
              </a:rPr>
              <a:t> </a:t>
            </a:r>
            <a:r>
              <a:rPr lang="en-GB" sz="2000" dirty="0" err="1" smtClean="0">
                <a:sym typeface="Symbol"/>
              </a:rPr>
              <a:t>mures</a:t>
            </a:r>
            <a:r>
              <a:rPr lang="en-GB" sz="2000" dirty="0" smtClean="0">
                <a:sym typeface="Symbol"/>
              </a:rPr>
              <a:t> pour la </a:t>
            </a:r>
            <a:r>
              <a:rPr lang="en-GB" sz="2000" dirty="0" err="1" smtClean="0">
                <a:sym typeface="Symbol"/>
              </a:rPr>
              <a:t>prédiction</a:t>
            </a:r>
            <a:r>
              <a:rPr lang="en-GB" sz="2000" dirty="0" smtClean="0">
                <a:sym typeface="Symbol"/>
              </a:rPr>
              <a:t> du </a:t>
            </a:r>
            <a:r>
              <a:rPr lang="en-GB" sz="2000" dirty="0" err="1" smtClean="0">
                <a:sym typeface="Symbol"/>
              </a:rPr>
              <a:t>repliement</a:t>
            </a:r>
            <a:r>
              <a:rPr lang="en-GB" sz="2000" dirty="0" smtClean="0">
                <a:sym typeface="Symbol"/>
              </a:rPr>
              <a:t> (</a:t>
            </a:r>
            <a:r>
              <a:rPr lang="en-GB" sz="2000" dirty="0" err="1" smtClean="0">
                <a:sym typeface="Symbol"/>
              </a:rPr>
              <a:t>Mfold</a:t>
            </a:r>
            <a:r>
              <a:rPr lang="en-GB" sz="2000" dirty="0" smtClean="0">
                <a:sym typeface="Symbol"/>
              </a:rPr>
              <a:t>)</a:t>
            </a:r>
            <a:endParaRPr lang="en-GB" sz="20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005851426"/>
              </p:ext>
            </p:extLst>
          </p:nvPr>
        </p:nvGraphicFramePr>
        <p:xfrm>
          <a:off x="3657600" y="1219200"/>
          <a:ext cx="49911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0" y="1219200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Données</a:t>
            </a:r>
            <a:r>
              <a:rPr lang="en-US" dirty="0" smtClean="0"/>
              <a:t> PDB (</a:t>
            </a:r>
            <a:r>
              <a:rPr lang="en-US" dirty="0" err="1" smtClean="0"/>
              <a:t>Fév</a:t>
            </a:r>
            <a:r>
              <a:rPr lang="en-US" dirty="0" smtClean="0"/>
              <a:t> 2012)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1371600"/>
            <a:ext cx="4191000" cy="487375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20663" indent="-219075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60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2pPr>
            <a:lvl3pPr marL="554038" indent="-127000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-"/>
              <a:defRPr sz="160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3pPr>
            <a:lvl4pPr marL="555625" indent="815975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har char="–"/>
              <a:defRPr sz="140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4pPr>
            <a:lvl5pPr marL="557213" indent="1271588" algn="l" rtl="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har char="»"/>
              <a:defRPr sz="1200">
                <a:solidFill>
                  <a:schemeClr val="tx2"/>
                </a:solidFill>
                <a:latin typeface="+mn-lt"/>
                <a:ea typeface="ＭＳ Ｐゴシック" pitchFamily="23" charset="-128"/>
                <a:cs typeface="+mn-cs"/>
              </a:defRPr>
            </a:lvl5pPr>
            <a:lvl6pPr marL="1014413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+mn-lt"/>
                <a:ea typeface="Arial" charset="0"/>
                <a:cs typeface="+mn-cs"/>
              </a:defRPr>
            </a:lvl6pPr>
            <a:lvl7pPr marL="1471613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+mn-lt"/>
                <a:ea typeface="Arial" charset="0"/>
                <a:cs typeface="+mn-cs"/>
              </a:defRPr>
            </a:lvl7pPr>
            <a:lvl8pPr marL="1928813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+mn-lt"/>
                <a:ea typeface="Arial" charset="0"/>
                <a:cs typeface="+mn-cs"/>
              </a:defRPr>
            </a:lvl8pPr>
            <a:lvl9pPr marL="2386013" algn="l" rtl="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2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r>
              <a:rPr lang="en-US" sz="2400" dirty="0" err="1" smtClean="0"/>
              <a:t>Omniprésent</a:t>
            </a:r>
            <a:endParaRPr lang="en-US" sz="2400" dirty="0" smtClean="0"/>
          </a:p>
          <a:p>
            <a:r>
              <a:rPr lang="en-US" sz="2400" dirty="0" err="1" smtClean="0"/>
              <a:t>Largement</a:t>
            </a:r>
            <a:r>
              <a:rPr lang="en-US" sz="2400" dirty="0" smtClean="0"/>
              <a:t> </a:t>
            </a:r>
            <a:r>
              <a:rPr lang="en-US" sz="2400" dirty="0" err="1" smtClean="0"/>
              <a:t>exprimé</a:t>
            </a:r>
            <a:endParaRPr lang="en-US" sz="2400" dirty="0" smtClean="0"/>
          </a:p>
          <a:p>
            <a:r>
              <a:rPr lang="en-US" sz="2400" dirty="0" smtClean="0"/>
              <a:t>Multi-</a:t>
            </a:r>
            <a:r>
              <a:rPr lang="en-US" sz="2400" dirty="0" err="1" smtClean="0"/>
              <a:t>fonctions</a:t>
            </a:r>
            <a:endParaRPr lang="en-US" sz="2400" dirty="0" smtClean="0"/>
          </a:p>
          <a:p>
            <a:r>
              <a:rPr lang="en-US" sz="2400" dirty="0" smtClean="0"/>
              <a:t>Facile à </a:t>
            </a:r>
            <a:r>
              <a:rPr lang="en-US" sz="2400" dirty="0" err="1" smtClean="0"/>
              <a:t>manipuler</a:t>
            </a:r>
            <a:endParaRPr lang="en-US" sz="2400" dirty="0" smtClean="0"/>
          </a:p>
          <a:p>
            <a:pPr lvl="2"/>
            <a:r>
              <a:rPr lang="en-US" sz="2000" dirty="0" err="1" smtClean="0"/>
              <a:t>Biologie</a:t>
            </a:r>
            <a:r>
              <a:rPr lang="en-US" sz="2000" dirty="0" smtClean="0"/>
              <a:t> </a:t>
            </a:r>
            <a:r>
              <a:rPr lang="en-US" sz="2000" dirty="0" err="1" smtClean="0"/>
              <a:t>synthétique</a:t>
            </a:r>
            <a:endParaRPr lang="en-US" sz="2000" dirty="0" smtClean="0"/>
          </a:p>
          <a:p>
            <a:pPr lvl="2"/>
            <a:r>
              <a:rPr lang="en-US" sz="2000" dirty="0" smtClean="0"/>
              <a:t>Nanotechnologies</a:t>
            </a:r>
          </a:p>
          <a:p>
            <a:pPr lvl="2"/>
            <a:r>
              <a:rPr lang="en-US" sz="2000" dirty="0" err="1" smtClean="0"/>
              <a:t>Thérapies</a:t>
            </a:r>
            <a:endParaRPr lang="en-US" sz="2000" dirty="0" smtClean="0"/>
          </a:p>
          <a:p>
            <a:pPr lvl="2"/>
            <a:r>
              <a:rPr lang="en-US" sz="2000" dirty="0" err="1" smtClean="0"/>
              <a:t>Algorithmiquement</a:t>
            </a:r>
            <a:r>
              <a:rPr lang="en-US" sz="2000" dirty="0" smtClean="0"/>
              <a:t> </a:t>
            </a:r>
            <a:r>
              <a:rPr lang="en-US" sz="2000" dirty="0" err="1" smtClean="0"/>
              <a:t>amusant</a:t>
            </a:r>
            <a:endParaRPr lang="en-US" sz="2000" dirty="0" smtClean="0"/>
          </a:p>
          <a:p>
            <a:pPr marL="336550" lvl="3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(</a:t>
            </a:r>
            <a:r>
              <a:rPr lang="en-US" sz="1800" dirty="0" err="1" smtClean="0"/>
              <a:t>mais</a:t>
            </a:r>
            <a:r>
              <a:rPr lang="en-US" sz="1800" dirty="0" smtClean="0"/>
              <a:t> </a:t>
            </a:r>
            <a:r>
              <a:rPr lang="en-US" sz="1800" dirty="0" err="1" smtClean="0"/>
              <a:t>assez</a:t>
            </a:r>
            <a:r>
              <a:rPr lang="en-US" sz="1800" dirty="0" smtClean="0"/>
              <a:t> </a:t>
            </a:r>
            <a:r>
              <a:rPr lang="en-US" sz="1800" dirty="0" err="1" smtClean="0"/>
              <a:t>difficile</a:t>
            </a:r>
            <a:r>
              <a:rPr lang="en-US" sz="1800" dirty="0" smtClean="0"/>
              <a:t> pour </a:t>
            </a:r>
            <a:r>
              <a:rPr lang="en-US" sz="1800" dirty="0" err="1" smtClean="0"/>
              <a:t>être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    </a:t>
            </a:r>
            <a:r>
              <a:rPr lang="en-US" sz="1800" dirty="0" err="1" smtClean="0"/>
              <a:t>intéressant</a:t>
            </a:r>
            <a:r>
              <a:rPr lang="en-US" sz="1800" dirty="0" smtClean="0"/>
              <a:t> !)</a:t>
            </a:r>
          </a:p>
          <a:p>
            <a:pPr marL="365760" lvl="1" indent="0">
              <a:buFontTx/>
              <a:buNone/>
            </a:pPr>
            <a:endParaRPr lang="en-US" sz="24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49375" y="0"/>
            <a:ext cx="7540625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Pourquoi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l’ARN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i="1" dirty="0" err="1" smtClean="0"/>
              <a:t>si</a:t>
            </a:r>
            <a:r>
              <a:rPr lang="en-US" dirty="0" smtClean="0"/>
              <a:t> </a:t>
            </a:r>
            <a:r>
              <a:rPr lang="en-US" i="1" dirty="0" smtClean="0"/>
              <a:t>cool</a:t>
            </a:r>
            <a:r>
              <a:rPr lang="en-US" dirty="0" smtClean="0"/>
              <a:t> 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8138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2867630B-45CD-4371-BE7D-96EB431F5EFB}" type="slidenum">
              <a:rPr lang="fr-FR" smtClean="0"/>
              <a:pPr>
                <a:defRPr/>
              </a:pPr>
              <a:t>55</a:t>
            </a:fld>
            <a:endParaRPr lang="fr-FR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9375" y="3429001"/>
            <a:ext cx="7486650" cy="696913"/>
          </a:xfrm>
        </p:spPr>
        <p:txBody>
          <a:bodyPr/>
          <a:lstStyle/>
          <a:p>
            <a:r>
              <a:rPr lang="fr-FR" dirty="0" smtClean="0"/>
              <a:t>Quelques applications …</a:t>
            </a:r>
            <a:endParaRPr lang="fr-FR" dirty="0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white">
          <a:xfrm>
            <a:off x="1349377" y="1591692"/>
            <a:ext cx="3222625" cy="219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>
              <a:lnSpc>
                <a:spcPct val="95000"/>
              </a:lnSpc>
            </a:pPr>
            <a:r>
              <a:rPr lang="fr-FR" sz="15000" b="1" dirty="0" smtClean="0">
                <a:solidFill>
                  <a:schemeClr val="bg1"/>
                </a:solidFill>
              </a:rPr>
              <a:t>3</a:t>
            </a:r>
            <a:endParaRPr lang="fr-FR" sz="15000" b="1" dirty="0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B440374-4A6E-47F3-97CB-4BC96CA32FA4}" type="datetime1">
              <a:rPr lang="fr-FR" smtClean="0"/>
              <a:t>12/06/2014</a:t>
            </a:fld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Performances</a:t>
            </a:r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B5E4-DFDF-42E7-BD09-51F0A8AA86E2}" type="datetime1">
              <a:rPr lang="en-US" smtClean="0"/>
              <a:t>6/12/2014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80F7-D034-4CE2-85A0-ABDDA1EF98CD}" type="slidenum">
              <a:rPr lang="en-US" smtClean="0"/>
              <a:t>56</a:t>
            </a:fld>
            <a:endParaRPr lang="en-US" dirty="0"/>
          </a:p>
        </p:txBody>
      </p:sp>
      <p:pic>
        <p:nvPicPr>
          <p:cNvPr id="3075" name="Picture 3" descr="C:\Users\ponty\Documents\Presentations\2012-04-UnitheCafe\perf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06" y="2508599"/>
            <a:ext cx="7410794" cy="199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onty\Documents\Presentations\2012-04-UnitheCafe\perf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82" y="1447800"/>
            <a:ext cx="7380318" cy="302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ponty\Documents\Presentations\2012-04-UnitheCafe\perf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82" y="1447800"/>
            <a:ext cx="7380318" cy="375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59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6079"/>
            <a:ext cx="8229600" cy="990600"/>
          </a:xfrm>
        </p:spPr>
        <p:txBody>
          <a:bodyPr/>
          <a:lstStyle/>
          <a:p>
            <a:r>
              <a:rPr lang="en-US" dirty="0" err="1" smtClean="0"/>
              <a:t>Sensibilité</a:t>
            </a:r>
            <a:r>
              <a:rPr lang="en-US" dirty="0" smtClean="0"/>
              <a:t> de </a:t>
            </a:r>
            <a:r>
              <a:rPr lang="en-US" dirty="0" err="1" smtClean="0"/>
              <a:t>nos</a:t>
            </a:r>
            <a:r>
              <a:rPr lang="en-US" dirty="0" smtClean="0"/>
              <a:t> ARN aux mutations</a:t>
            </a:r>
            <a:endParaRPr lang="en-US" dirty="0"/>
          </a:p>
        </p:txBody>
      </p:sp>
      <p:pic>
        <p:nvPicPr>
          <p:cNvPr id="2050" name="Picture 2" descr="C:\Users\ponty\Documents\Presentations\2012-03-VIZBI\laederach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1854"/>
          <a:stretch/>
        </p:blipFill>
        <p:spPr bwMode="auto">
          <a:xfrm>
            <a:off x="1482977" y="1943721"/>
            <a:ext cx="5867400" cy="390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2066780" y="5791200"/>
            <a:ext cx="469979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 algn="ctr"/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[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Halvorsen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M </a:t>
            </a:r>
            <a:r>
              <a:rPr lang="en-US" sz="18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et al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, PLOS Gen 2010]</a:t>
            </a:r>
            <a:endParaRPr lang="en-GB" sz="1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Oval 2"/>
          <p:cNvSpPr/>
          <p:nvPr/>
        </p:nvSpPr>
        <p:spPr>
          <a:xfrm rot="996928">
            <a:off x="2776175" y="3164210"/>
            <a:ext cx="2265572" cy="1379380"/>
          </a:xfrm>
          <a:prstGeom prst="ellipse">
            <a:avLst/>
          </a:prstGeom>
          <a:solidFill>
            <a:srgbClr val="00B050">
              <a:alpha val="2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rot="20377299">
            <a:off x="4956562" y="2828413"/>
            <a:ext cx="2265572" cy="1379380"/>
          </a:xfrm>
          <a:prstGeom prst="ellipse">
            <a:avLst/>
          </a:prstGeom>
          <a:solidFill>
            <a:srgbClr val="FF0000">
              <a:alpha val="7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rot="21320125">
            <a:off x="2665473" y="1964341"/>
            <a:ext cx="1501164" cy="1025560"/>
          </a:xfrm>
          <a:prstGeom prst="ellipse">
            <a:avLst/>
          </a:prstGeom>
          <a:solidFill>
            <a:srgbClr val="0070C0">
              <a:alpha val="11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493776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Echantillonage</a:t>
            </a:r>
            <a:r>
              <a:rPr lang="en-US" sz="2800" dirty="0" smtClean="0"/>
              <a:t> </a:t>
            </a:r>
            <a:r>
              <a:rPr lang="en-US" sz="2800" dirty="0">
                <a:latin typeface="Times New Roman"/>
                <a:cs typeface="Times New Roman"/>
              </a:rPr>
              <a:t>→ </a:t>
            </a:r>
            <a:r>
              <a:rPr lang="en-US" sz="2800" dirty="0" smtClean="0"/>
              <a:t>Clustering</a:t>
            </a:r>
            <a:r>
              <a:rPr lang="en-US" sz="2800" dirty="0"/>
              <a:t> </a:t>
            </a:r>
            <a:r>
              <a:rPr lang="en-US" sz="2800" dirty="0">
                <a:latin typeface="Times New Roman"/>
                <a:cs typeface="Times New Roman"/>
              </a:rPr>
              <a:t>→</a:t>
            </a:r>
            <a:r>
              <a:rPr lang="en-US" sz="2800" dirty="0" smtClean="0"/>
              <a:t> PCA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445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6079"/>
            <a:ext cx="8229600" cy="990600"/>
          </a:xfrm>
        </p:spPr>
        <p:txBody>
          <a:bodyPr/>
          <a:lstStyle/>
          <a:p>
            <a:r>
              <a:rPr lang="en-US" dirty="0" err="1"/>
              <a:t>Sensibilité</a:t>
            </a:r>
            <a:r>
              <a:rPr lang="en-US" dirty="0"/>
              <a:t> de </a:t>
            </a:r>
            <a:r>
              <a:rPr lang="en-US" dirty="0" err="1"/>
              <a:t>nos</a:t>
            </a:r>
            <a:r>
              <a:rPr lang="en-US" dirty="0"/>
              <a:t> ARN aux mutations</a:t>
            </a:r>
          </a:p>
        </p:txBody>
      </p:sp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2066780" y="5181600"/>
            <a:ext cx="469979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 algn="ctr"/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[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Halvorsen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M </a:t>
            </a:r>
            <a:r>
              <a:rPr lang="en-US" sz="1800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et al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, PLOS Gen 2010]</a:t>
            </a:r>
            <a:endParaRPr lang="en-GB" sz="18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050" name="Picture 2" descr="C:\Users\ponty\Documents\Presentations\2012-03-VIZBI\laederach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1854"/>
          <a:stretch/>
        </p:blipFill>
        <p:spPr bwMode="auto">
          <a:xfrm>
            <a:off x="228600" y="1997027"/>
            <a:ext cx="4058398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 rot="996928">
            <a:off x="1123087" y="3021469"/>
            <a:ext cx="1567064" cy="1157810"/>
          </a:xfrm>
          <a:prstGeom prst="ellipse">
            <a:avLst/>
          </a:prstGeom>
          <a:solidFill>
            <a:srgbClr val="00B050">
              <a:alpha val="7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rot="20377299">
            <a:off x="2631230" y="2739611"/>
            <a:ext cx="1567064" cy="1157810"/>
          </a:xfrm>
          <a:prstGeom prst="ellipse">
            <a:avLst/>
          </a:prstGeom>
          <a:solidFill>
            <a:srgbClr val="FF0000">
              <a:alpha val="6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rot="21320125">
            <a:off x="1046516" y="2014335"/>
            <a:ext cx="1038334" cy="860824"/>
          </a:xfrm>
          <a:prstGeom prst="ellipse">
            <a:avLst/>
          </a:prstGeom>
          <a:solidFill>
            <a:srgbClr val="0070C0">
              <a:alpha val="9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4738"/>
            <a:ext cx="8229600" cy="4937760"/>
          </a:xfrm>
        </p:spPr>
        <p:txBody>
          <a:bodyPr>
            <a:normAutofit/>
          </a:bodyPr>
          <a:lstStyle/>
          <a:p>
            <a:r>
              <a:rPr lang="en-US" sz="2800" dirty="0" err="1"/>
              <a:t>Echantillonage</a:t>
            </a:r>
            <a:r>
              <a:rPr lang="en-US" sz="2800" dirty="0"/>
              <a:t> </a:t>
            </a:r>
            <a:r>
              <a:rPr lang="en-US" sz="2800" dirty="0">
                <a:latin typeface="Times New Roman"/>
                <a:cs typeface="Times New Roman"/>
              </a:rPr>
              <a:t>→ </a:t>
            </a:r>
            <a:r>
              <a:rPr lang="en-US" sz="2800" dirty="0"/>
              <a:t>Clustering </a:t>
            </a:r>
            <a:r>
              <a:rPr lang="en-US" sz="2800" dirty="0">
                <a:latin typeface="Times New Roman"/>
                <a:cs typeface="Times New Roman"/>
              </a:rPr>
              <a:t>→</a:t>
            </a:r>
            <a:r>
              <a:rPr lang="en-US" sz="2800" dirty="0"/>
              <a:t> PCA</a:t>
            </a:r>
          </a:p>
        </p:txBody>
      </p:sp>
      <p:pic>
        <p:nvPicPr>
          <p:cNvPr id="11" name="Picture 2" descr="C:\Users\ponty\Documents\Presentations\2012-03-VIZBI\laederach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3" t="73572" r="47336" b="4519"/>
          <a:stretch/>
        </p:blipFill>
        <p:spPr bwMode="auto">
          <a:xfrm>
            <a:off x="4262594" y="1980216"/>
            <a:ext cx="466344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/>
          <p:cNvSpPr/>
          <p:nvPr/>
        </p:nvSpPr>
        <p:spPr>
          <a:xfrm rot="793696">
            <a:off x="5086218" y="2053469"/>
            <a:ext cx="2066957" cy="891234"/>
          </a:xfrm>
          <a:prstGeom prst="ellipse">
            <a:avLst/>
          </a:prstGeom>
          <a:solidFill>
            <a:srgbClr val="0070C0">
              <a:alpha val="62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rot="996928">
            <a:off x="5464979" y="3330672"/>
            <a:ext cx="961497" cy="893276"/>
          </a:xfrm>
          <a:prstGeom prst="ellipse">
            <a:avLst/>
          </a:prstGeom>
          <a:solidFill>
            <a:srgbClr val="00B050">
              <a:alpha val="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rot="21101291">
            <a:off x="7279035" y="2800160"/>
            <a:ext cx="1575681" cy="954068"/>
          </a:xfrm>
          <a:prstGeom prst="ellipse">
            <a:avLst/>
          </a:prstGeom>
          <a:solidFill>
            <a:srgbClr val="FF0000">
              <a:alpha val="5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743588" y="3515700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0" name="TextBox 158"/>
          <p:cNvSpPr txBox="1"/>
          <p:nvPr/>
        </p:nvSpPr>
        <p:spPr>
          <a:xfrm>
            <a:off x="533400" y="5486400"/>
            <a:ext cx="8240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Une</a:t>
            </a:r>
            <a:r>
              <a:rPr lang="en-US" sz="2400" dirty="0" smtClean="0"/>
              <a:t> simple mutation </a:t>
            </a:r>
            <a:r>
              <a:rPr lang="en-US" sz="2400" dirty="0" err="1" smtClean="0"/>
              <a:t>modifie</a:t>
            </a:r>
            <a:r>
              <a:rPr lang="en-US" sz="2400" dirty="0" smtClean="0"/>
              <a:t> la repartition des </a:t>
            </a:r>
            <a:r>
              <a:rPr lang="en-US" sz="2400" dirty="0" err="1" smtClean="0"/>
              <a:t>repliements</a:t>
            </a:r>
            <a:r>
              <a:rPr lang="en-US" sz="2400" dirty="0" smtClean="0"/>
              <a:t> :</a:t>
            </a:r>
            <a:endParaRPr lang="fr-FR" sz="2400" dirty="0"/>
          </a:p>
          <a:p>
            <a:pPr algn="ctr"/>
            <a:r>
              <a:rPr lang="en-US" sz="2400" dirty="0" smtClean="0"/>
              <a:t>Explication </a:t>
            </a:r>
            <a:r>
              <a:rPr lang="en-US" sz="2400" i="1" dirty="0" err="1" smtClean="0"/>
              <a:t>mécanique</a:t>
            </a:r>
            <a:r>
              <a:rPr lang="en-US" sz="2400" dirty="0" smtClean="0"/>
              <a:t> pour </a:t>
            </a:r>
            <a:r>
              <a:rPr lang="en-US" sz="2400" dirty="0" err="1" smtClean="0"/>
              <a:t>une</a:t>
            </a:r>
            <a:r>
              <a:rPr lang="en-US" sz="2400" dirty="0" smtClean="0"/>
              <a:t> </a:t>
            </a:r>
            <a:r>
              <a:rPr lang="en-US" sz="2400" dirty="0" err="1" smtClean="0"/>
              <a:t>maladie</a:t>
            </a:r>
            <a:r>
              <a:rPr lang="en-US" sz="2400" dirty="0" smtClean="0"/>
              <a:t> </a:t>
            </a:r>
            <a:r>
              <a:rPr lang="en-US" sz="2400" dirty="0" err="1" smtClean="0"/>
              <a:t>génétique</a:t>
            </a:r>
            <a:r>
              <a:rPr lang="en-US" sz="2400" dirty="0" smtClean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414066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Evaluer</a:t>
            </a:r>
            <a:r>
              <a:rPr lang="en-US" dirty="0" smtClean="0"/>
              <a:t> la </a:t>
            </a:r>
            <a:r>
              <a:rPr lang="en-US" dirty="0" err="1" smtClean="0"/>
              <a:t>qualité</a:t>
            </a:r>
            <a:r>
              <a:rPr lang="en-US" dirty="0" smtClean="0"/>
              <a:t> </a:t>
            </a:r>
            <a:r>
              <a:rPr lang="en-US" dirty="0" err="1" smtClean="0"/>
              <a:t>d’une</a:t>
            </a:r>
            <a:r>
              <a:rPr lang="en-US" dirty="0" smtClean="0"/>
              <a:t> </a:t>
            </a:r>
            <a:r>
              <a:rPr lang="en-US" dirty="0" err="1" smtClean="0"/>
              <a:t>prédiction</a:t>
            </a:r>
            <a:endParaRPr lang="en-US" dirty="0"/>
          </a:p>
        </p:txBody>
      </p:sp>
      <p:pic>
        <p:nvPicPr>
          <p:cNvPr id="40962" name="Picture 2" descr="C:\Users\ponty\Documents\Tex\VIZBIChapter\Vienna-IntronII-Reliability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83556"/>
          <a:stretch/>
        </p:blipFill>
        <p:spPr bwMode="auto">
          <a:xfrm>
            <a:off x="106680" y="1834570"/>
            <a:ext cx="3149327" cy="441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ponty\Documents\Tex\VIZBIChapter\Vienna-IntronII-Reliability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2" t="6924" r="69364" b="6399"/>
          <a:stretch/>
        </p:blipFill>
        <p:spPr bwMode="auto">
          <a:xfrm>
            <a:off x="5867400" y="1315071"/>
            <a:ext cx="2956123" cy="43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6681" y="1295400"/>
            <a:ext cx="3149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Intron du </a:t>
            </a:r>
            <a:r>
              <a:rPr lang="en-GB" dirty="0" err="1" smtClean="0"/>
              <a:t>groupe</a:t>
            </a:r>
            <a:r>
              <a:rPr lang="en-GB" dirty="0" smtClean="0"/>
              <a:t> </a:t>
            </a:r>
            <a:r>
              <a:rPr lang="en-GB" dirty="0"/>
              <a:t>II </a:t>
            </a:r>
            <a:r>
              <a:rPr lang="en-GB" dirty="0" smtClean="0"/>
              <a:t>(D1-D4)</a:t>
            </a:r>
            <a:br>
              <a:rPr lang="en-GB" dirty="0" smtClean="0"/>
            </a:br>
            <a:r>
              <a:rPr lang="en-GB" dirty="0" smtClean="0"/>
              <a:t>RFAM ID</a:t>
            </a:r>
            <a:r>
              <a:rPr lang="en-GB" dirty="0"/>
              <a:t>: RF02001</a:t>
            </a:r>
            <a:endParaRPr lang="en-GB" dirty="0" smtClean="0"/>
          </a:p>
        </p:txBody>
      </p:sp>
      <p:pic>
        <p:nvPicPr>
          <p:cNvPr id="11" name="Picture 2" descr="C:\Users\ponty\Documents\Tex\VIZBIChapter\Vienna-IntronII-Reliability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5" t="13854" r="76008" b="65211"/>
          <a:stretch/>
        </p:blipFill>
        <p:spPr bwMode="auto">
          <a:xfrm>
            <a:off x="4572000" y="3632213"/>
            <a:ext cx="2377440" cy="23774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ponty\Documents\Tex\VIZBIChapter\Vienna-IntronII-Reliability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" t="16520" r="91549" b="62586"/>
          <a:stretch/>
        </p:blipFill>
        <p:spPr bwMode="auto">
          <a:xfrm>
            <a:off x="2743200" y="1012209"/>
            <a:ext cx="2377440" cy="23774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 rot="20168775">
            <a:off x="3285432" y="1411357"/>
            <a:ext cx="553993" cy="914400"/>
          </a:xfrm>
          <a:prstGeom prst="ellipse">
            <a:avLst/>
          </a:prstGeom>
          <a:solidFill>
            <a:srgbClr val="09A711">
              <a:alpha val="38000"/>
            </a:srgbClr>
          </a:solidFill>
          <a:ln w="53975">
            <a:solidFill>
              <a:srgbClr val="00B05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19843025">
            <a:off x="3679616" y="1896512"/>
            <a:ext cx="959056" cy="1097173"/>
          </a:xfrm>
          <a:prstGeom prst="ellipse">
            <a:avLst/>
          </a:prstGeom>
          <a:solidFill>
            <a:srgbClr val="0070C0">
              <a:alpha val="6000"/>
            </a:srgbClr>
          </a:solidFill>
          <a:ln w="53975">
            <a:solidFill>
              <a:srgbClr val="0070C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999333" y="2671425"/>
            <a:ext cx="543242" cy="697277"/>
            <a:chOff x="3011711" y="4098892"/>
            <a:chExt cx="1353240" cy="1582328"/>
          </a:xfrm>
        </p:grpSpPr>
        <p:sp>
          <p:nvSpPr>
            <p:cNvPr id="14" name="Oval 13"/>
            <p:cNvSpPr/>
            <p:nvPr/>
          </p:nvSpPr>
          <p:spPr>
            <a:xfrm rot="20168775">
              <a:off x="3011711" y="4098892"/>
              <a:ext cx="553993" cy="914400"/>
            </a:xfrm>
            <a:prstGeom prst="ellipse">
              <a:avLst/>
            </a:prstGeom>
            <a:solidFill>
              <a:srgbClr val="09A711">
                <a:alpha val="38000"/>
              </a:srgbClr>
            </a:solidFill>
            <a:ln w="22225">
              <a:solidFill>
                <a:srgbClr val="00B050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 rot="19843025">
              <a:off x="3405895" y="4584047"/>
              <a:ext cx="959056" cy="1097173"/>
            </a:xfrm>
            <a:prstGeom prst="ellipse">
              <a:avLst/>
            </a:prstGeom>
            <a:solidFill>
              <a:srgbClr val="0070C0">
                <a:alpha val="6000"/>
              </a:srgbClr>
            </a:solidFill>
            <a:ln w="22225">
              <a:solidFill>
                <a:srgbClr val="0070C0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4953000" y="6062246"/>
            <a:ext cx="3886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 err="1" smtClean="0"/>
              <a:t>RNAFold</a:t>
            </a:r>
            <a:r>
              <a:rPr lang="en-GB" sz="1600" dirty="0" smtClean="0"/>
              <a:t> 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[Gruber AR et al. NAR 2008]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019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859" y="76200"/>
            <a:ext cx="8229600" cy="1143000"/>
          </a:xfrm>
        </p:spPr>
        <p:txBody>
          <a:bodyPr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801778" y="1371600"/>
            <a:ext cx="5079584" cy="4944544"/>
            <a:chOff x="1801778" y="1684808"/>
            <a:chExt cx="5079584" cy="4944544"/>
          </a:xfrm>
        </p:grpSpPr>
        <p:pic>
          <p:nvPicPr>
            <p:cNvPr id="1027" name="Picture 3" descr="C:\Users\ponty\Documents\Presentations\2012-04-UnitheCafe\faces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97111">
              <a:off x="4800600" y="1837445"/>
              <a:ext cx="740569" cy="708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ponty\Documents\Presentations\2012-04-UnitheCafe\facesU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65054">
              <a:off x="3124200" y="1867740"/>
              <a:ext cx="845822" cy="630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ponty\Documents\Presentations\2012-04-UnitheCafe\facesA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160188">
              <a:off x="5956278" y="4650494"/>
              <a:ext cx="736094" cy="864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ponty\Documents\Presentations\2012-04-UnitheCafe\facesC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283462">
              <a:off x="6078974" y="2876189"/>
              <a:ext cx="740666" cy="864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C:\Users\ponty\Documents\Presentations\2012-04-UnitheCafe\faces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929905">
              <a:off x="2027292" y="4520160"/>
              <a:ext cx="740569" cy="708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C:\Users\ponty\Documents\Presentations\2012-04-UnitheCafe\facesU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329444">
              <a:off x="2037011" y="3085665"/>
              <a:ext cx="845822" cy="630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5" descr="C:\Users\ponty\Documents\Presentations\2012-04-UnitheCafe\facesA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317632">
              <a:off x="3156470" y="5602537"/>
              <a:ext cx="736094" cy="864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C:\Users\ponty\Documents\Presentations\2012-04-UnitheCafe\facesC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369977">
              <a:off x="4727233" y="5622586"/>
              <a:ext cx="740666" cy="864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" descr="C:\Users\ponty\Documents\Presentations\2012-04-UnitheCafe\faces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389233">
              <a:off x="5397073" y="5260670"/>
              <a:ext cx="740569" cy="708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C:\Users\ponty\Documents\Presentations\2012-04-UnitheCafe\facesU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730629">
              <a:off x="6076593" y="3912430"/>
              <a:ext cx="845822" cy="630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ponty\Documents\Presentations\2012-04-UnitheCafe\facesA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75907">
              <a:off x="5564839" y="2171784"/>
              <a:ext cx="736094" cy="864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C:\Users\ponty\Documents\Presentations\2012-04-UnitheCafe\facesC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977215" y="5765242"/>
              <a:ext cx="740666" cy="864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3" descr="C:\Users\ponty\Documents\Presentations\2012-04-UnitheCafe\faces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7215" y="1684808"/>
              <a:ext cx="740569" cy="708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C:\Users\ponty\Documents\Presentations\2012-04-UnitheCafe\facesU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483113">
              <a:off x="2472066" y="5183433"/>
              <a:ext cx="845822" cy="630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5" descr="C:\Users\ponty\Documents\Presentations\2012-04-UnitheCafe\facesA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763790">
              <a:off x="2382570" y="2169794"/>
              <a:ext cx="736094" cy="864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6" descr="C:\Users\ponty\Documents\Presentations\2012-04-UnitheCafe\facesC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863500" y="3714927"/>
              <a:ext cx="740666" cy="864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9" descr="C:\Users\ponty\Documents\Presentations\2012-04-UnitheCafe\chef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5" y="5105400"/>
            <a:ext cx="859221" cy="124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89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Evaluer</a:t>
            </a:r>
            <a:r>
              <a:rPr lang="en-US" dirty="0"/>
              <a:t> la </a:t>
            </a:r>
            <a:r>
              <a:rPr lang="en-US" dirty="0" err="1"/>
              <a:t>qualité</a:t>
            </a:r>
            <a:r>
              <a:rPr lang="en-US" dirty="0"/>
              <a:t> </a:t>
            </a:r>
            <a:r>
              <a:rPr lang="en-US" dirty="0" err="1"/>
              <a:t>d’une</a:t>
            </a:r>
            <a:r>
              <a:rPr lang="en-US" dirty="0"/>
              <a:t> </a:t>
            </a:r>
            <a:r>
              <a:rPr lang="en-US" dirty="0" err="1"/>
              <a:t>prédiction</a:t>
            </a:r>
            <a:endParaRPr lang="en-US" dirty="0"/>
          </a:p>
        </p:txBody>
      </p:sp>
      <p:pic>
        <p:nvPicPr>
          <p:cNvPr id="9" name="Picture 2" descr="C:\Users\ponty\Documents\Tex\VIZBIChapter\Vienna-IntronII-Reliability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2" r="44822"/>
          <a:stretch/>
        </p:blipFill>
        <p:spPr bwMode="auto">
          <a:xfrm>
            <a:off x="3672982" y="1510511"/>
            <a:ext cx="5128232" cy="479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ponty\Documents\Tex\VIZBIChapter\Vienna-IntronII-Reliability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2" t="6924" r="69364" b="6399"/>
          <a:stretch/>
        </p:blipFill>
        <p:spPr bwMode="auto">
          <a:xfrm>
            <a:off x="347844" y="1912921"/>
            <a:ext cx="2956123" cy="43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953000" y="6062246"/>
            <a:ext cx="3886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 err="1" smtClean="0"/>
              <a:t>RNAFold</a:t>
            </a:r>
            <a:r>
              <a:rPr lang="en-GB" sz="1600" dirty="0" smtClean="0"/>
              <a:t> 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[Gruber AR et al. NAR 2008]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681" y="1295400"/>
            <a:ext cx="3149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Intron du </a:t>
            </a:r>
            <a:r>
              <a:rPr lang="en-GB" dirty="0" err="1" smtClean="0"/>
              <a:t>groupe</a:t>
            </a:r>
            <a:r>
              <a:rPr lang="en-GB" dirty="0" smtClean="0"/>
              <a:t> </a:t>
            </a:r>
            <a:r>
              <a:rPr lang="en-GB" dirty="0"/>
              <a:t>II </a:t>
            </a:r>
            <a:r>
              <a:rPr lang="en-GB" dirty="0" smtClean="0"/>
              <a:t>(D1-D4)</a:t>
            </a:r>
            <a:br>
              <a:rPr lang="en-GB" dirty="0" smtClean="0"/>
            </a:br>
            <a:r>
              <a:rPr lang="en-GB" dirty="0" smtClean="0"/>
              <a:t>RFAM ID</a:t>
            </a:r>
            <a:r>
              <a:rPr lang="en-GB" dirty="0"/>
              <a:t>: RF02001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63887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114800" y="1219200"/>
            <a:ext cx="3748541" cy="3352800"/>
            <a:chOff x="2964180" y="1562294"/>
            <a:chExt cx="3122510" cy="2781293"/>
          </a:xfrm>
        </p:grpSpPr>
        <p:pic>
          <p:nvPicPr>
            <p:cNvPr id="7" name="Picture 2" descr="C:\Users\ponty\Documents\Tex\VIZBIChapter\Vienna-IntronII-Reliability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534" t="4418" r="21861" b="5172"/>
            <a:stretch/>
          </p:blipFill>
          <p:spPr bwMode="auto">
            <a:xfrm>
              <a:off x="2964180" y="1562294"/>
              <a:ext cx="3017520" cy="2781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 rot="18326563">
              <a:off x="5868226" y="1979036"/>
              <a:ext cx="228600" cy="1466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58090" y="2573673"/>
              <a:ext cx="2286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17568320">
              <a:off x="5605626" y="2415967"/>
              <a:ext cx="138303" cy="1036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19335497">
              <a:off x="5666089" y="2426959"/>
              <a:ext cx="138303" cy="2358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Evaluer</a:t>
            </a:r>
            <a:r>
              <a:rPr lang="en-US" dirty="0"/>
              <a:t> la </a:t>
            </a:r>
            <a:r>
              <a:rPr lang="en-US" dirty="0" err="1"/>
              <a:t>qualité</a:t>
            </a:r>
            <a:r>
              <a:rPr lang="en-US" dirty="0"/>
              <a:t> </a:t>
            </a:r>
            <a:r>
              <a:rPr lang="en-US" dirty="0" err="1"/>
              <a:t>d’une</a:t>
            </a:r>
            <a:r>
              <a:rPr lang="en-US" dirty="0"/>
              <a:t> </a:t>
            </a:r>
            <a:r>
              <a:rPr lang="en-US" dirty="0" err="1"/>
              <a:t>prédiction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3505200" y="4648200"/>
            <a:ext cx="5486400" cy="1447800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De </a:t>
            </a:r>
            <a:r>
              <a:rPr lang="en-US" sz="1800" dirty="0" err="1"/>
              <a:t>f</a:t>
            </a:r>
            <a:r>
              <a:rPr lang="en-US" sz="1800" dirty="0" err="1" smtClean="0"/>
              <a:t>aibles</a:t>
            </a:r>
            <a:r>
              <a:rPr lang="en-US" sz="1800" dirty="0" smtClean="0"/>
              <a:t> </a:t>
            </a:r>
            <a:r>
              <a:rPr lang="en-US" sz="1800" dirty="0" err="1" smtClean="0"/>
              <a:t>probabilités</a:t>
            </a:r>
            <a:r>
              <a:rPr lang="en-US" sz="1800" dirty="0" smtClean="0"/>
              <a:t> </a:t>
            </a:r>
            <a:r>
              <a:rPr lang="en-US" sz="1800" dirty="0" err="1" smtClean="0"/>
              <a:t>indiquent</a:t>
            </a:r>
            <a:r>
              <a:rPr lang="en-US" sz="1800" dirty="0" smtClean="0"/>
              <a:t> des </a:t>
            </a:r>
            <a:r>
              <a:rPr lang="en-US" sz="1800" dirty="0" err="1" smtClean="0"/>
              <a:t>régions</a:t>
            </a:r>
            <a:r>
              <a:rPr lang="en-US" sz="1800" dirty="0" smtClean="0"/>
              <a:t> </a:t>
            </a:r>
            <a:r>
              <a:rPr lang="en-US" sz="1800" dirty="0" err="1" smtClean="0"/>
              <a:t>incertaines</a:t>
            </a:r>
            <a:endParaRPr lang="en-US" sz="1800" dirty="0" smtClean="0"/>
          </a:p>
          <a:p>
            <a:r>
              <a:rPr lang="en-US" sz="1800" dirty="0" smtClean="0">
                <a:solidFill>
                  <a:srgbClr val="C00000"/>
                </a:solidFill>
              </a:rPr>
              <a:t>BP&gt;99% </a:t>
            </a:r>
            <a:r>
              <a:rPr lang="en-US" sz="1800" dirty="0" smtClean="0">
                <a:solidFill>
                  <a:srgbClr val="C00000"/>
                </a:solidFill>
                <a:cs typeface="Times New Roman"/>
              </a:rPr>
              <a:t>→ Avg. PPV</a:t>
            </a:r>
            <a:r>
              <a:rPr lang="en-US" sz="1800" dirty="0" smtClean="0">
                <a:solidFill>
                  <a:srgbClr val="C00000"/>
                </a:solidFill>
              </a:rPr>
              <a:t>&gt;90%</a:t>
            </a:r>
            <a:r>
              <a:rPr lang="en-US" sz="1800" dirty="0" smtClean="0"/>
              <a:t>       </a:t>
            </a:r>
            <a:endParaRPr lang="en-US" sz="1800" dirty="0">
              <a:solidFill>
                <a:schemeClr val="accent1"/>
              </a:solidFill>
            </a:endParaRPr>
          </a:p>
          <a:p>
            <a:r>
              <a:rPr lang="en-US" sz="1800" dirty="0" smtClean="0">
                <a:solidFill>
                  <a:schemeClr val="accent1"/>
                </a:solidFill>
              </a:rPr>
              <a:t>BP&gt;90% </a:t>
            </a:r>
            <a:r>
              <a:rPr lang="en-US" sz="1800" dirty="0">
                <a:solidFill>
                  <a:schemeClr val="accent1"/>
                </a:solidFill>
                <a:cs typeface="Times New Roman"/>
              </a:rPr>
              <a:t>→ </a:t>
            </a:r>
            <a:r>
              <a:rPr lang="en-US" sz="1800" dirty="0" smtClean="0">
                <a:solidFill>
                  <a:schemeClr val="accent1"/>
                </a:solidFill>
              </a:rPr>
              <a:t>PPV&gt;83%</a:t>
            </a:r>
          </a:p>
        </p:txBody>
      </p:sp>
      <p:pic>
        <p:nvPicPr>
          <p:cNvPr id="28" name="Picture 2" descr="C:\Users\ponty\Documents\Tex\VIZBIChapter\Vienna-IntronII-Reliability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83556"/>
          <a:stretch/>
        </p:blipFill>
        <p:spPr bwMode="auto">
          <a:xfrm>
            <a:off x="106680" y="1834570"/>
            <a:ext cx="3149327" cy="441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999333" y="2671425"/>
            <a:ext cx="543242" cy="697277"/>
            <a:chOff x="3011711" y="4098892"/>
            <a:chExt cx="1353240" cy="1582328"/>
          </a:xfrm>
        </p:grpSpPr>
        <p:sp>
          <p:nvSpPr>
            <p:cNvPr id="30" name="Oval 29"/>
            <p:cNvSpPr/>
            <p:nvPr/>
          </p:nvSpPr>
          <p:spPr>
            <a:xfrm rot="20168775">
              <a:off x="3011711" y="4098892"/>
              <a:ext cx="553993" cy="914400"/>
            </a:xfrm>
            <a:prstGeom prst="ellipse">
              <a:avLst/>
            </a:prstGeom>
            <a:solidFill>
              <a:srgbClr val="09A711">
                <a:alpha val="38000"/>
              </a:srgbClr>
            </a:solidFill>
            <a:ln w="22225">
              <a:solidFill>
                <a:srgbClr val="00B050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rot="19843025">
              <a:off x="3405895" y="4584047"/>
              <a:ext cx="959056" cy="1097173"/>
            </a:xfrm>
            <a:prstGeom prst="ellipse">
              <a:avLst/>
            </a:prstGeom>
            <a:solidFill>
              <a:srgbClr val="0070C0">
                <a:alpha val="6000"/>
              </a:srgbClr>
            </a:solidFill>
            <a:ln w="22225">
              <a:solidFill>
                <a:srgbClr val="0070C0">
                  <a:alpha val="8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4953000" y="6062246"/>
            <a:ext cx="3886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 err="1" smtClean="0"/>
              <a:t>RNAFold</a:t>
            </a:r>
            <a:r>
              <a:rPr lang="en-GB" sz="1600" dirty="0" smtClean="0"/>
              <a:t> </a:t>
            </a:r>
            <a:r>
              <a:rPr lang="en-GB" sz="1600" dirty="0" smtClean="0">
                <a:solidFill>
                  <a:schemeClr val="accent1">
                    <a:lumMod val="75000"/>
                  </a:schemeClr>
                </a:solidFill>
              </a:rPr>
              <a:t>[Gruber AR et al. NAR 2008]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6681" y="1295400"/>
            <a:ext cx="3149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Intron du </a:t>
            </a:r>
            <a:r>
              <a:rPr lang="en-GB" dirty="0" err="1" smtClean="0"/>
              <a:t>groupe</a:t>
            </a:r>
            <a:r>
              <a:rPr lang="en-GB" dirty="0" smtClean="0"/>
              <a:t> </a:t>
            </a:r>
            <a:r>
              <a:rPr lang="en-GB" dirty="0"/>
              <a:t>II </a:t>
            </a:r>
            <a:r>
              <a:rPr lang="en-GB" dirty="0" smtClean="0"/>
              <a:t>(D1-D4)</a:t>
            </a:r>
            <a:br>
              <a:rPr lang="en-GB" dirty="0" smtClean="0"/>
            </a:br>
            <a:r>
              <a:rPr lang="en-GB" dirty="0" smtClean="0"/>
              <a:t>RFAM ID</a:t>
            </a:r>
            <a:r>
              <a:rPr lang="en-GB" dirty="0"/>
              <a:t>: RF02001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95601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 métier de chercheur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E91D4FC-E9D6-4A1E-B464-BE8D8212F641}" type="datetime1">
              <a:rPr lang="fr-FR" smtClean="0"/>
              <a:t>12/06/2014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58F51B24-FE56-46AB-A3F4-8E087E3E0EE8}" type="slidenum">
              <a:rPr lang="fr-FR" smtClean="0"/>
              <a:pPr>
                <a:defRPr/>
              </a:pPr>
              <a:t>62</a:t>
            </a:fld>
            <a:endParaRPr lang="fr-FR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white">
          <a:xfrm>
            <a:off x="1349377" y="1591692"/>
            <a:ext cx="3222625" cy="2192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>
              <a:lnSpc>
                <a:spcPct val="95000"/>
              </a:lnSpc>
            </a:pPr>
            <a:r>
              <a:rPr lang="fr-FR" sz="15000" b="1" dirty="0" smtClean="0">
                <a:solidFill>
                  <a:schemeClr val="bg1"/>
                </a:solidFill>
              </a:rPr>
              <a:t>5</a:t>
            </a:r>
            <a:endParaRPr lang="fr-FR" sz="15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89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9375" y="0"/>
            <a:ext cx="7540625" cy="1143000"/>
          </a:xfrm>
        </p:spPr>
        <p:txBody>
          <a:bodyPr/>
          <a:lstStyle/>
          <a:p>
            <a:r>
              <a:rPr lang="en-US" dirty="0" smtClean="0"/>
              <a:t>Qui je </a:t>
            </a:r>
            <a:r>
              <a:rPr lang="en-US" dirty="0" err="1" smtClean="0"/>
              <a:t>suis</a:t>
            </a:r>
            <a:r>
              <a:rPr lang="en-US" dirty="0" smtClean="0"/>
              <a:t> …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8D7E31-7235-490F-889D-C1D1CCE1CB7B}" type="datetime1">
              <a:rPr lang="fr-FR" smtClean="0"/>
              <a:t>12/06/2014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80D65655-DFF4-4582-A39B-92EBC7723995}" type="slidenum">
              <a:rPr lang="fr-FR" smtClean="0"/>
              <a:pPr>
                <a:defRPr/>
              </a:pPr>
              <a:t>63</a:t>
            </a:fld>
            <a:endParaRPr lang="fr-FR"/>
          </a:p>
        </p:txBody>
      </p:sp>
      <p:sp>
        <p:nvSpPr>
          <p:cNvPr id="24" name="Arc plein 23"/>
          <p:cNvSpPr/>
          <p:nvPr/>
        </p:nvSpPr>
        <p:spPr>
          <a:xfrm>
            <a:off x="-5991585" y="-328792"/>
            <a:ext cx="7896585" cy="7896585"/>
          </a:xfrm>
          <a:prstGeom prst="blockArc">
            <a:avLst>
              <a:gd name="adj1" fmla="val 18900000"/>
              <a:gd name="adj2" fmla="val 2700000"/>
              <a:gd name="adj3" fmla="val 274"/>
            </a:avLst>
          </a:prstGeom>
          <a:scene3d>
            <a:camera prst="perspectiveHeroicExtremeRightFacing" fov="5400000" zoom="82000">
              <a:rot lat="21300000" lon="21594000" rev="0"/>
            </a:camera>
            <a:lightRig rig="morning" dir="t">
              <a:rot lat="0" lon="0" rev="20400000"/>
            </a:lightRig>
          </a:scene3d>
          <a:sp3d z="-40000"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6" name="Groupe 35"/>
          <p:cNvGrpSpPr/>
          <p:nvPr/>
        </p:nvGrpSpPr>
        <p:grpSpPr>
          <a:xfrm>
            <a:off x="549378" y="987926"/>
            <a:ext cx="8289822" cy="917074"/>
            <a:chOff x="549378" y="987926"/>
            <a:chExt cx="8289822" cy="917074"/>
          </a:xfrm>
        </p:grpSpPr>
        <p:sp>
          <p:nvSpPr>
            <p:cNvPr id="25" name="Forme libre 24"/>
            <p:cNvSpPr/>
            <p:nvPr/>
          </p:nvSpPr>
          <p:spPr>
            <a:xfrm>
              <a:off x="1007915" y="1079634"/>
              <a:ext cx="7831285" cy="825366"/>
            </a:xfrm>
            <a:custGeom>
              <a:avLst/>
              <a:gdLst>
                <a:gd name="connsiteX0" fmla="*/ 0 w 7831285"/>
                <a:gd name="connsiteY0" fmla="*/ 0 h 733659"/>
                <a:gd name="connsiteX1" fmla="*/ 7831285 w 7831285"/>
                <a:gd name="connsiteY1" fmla="*/ 0 h 733659"/>
                <a:gd name="connsiteX2" fmla="*/ 7831285 w 7831285"/>
                <a:gd name="connsiteY2" fmla="*/ 733659 h 733659"/>
                <a:gd name="connsiteX3" fmla="*/ 0 w 7831285"/>
                <a:gd name="connsiteY3" fmla="*/ 733659 h 733659"/>
                <a:gd name="connsiteX4" fmla="*/ 0 w 7831285"/>
                <a:gd name="connsiteY4" fmla="*/ 0 h 73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1285" h="733659">
                  <a:moveTo>
                    <a:pt x="0" y="0"/>
                  </a:moveTo>
                  <a:lnTo>
                    <a:pt x="7831285" y="0"/>
                  </a:lnTo>
                  <a:lnTo>
                    <a:pt x="7831285" y="733659"/>
                  </a:lnTo>
                  <a:lnTo>
                    <a:pt x="0" y="733659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perspectiveHeroicExtremeRightFacing" fov="5400000" zoom="82000">
                <a:rot lat="21300000" lon="21594000" rev="0"/>
              </a:camera>
              <a:lightRig rig="morning" dir="t">
                <a:rot lat="0" lon="0" rev="20400000"/>
              </a:lightRig>
            </a:scene3d>
            <a:sp3d extrusionH="190500" prstMaterial="matt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82342" tIns="45720" rIns="45720" bIns="45720" numCol="1" spcCol="1270" anchor="t" anchorCtr="0">
              <a:noAutofit/>
            </a:bodyPr>
            <a:lstStyle/>
            <a:p>
              <a:pPr lvl="0" algn="l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b="1" kern="1200" dirty="0" smtClean="0"/>
                <a:t>Chargé de </a:t>
              </a:r>
              <a:r>
                <a:rPr lang="en-US" sz="2100" b="1" kern="1200" dirty="0" err="1" smtClean="0"/>
                <a:t>recherche</a:t>
              </a:r>
              <a:r>
                <a:rPr lang="en-US" sz="2100" b="1" kern="1200" dirty="0" smtClean="0"/>
                <a:t> </a:t>
              </a:r>
              <a:endParaRPr lang="fr-FR" sz="2100" kern="1200" dirty="0"/>
            </a:p>
            <a:p>
              <a:pPr marL="171450" lvl="1" indent="-17145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 smtClean="0"/>
                <a:t>Centre National de la </a:t>
              </a:r>
              <a:r>
                <a:rPr lang="en-US" sz="1800" kern="1200" dirty="0" err="1" smtClean="0"/>
                <a:t>Recherche</a:t>
              </a:r>
              <a:r>
                <a:rPr lang="en-US" sz="1800" kern="1200" dirty="0" smtClean="0"/>
                <a:t> </a:t>
              </a:r>
              <a:r>
                <a:rPr lang="en-US" sz="1800" kern="1200" dirty="0" err="1" smtClean="0"/>
                <a:t>Scientifique</a:t>
              </a:r>
              <a:r>
                <a:rPr lang="en-US" sz="1800" kern="1200" dirty="0" smtClean="0"/>
                <a:t> (CNRS)</a:t>
              </a:r>
              <a:endParaRPr lang="fr-FR" sz="1800" kern="1200" dirty="0"/>
            </a:p>
          </p:txBody>
        </p:sp>
        <p:sp>
          <p:nvSpPr>
            <p:cNvPr id="26" name="Ellipse 25"/>
            <p:cNvSpPr/>
            <p:nvPr/>
          </p:nvSpPr>
          <p:spPr>
            <a:xfrm>
              <a:off x="549378" y="987926"/>
              <a:ext cx="917074" cy="917074"/>
            </a:xfrm>
            <a:prstGeom prst="ellipse">
              <a:avLst/>
            </a:prstGeom>
            <a:blipFill rotWithShape="0">
              <a:blip r:embed="rId2"/>
              <a:stretch>
                <a:fillRect/>
              </a:stretch>
            </a:blipFill>
            <a:scene3d>
              <a:camera prst="perspectiveHeroicExtremeRightFacing" fov="5400000" zoom="82000">
                <a:rot lat="21300000" lon="21594000" rev="0"/>
              </a:camera>
              <a:lightRig rig="morning" dir="t">
                <a:rot lat="0" lon="0" rev="20400000"/>
              </a:lightRig>
            </a:scene3d>
            <a:sp3d z="152400" extrusionH="63500" prstMaterial="matte">
              <a:bevelT w="50800" h="19050" prst="relaxedInset"/>
              <a:contourClr>
                <a:schemeClr val="bg1"/>
              </a:contourClr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5" name="Groupe 34"/>
          <p:cNvGrpSpPr/>
          <p:nvPr/>
        </p:nvGrpSpPr>
        <p:grpSpPr>
          <a:xfrm>
            <a:off x="1151765" y="2060825"/>
            <a:ext cx="7764103" cy="917074"/>
            <a:chOff x="1151765" y="2060825"/>
            <a:chExt cx="7764103" cy="917074"/>
          </a:xfrm>
        </p:grpSpPr>
        <p:sp>
          <p:nvSpPr>
            <p:cNvPr id="27" name="Forme libre 26"/>
            <p:cNvSpPr/>
            <p:nvPr/>
          </p:nvSpPr>
          <p:spPr>
            <a:xfrm>
              <a:off x="1610302" y="2152532"/>
              <a:ext cx="7305566" cy="825367"/>
            </a:xfrm>
            <a:custGeom>
              <a:avLst/>
              <a:gdLst>
                <a:gd name="connsiteX0" fmla="*/ 0 w 7305566"/>
                <a:gd name="connsiteY0" fmla="*/ 0 h 733659"/>
                <a:gd name="connsiteX1" fmla="*/ 7305566 w 7305566"/>
                <a:gd name="connsiteY1" fmla="*/ 0 h 733659"/>
                <a:gd name="connsiteX2" fmla="*/ 7305566 w 7305566"/>
                <a:gd name="connsiteY2" fmla="*/ 733659 h 733659"/>
                <a:gd name="connsiteX3" fmla="*/ 0 w 7305566"/>
                <a:gd name="connsiteY3" fmla="*/ 733659 h 733659"/>
                <a:gd name="connsiteX4" fmla="*/ 0 w 7305566"/>
                <a:gd name="connsiteY4" fmla="*/ 0 h 73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05566" h="733659">
                  <a:moveTo>
                    <a:pt x="0" y="0"/>
                  </a:moveTo>
                  <a:lnTo>
                    <a:pt x="7305566" y="0"/>
                  </a:lnTo>
                  <a:lnTo>
                    <a:pt x="7305566" y="733659"/>
                  </a:lnTo>
                  <a:lnTo>
                    <a:pt x="0" y="733659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perspectiveHeroicExtremeRightFacing" fov="5400000" zoom="82000">
                <a:rot lat="21300000" lon="21594000" rev="0"/>
              </a:camera>
              <a:lightRig rig="morning" dir="t">
                <a:rot lat="0" lon="0" rev="20400000"/>
              </a:lightRig>
            </a:scene3d>
            <a:sp3d extrusionH="190500" prstMaterial="matt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82342" tIns="53340" rIns="53340" bIns="53340" numCol="1" spcCol="1270" anchor="t" anchorCtr="0">
              <a:noAutofit/>
            </a:bodyPr>
            <a:lstStyle/>
            <a:p>
              <a:pPr lvl="0" algn="l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b="1" kern="1200" dirty="0" err="1" smtClean="0"/>
                <a:t>Chercheur</a:t>
              </a:r>
              <a:r>
                <a:rPr lang="en-US" sz="2100" b="1" kern="1200" dirty="0" smtClean="0"/>
                <a:t> </a:t>
              </a:r>
              <a:r>
                <a:rPr lang="en-US" sz="2100" b="1" kern="1200" dirty="0" err="1" smtClean="0"/>
                <a:t>associé</a:t>
              </a:r>
              <a:endParaRPr lang="fr-FR" sz="2100" kern="1200" dirty="0"/>
            </a:p>
            <a:p>
              <a:pPr marL="171450" lvl="1" indent="-171450" algn="l" defTabSz="7112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FR" sz="1600" kern="1200" smtClean="0"/>
                <a:t>Institut National de Recherche en Informatique et Automatique (INRIA)</a:t>
              </a:r>
              <a:endParaRPr lang="fr-FR" sz="1600" kern="1200"/>
            </a:p>
          </p:txBody>
        </p:sp>
        <p:sp>
          <p:nvSpPr>
            <p:cNvPr id="28" name="Ellipse 27"/>
            <p:cNvSpPr/>
            <p:nvPr/>
          </p:nvSpPr>
          <p:spPr>
            <a:xfrm>
              <a:off x="1151765" y="2060825"/>
              <a:ext cx="917074" cy="917074"/>
            </a:xfrm>
            <a:prstGeom prst="ellipse">
              <a:avLst/>
            </a:prstGeom>
            <a:blipFill dpi="0" rotWithShape="0">
              <a:blip r:embed="rId3"/>
              <a:srcRect/>
              <a:tile tx="95250" ty="-38100" sx="9000" sy="9000" flip="none" algn="ctr"/>
            </a:blipFill>
            <a:scene3d>
              <a:camera prst="perspectiveHeroicExtremeRightFacing" fov="5400000" zoom="82000">
                <a:rot lat="21300000" lon="21594000" rev="0"/>
              </a:camera>
              <a:lightRig rig="morning" dir="t">
                <a:rot lat="0" lon="0" rev="20400000"/>
              </a:lightRig>
            </a:scene3d>
            <a:sp3d z="152400" extrusionH="63500" prstMaterial="matte">
              <a:bevelT w="50800" h="19050" prst="relaxedInset"/>
              <a:contourClr>
                <a:schemeClr val="bg1"/>
              </a:contourClr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7" name="Groupe 36"/>
          <p:cNvGrpSpPr/>
          <p:nvPr/>
        </p:nvGrpSpPr>
        <p:grpSpPr>
          <a:xfrm>
            <a:off x="1313118" y="3160962"/>
            <a:ext cx="7602749" cy="917074"/>
            <a:chOff x="1313118" y="3160962"/>
            <a:chExt cx="7602749" cy="917074"/>
          </a:xfrm>
        </p:grpSpPr>
        <p:sp>
          <p:nvSpPr>
            <p:cNvPr id="29" name="Forme libre 28"/>
            <p:cNvSpPr/>
            <p:nvPr/>
          </p:nvSpPr>
          <p:spPr>
            <a:xfrm>
              <a:off x="1771655" y="3252670"/>
              <a:ext cx="7144212" cy="825366"/>
            </a:xfrm>
            <a:custGeom>
              <a:avLst/>
              <a:gdLst>
                <a:gd name="connsiteX0" fmla="*/ 0 w 7144212"/>
                <a:gd name="connsiteY0" fmla="*/ 0 h 733659"/>
                <a:gd name="connsiteX1" fmla="*/ 7144212 w 7144212"/>
                <a:gd name="connsiteY1" fmla="*/ 0 h 733659"/>
                <a:gd name="connsiteX2" fmla="*/ 7144212 w 7144212"/>
                <a:gd name="connsiteY2" fmla="*/ 733659 h 733659"/>
                <a:gd name="connsiteX3" fmla="*/ 0 w 7144212"/>
                <a:gd name="connsiteY3" fmla="*/ 733659 h 733659"/>
                <a:gd name="connsiteX4" fmla="*/ 0 w 7144212"/>
                <a:gd name="connsiteY4" fmla="*/ 0 h 73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44212" h="733659">
                  <a:moveTo>
                    <a:pt x="0" y="0"/>
                  </a:moveTo>
                  <a:lnTo>
                    <a:pt x="7144212" y="0"/>
                  </a:lnTo>
                  <a:lnTo>
                    <a:pt x="7144212" y="733659"/>
                  </a:lnTo>
                  <a:lnTo>
                    <a:pt x="0" y="733659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perspectiveHeroicExtremeRightFacing" fov="5400000" zoom="82000">
                <a:rot lat="21300000" lon="21594000" rev="0"/>
              </a:camera>
              <a:lightRig rig="morning" dir="t">
                <a:rot lat="0" lon="0" rev="20400000"/>
              </a:lightRig>
            </a:scene3d>
            <a:sp3d extrusionH="190500" prstMaterial="matt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82342" tIns="45720" rIns="45720" bIns="45720" numCol="1" spcCol="1270" anchor="t" anchorCtr="0">
              <a:noAutofit/>
            </a:bodyPr>
            <a:lstStyle/>
            <a:p>
              <a:pPr lvl="0" algn="l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b="1" kern="1200" dirty="0" smtClean="0"/>
                <a:t>Lieu de travail/Affectation</a:t>
              </a:r>
              <a:endParaRPr lang="fr-FR" sz="2100" kern="1200" dirty="0"/>
            </a:p>
            <a:p>
              <a:pPr marL="171450" lvl="1" indent="-17145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 err="1" smtClean="0"/>
                <a:t>Laboratoire</a:t>
              </a:r>
              <a:r>
                <a:rPr lang="en-US" sz="1800" kern="1200" dirty="0" smtClean="0"/>
                <a:t> </a:t>
              </a:r>
              <a:r>
                <a:rPr lang="en-US" sz="1800" kern="1200" dirty="0" err="1" smtClean="0"/>
                <a:t>d’Informatique</a:t>
              </a:r>
              <a:r>
                <a:rPr lang="en-US" sz="1800" kern="1200" dirty="0" smtClean="0"/>
                <a:t> de </a:t>
              </a:r>
              <a:r>
                <a:rPr lang="en-US" sz="1800" kern="1200" dirty="0" err="1" smtClean="0"/>
                <a:t>l’École</a:t>
              </a:r>
              <a:r>
                <a:rPr lang="en-US" sz="1800" kern="1200" dirty="0" smtClean="0"/>
                <a:t> </a:t>
              </a:r>
              <a:r>
                <a:rPr lang="en-US" sz="1800" kern="1200" dirty="0" err="1" smtClean="0"/>
                <a:t>Polytechnique</a:t>
              </a:r>
              <a:r>
                <a:rPr lang="en-US" sz="1800" kern="1200" dirty="0" smtClean="0"/>
                <a:t> (LIX)</a:t>
              </a:r>
              <a:endParaRPr lang="fr-FR" sz="1800" kern="1200" dirty="0"/>
            </a:p>
          </p:txBody>
        </p:sp>
        <p:sp>
          <p:nvSpPr>
            <p:cNvPr id="30" name="Ellipse 29"/>
            <p:cNvSpPr/>
            <p:nvPr/>
          </p:nvSpPr>
          <p:spPr>
            <a:xfrm>
              <a:off x="1313118" y="3160962"/>
              <a:ext cx="917074" cy="917074"/>
            </a:xfrm>
            <a:prstGeom prst="ellipse">
              <a:avLst/>
            </a:prstGeom>
            <a:blipFill dpi="0" rotWithShape="0">
              <a:blip r:embed="rId4"/>
              <a:srcRect/>
              <a:tile tx="0" ty="57150" sx="70000" sy="70000" flip="none" algn="tl"/>
            </a:blipFill>
            <a:scene3d>
              <a:camera prst="perspectiveHeroicExtremeRightFacing" fov="5400000" zoom="82000">
                <a:rot lat="21300000" lon="21594000" rev="0"/>
              </a:camera>
              <a:lightRig rig="morning" dir="t">
                <a:rot lat="0" lon="0" rev="20400000"/>
              </a:lightRig>
            </a:scene3d>
            <a:sp3d z="152400" extrusionH="63500" prstMaterial="matte">
              <a:bevelT w="50800" h="19050" prst="relaxedInset"/>
              <a:contourClr>
                <a:schemeClr val="bg1"/>
              </a:contourClr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8" name="Groupe 37"/>
          <p:cNvGrpSpPr/>
          <p:nvPr/>
        </p:nvGrpSpPr>
        <p:grpSpPr>
          <a:xfrm>
            <a:off x="1151765" y="4261100"/>
            <a:ext cx="7764103" cy="917074"/>
            <a:chOff x="1151765" y="4261100"/>
            <a:chExt cx="7764103" cy="917074"/>
          </a:xfrm>
        </p:grpSpPr>
        <p:sp>
          <p:nvSpPr>
            <p:cNvPr id="31" name="Forme libre 30"/>
            <p:cNvSpPr/>
            <p:nvPr/>
          </p:nvSpPr>
          <p:spPr>
            <a:xfrm>
              <a:off x="1610302" y="4352807"/>
              <a:ext cx="7305566" cy="825367"/>
            </a:xfrm>
            <a:custGeom>
              <a:avLst/>
              <a:gdLst>
                <a:gd name="connsiteX0" fmla="*/ 0 w 7305566"/>
                <a:gd name="connsiteY0" fmla="*/ 0 h 733659"/>
                <a:gd name="connsiteX1" fmla="*/ 7305566 w 7305566"/>
                <a:gd name="connsiteY1" fmla="*/ 0 h 733659"/>
                <a:gd name="connsiteX2" fmla="*/ 7305566 w 7305566"/>
                <a:gd name="connsiteY2" fmla="*/ 733659 h 733659"/>
                <a:gd name="connsiteX3" fmla="*/ 0 w 7305566"/>
                <a:gd name="connsiteY3" fmla="*/ 733659 h 733659"/>
                <a:gd name="connsiteX4" fmla="*/ 0 w 7305566"/>
                <a:gd name="connsiteY4" fmla="*/ 0 h 73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05566" h="733659">
                  <a:moveTo>
                    <a:pt x="0" y="0"/>
                  </a:moveTo>
                  <a:lnTo>
                    <a:pt x="7305566" y="0"/>
                  </a:lnTo>
                  <a:lnTo>
                    <a:pt x="7305566" y="733659"/>
                  </a:lnTo>
                  <a:lnTo>
                    <a:pt x="0" y="733659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perspectiveHeroicExtremeRightFacing" fov="5400000" zoom="82000">
                <a:rot lat="21300000" lon="21594000" rev="0"/>
              </a:camera>
              <a:lightRig rig="morning" dir="t">
                <a:rot lat="0" lon="0" rev="20400000"/>
              </a:lightRig>
            </a:scene3d>
            <a:sp3d extrusionH="190500" prstMaterial="matt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82342" tIns="45720" rIns="45720" bIns="45720" numCol="1" spcCol="1270" anchor="t" anchorCtr="0">
              <a:noAutofit/>
            </a:bodyPr>
            <a:lstStyle/>
            <a:p>
              <a:pPr lvl="0" algn="l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b="1" kern="1200" dirty="0" smtClean="0"/>
                <a:t>Mission </a:t>
              </a:r>
              <a:r>
                <a:rPr lang="en-US" sz="2100" b="1" kern="1200" dirty="0" err="1" smtClean="0"/>
                <a:t>principale</a:t>
              </a:r>
              <a:endParaRPr lang="fr-FR" sz="2100" kern="1200" dirty="0"/>
            </a:p>
            <a:p>
              <a:pPr marL="171450" lvl="1" indent="-17145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 err="1" smtClean="0"/>
                <a:t>Réaliser</a:t>
              </a:r>
              <a:r>
                <a:rPr lang="en-US" sz="1800" kern="1200" dirty="0" smtClean="0"/>
                <a:t> un </a:t>
              </a:r>
              <a:r>
                <a:rPr lang="en-US" sz="1800" kern="1200" dirty="0" err="1" smtClean="0"/>
                <a:t>projet</a:t>
              </a:r>
              <a:r>
                <a:rPr lang="en-US" sz="1800" kern="1200" dirty="0" smtClean="0"/>
                <a:t> de </a:t>
              </a:r>
              <a:r>
                <a:rPr lang="en-US" sz="1800" kern="1200" dirty="0" err="1" smtClean="0"/>
                <a:t>recherche</a:t>
              </a:r>
              <a:r>
                <a:rPr lang="en-US" sz="1800" kern="1200" dirty="0" smtClean="0"/>
                <a:t> personnel (Design </a:t>
              </a:r>
              <a:r>
                <a:rPr lang="en-US" sz="1800" kern="1200" dirty="0" err="1" smtClean="0"/>
                <a:t>d’ARN</a:t>
              </a:r>
              <a:r>
                <a:rPr lang="en-US" sz="1800" kern="1200" dirty="0" smtClean="0"/>
                <a:t>)</a:t>
              </a:r>
              <a:endParaRPr lang="fr-FR" sz="1800" kern="1200" dirty="0"/>
            </a:p>
          </p:txBody>
        </p:sp>
        <p:sp>
          <p:nvSpPr>
            <p:cNvPr id="32" name="Ellipse 31"/>
            <p:cNvSpPr/>
            <p:nvPr/>
          </p:nvSpPr>
          <p:spPr>
            <a:xfrm>
              <a:off x="1151765" y="4261100"/>
              <a:ext cx="917074" cy="917074"/>
            </a:xfrm>
            <a:prstGeom prst="ellipse">
              <a:avLst/>
            </a:prstGeom>
            <a:blipFill dpi="0" rotWithShape="0">
              <a:blip r:embed="rId5"/>
              <a:srcRect/>
              <a:tile tx="-234950" ty="133350" sx="80000" sy="80000" flip="none" algn="ctr"/>
            </a:blipFill>
            <a:scene3d>
              <a:camera prst="perspectiveHeroicExtremeRightFacing" fov="5400000" zoom="82000">
                <a:rot lat="21300000" lon="21594000" rev="0"/>
              </a:camera>
              <a:lightRig rig="morning" dir="t">
                <a:rot lat="0" lon="0" rev="20400000"/>
              </a:lightRig>
            </a:scene3d>
            <a:sp3d z="152400" extrusionH="63500" prstMaterial="matte">
              <a:bevelT w="50800" h="19050" prst="relaxedInset"/>
              <a:contourClr>
                <a:schemeClr val="bg1"/>
              </a:contourClr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9" name="Groupe 38"/>
          <p:cNvGrpSpPr/>
          <p:nvPr/>
        </p:nvGrpSpPr>
        <p:grpSpPr>
          <a:xfrm>
            <a:off x="609600" y="5361237"/>
            <a:ext cx="8305800" cy="917074"/>
            <a:chOff x="609600" y="5361237"/>
            <a:chExt cx="8305800" cy="917074"/>
          </a:xfrm>
        </p:grpSpPr>
        <p:sp>
          <p:nvSpPr>
            <p:cNvPr id="33" name="Forme libre 32"/>
            <p:cNvSpPr/>
            <p:nvPr/>
          </p:nvSpPr>
          <p:spPr>
            <a:xfrm>
              <a:off x="1084115" y="5452945"/>
              <a:ext cx="7831285" cy="825366"/>
            </a:xfrm>
            <a:custGeom>
              <a:avLst/>
              <a:gdLst>
                <a:gd name="connsiteX0" fmla="*/ 0 w 7831285"/>
                <a:gd name="connsiteY0" fmla="*/ 0 h 733659"/>
                <a:gd name="connsiteX1" fmla="*/ 7831285 w 7831285"/>
                <a:gd name="connsiteY1" fmla="*/ 0 h 733659"/>
                <a:gd name="connsiteX2" fmla="*/ 7831285 w 7831285"/>
                <a:gd name="connsiteY2" fmla="*/ 733659 h 733659"/>
                <a:gd name="connsiteX3" fmla="*/ 0 w 7831285"/>
                <a:gd name="connsiteY3" fmla="*/ 733659 h 733659"/>
                <a:gd name="connsiteX4" fmla="*/ 0 w 7831285"/>
                <a:gd name="connsiteY4" fmla="*/ 0 h 73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31285" h="733659">
                  <a:moveTo>
                    <a:pt x="0" y="0"/>
                  </a:moveTo>
                  <a:lnTo>
                    <a:pt x="7831285" y="0"/>
                  </a:lnTo>
                  <a:lnTo>
                    <a:pt x="7831285" y="733659"/>
                  </a:lnTo>
                  <a:lnTo>
                    <a:pt x="0" y="733659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perspectiveHeroicExtremeRightFacing" fov="5400000" zoom="82000">
                <a:rot lat="21300000" lon="21594000" rev="0"/>
              </a:camera>
              <a:lightRig rig="morning" dir="t">
                <a:rot lat="0" lon="0" rev="20400000"/>
              </a:lightRig>
            </a:scene3d>
            <a:sp3d extrusionH="190500" prstMaterial="matte">
              <a:bevelT w="120650" h="38100" prst="relaxedInset"/>
              <a:bevelB w="120650" h="571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82342" tIns="53340" rIns="53340" bIns="53340" numCol="1" spcCol="1270" anchor="t" anchorCtr="0">
              <a:noAutofit/>
            </a:bodyPr>
            <a:lstStyle/>
            <a:p>
              <a:pPr lvl="0" algn="l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b="1" kern="1200" dirty="0" err="1" smtClean="0"/>
                <a:t>Autres</a:t>
              </a:r>
              <a:r>
                <a:rPr lang="en-US" sz="2100" b="1" kern="1200" dirty="0" smtClean="0"/>
                <a:t> missions</a:t>
              </a:r>
              <a:endParaRPr lang="fr-FR" sz="2100" b="1" kern="1200" dirty="0"/>
            </a:p>
            <a:p>
              <a:pPr marL="171450" lvl="1" indent="-17145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 smtClean="0"/>
                <a:t>Diffusion </a:t>
              </a:r>
              <a:r>
                <a:rPr lang="en-US" sz="1800" kern="1200" dirty="0" err="1" smtClean="0"/>
                <a:t>scientifique</a:t>
              </a:r>
              <a:r>
                <a:rPr lang="en-US" sz="1800" kern="1200" dirty="0" smtClean="0"/>
                <a:t>, </a:t>
              </a:r>
              <a:r>
                <a:rPr lang="en-US" sz="1800" kern="1200" dirty="0" err="1" smtClean="0"/>
                <a:t>transfert</a:t>
              </a:r>
              <a:r>
                <a:rPr lang="en-US" sz="1800" kern="1200" dirty="0" smtClean="0"/>
                <a:t>, animation, </a:t>
              </a:r>
              <a:r>
                <a:rPr lang="en-US" sz="1800" kern="1200" dirty="0" err="1" smtClean="0"/>
                <a:t>recrutement</a:t>
              </a:r>
              <a:r>
                <a:rPr lang="en-US" sz="1800" kern="1200" dirty="0" smtClean="0"/>
                <a:t> …</a:t>
              </a:r>
              <a:endParaRPr lang="fr-FR" sz="1800" kern="1200" dirty="0"/>
            </a:p>
          </p:txBody>
        </p:sp>
        <p:sp>
          <p:nvSpPr>
            <p:cNvPr id="34" name="Ellipse 33"/>
            <p:cNvSpPr/>
            <p:nvPr/>
          </p:nvSpPr>
          <p:spPr>
            <a:xfrm>
              <a:off x="609600" y="5361237"/>
              <a:ext cx="917074" cy="917074"/>
            </a:xfrm>
            <a:prstGeom prst="ellipse">
              <a:avLst/>
            </a:prstGeom>
            <a:scene3d>
              <a:camera prst="perspectiveHeroicExtremeRightFacing" fov="5400000" zoom="82000">
                <a:rot lat="21300000" lon="21594000" rev="0"/>
              </a:camera>
              <a:lightRig rig="morning" dir="t">
                <a:rot lat="0" lon="0" rev="20400000"/>
              </a:lightRig>
            </a:scene3d>
            <a:sp3d z="152400" extrusionH="63500" prstMaterial="matte">
              <a:bevelT w="50800" h="19050" prst="relaxedInset"/>
              <a:contourClr>
                <a:schemeClr val="bg1"/>
              </a:contourClr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r>
                <a:rPr lang="en-US" sz="5400" dirty="0" smtClean="0">
                  <a:latin typeface="Rockwell Condensed" pitchFamily="18" charset="0"/>
                </a:rPr>
                <a:t>+</a:t>
              </a:r>
              <a:endParaRPr lang="fr-FR" sz="5400" dirty="0">
                <a:latin typeface="Rockwell Condensed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392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9375" y="76200"/>
            <a:ext cx="7540625" cy="1143000"/>
          </a:xfrm>
        </p:spPr>
        <p:txBody>
          <a:bodyPr/>
          <a:lstStyle/>
          <a:p>
            <a:r>
              <a:rPr lang="en-US" dirty="0" smtClean="0"/>
              <a:t>Ma </a:t>
            </a:r>
            <a:r>
              <a:rPr lang="en-US" dirty="0" err="1" smtClean="0"/>
              <a:t>journée</a:t>
            </a:r>
            <a:r>
              <a:rPr lang="en-US" dirty="0" smtClean="0"/>
              <a:t> </a:t>
            </a:r>
            <a:r>
              <a:rPr lang="en-US" dirty="0" err="1" smtClean="0"/>
              <a:t>typique</a:t>
            </a:r>
            <a:r>
              <a:rPr lang="en-US" dirty="0" smtClean="0"/>
              <a:t> …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8D7E31-7235-490F-889D-C1D1CCE1CB7B}" type="datetime1">
              <a:rPr lang="fr-FR" smtClean="0"/>
              <a:t>12/06/2014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80D65655-DFF4-4582-A39B-92EBC7723995}" type="slidenum">
              <a:rPr lang="fr-FR" smtClean="0"/>
              <a:pPr>
                <a:defRPr/>
              </a:pPr>
              <a:t>64</a:t>
            </a:fld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990598" y="5638800"/>
            <a:ext cx="7696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… et </a:t>
            </a:r>
            <a:r>
              <a:rPr lang="en-US" dirty="0" err="1" smtClean="0"/>
              <a:t>j’en</a:t>
            </a:r>
            <a:r>
              <a:rPr lang="en-US" dirty="0" smtClean="0"/>
              <a:t> </a:t>
            </a:r>
            <a:r>
              <a:rPr lang="en-US" dirty="0" err="1" smtClean="0"/>
              <a:t>oublie</a:t>
            </a:r>
            <a:r>
              <a:rPr lang="en-US" dirty="0" smtClean="0"/>
              <a:t> : </a:t>
            </a:r>
            <a:r>
              <a:rPr lang="en-US" dirty="0" err="1" smtClean="0"/>
              <a:t>Comités</a:t>
            </a:r>
            <a:r>
              <a:rPr lang="en-US" dirty="0" smtClean="0"/>
              <a:t> de </a:t>
            </a:r>
            <a:r>
              <a:rPr lang="en-US" dirty="0" err="1" smtClean="0"/>
              <a:t>recrutement</a:t>
            </a:r>
            <a:r>
              <a:rPr lang="en-US" dirty="0" smtClean="0"/>
              <a:t>, Jury de </a:t>
            </a:r>
            <a:r>
              <a:rPr lang="en-US" dirty="0" err="1" smtClean="0"/>
              <a:t>thèse</a:t>
            </a:r>
            <a:r>
              <a:rPr lang="en-US" dirty="0" smtClean="0"/>
              <a:t>, </a:t>
            </a:r>
            <a:r>
              <a:rPr lang="en-US" dirty="0" err="1" smtClean="0"/>
              <a:t>nombreux</a:t>
            </a:r>
            <a:r>
              <a:rPr lang="en-US" dirty="0" smtClean="0"/>
              <a:t> </a:t>
            </a:r>
            <a:r>
              <a:rPr lang="en-US" dirty="0" err="1" smtClean="0"/>
              <a:t>séjours</a:t>
            </a:r>
            <a:r>
              <a:rPr lang="en-US" dirty="0" smtClean="0"/>
              <a:t> à </a:t>
            </a:r>
            <a:r>
              <a:rPr lang="en-US" dirty="0" err="1" smtClean="0"/>
              <a:t>l’étranger</a:t>
            </a:r>
            <a:r>
              <a:rPr lang="en-US" dirty="0" smtClean="0"/>
              <a:t>, </a:t>
            </a:r>
            <a:r>
              <a:rPr lang="en-US" dirty="0" err="1" smtClean="0"/>
              <a:t>présentation</a:t>
            </a:r>
            <a:r>
              <a:rPr lang="en-US" dirty="0" smtClean="0"/>
              <a:t> et </a:t>
            </a:r>
            <a:r>
              <a:rPr lang="en-US" dirty="0" err="1" smtClean="0"/>
              <a:t>cours</a:t>
            </a:r>
            <a:r>
              <a:rPr lang="en-US" dirty="0" smtClean="0"/>
              <a:t>, </a:t>
            </a:r>
            <a:r>
              <a:rPr lang="en-US" dirty="0" err="1" smtClean="0"/>
              <a:t>organisation</a:t>
            </a:r>
            <a:r>
              <a:rPr lang="en-US" dirty="0" smtClean="0"/>
              <a:t> </a:t>
            </a:r>
            <a:r>
              <a:rPr lang="en-US" dirty="0" err="1" smtClean="0"/>
              <a:t>d’évènements</a:t>
            </a:r>
            <a:r>
              <a:rPr lang="en-US" dirty="0" smtClean="0"/>
              <a:t> …</a:t>
            </a:r>
            <a:endParaRPr lang="fr-FR" dirty="0"/>
          </a:p>
        </p:txBody>
      </p:sp>
      <p:grpSp>
        <p:nvGrpSpPr>
          <p:cNvPr id="1133" name="Groupe 1132"/>
          <p:cNvGrpSpPr/>
          <p:nvPr/>
        </p:nvGrpSpPr>
        <p:grpSpPr>
          <a:xfrm>
            <a:off x="511176" y="1295400"/>
            <a:ext cx="8467724" cy="371475"/>
            <a:chOff x="360893" y="1477435"/>
            <a:chExt cx="8467724" cy="371475"/>
          </a:xfrm>
        </p:grpSpPr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360893" y="1477435"/>
              <a:ext cx="2846387" cy="371475"/>
            </a:xfrm>
            <a:prstGeom prst="rect">
              <a:avLst/>
            </a:prstGeom>
            <a:solidFill>
              <a:srgbClr val="E2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3207280" y="1477435"/>
              <a:ext cx="5621337" cy="371475"/>
            </a:xfrm>
            <a:prstGeom prst="rect">
              <a:avLst/>
            </a:prstGeom>
            <a:solidFill>
              <a:srgbClr val="E2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5" name="Rectangle 43"/>
            <p:cNvSpPr>
              <a:spLocks noChangeArrowheads="1"/>
            </p:cNvSpPr>
            <p:nvPr/>
          </p:nvSpPr>
          <p:spPr bwMode="auto">
            <a:xfrm>
              <a:off x="454555" y="1539348"/>
              <a:ext cx="606425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9h30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6" name="Rectangle 44"/>
            <p:cNvSpPr>
              <a:spLocks noChangeArrowheads="1"/>
            </p:cNvSpPr>
            <p:nvPr/>
          </p:nvSpPr>
          <p:spPr bwMode="auto">
            <a:xfrm>
              <a:off x="1026055" y="1539348"/>
              <a:ext cx="1465262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Lever + Mails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7" name="Rectangle 45"/>
            <p:cNvSpPr>
              <a:spLocks noChangeArrowheads="1"/>
            </p:cNvSpPr>
            <p:nvPr/>
          </p:nvSpPr>
          <p:spPr bwMode="auto">
            <a:xfrm>
              <a:off x="3300942" y="1539348"/>
              <a:ext cx="1190625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Autonomie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8" name="Rectangle 46"/>
            <p:cNvSpPr>
              <a:spLocks noChangeArrowheads="1"/>
            </p:cNvSpPr>
            <p:nvPr/>
          </p:nvSpPr>
          <p:spPr bwMode="auto">
            <a:xfrm>
              <a:off x="4389967" y="1539348"/>
              <a:ext cx="165100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,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9" name="Rectangle 47"/>
            <p:cNvSpPr>
              <a:spLocks noChangeArrowheads="1"/>
            </p:cNvSpPr>
            <p:nvPr/>
          </p:nvSpPr>
          <p:spPr bwMode="auto">
            <a:xfrm>
              <a:off x="4520142" y="1539348"/>
              <a:ext cx="630237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choix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0" name="Rectangle 48"/>
            <p:cNvSpPr>
              <a:spLocks noChangeArrowheads="1"/>
            </p:cNvSpPr>
            <p:nvPr/>
          </p:nvSpPr>
          <p:spPr bwMode="auto">
            <a:xfrm>
              <a:off x="5117042" y="1539348"/>
              <a:ext cx="531812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des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1" name="Rectangle 49"/>
            <p:cNvSpPr>
              <a:spLocks noChangeArrowheads="1"/>
            </p:cNvSpPr>
            <p:nvPr/>
          </p:nvSpPr>
          <p:spPr bwMode="auto">
            <a:xfrm>
              <a:off x="5548842" y="1539348"/>
              <a:ext cx="923925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horaires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2" name="Rectangle 50"/>
            <p:cNvSpPr>
              <a:spLocks noChangeArrowheads="1"/>
            </p:cNvSpPr>
            <p:nvPr/>
          </p:nvSpPr>
          <p:spPr bwMode="auto">
            <a:xfrm>
              <a:off x="6437842" y="1539348"/>
              <a:ext cx="176212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(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3" name="Rectangle 51"/>
            <p:cNvSpPr>
              <a:spLocks noChangeArrowheads="1"/>
            </p:cNvSpPr>
            <p:nvPr/>
          </p:nvSpPr>
          <p:spPr bwMode="auto">
            <a:xfrm>
              <a:off x="6514042" y="1539348"/>
              <a:ext cx="708025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Rares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4" name="Rectangle 52"/>
            <p:cNvSpPr>
              <a:spLocks noChangeArrowheads="1"/>
            </p:cNvSpPr>
            <p:nvPr/>
          </p:nvSpPr>
          <p:spPr bwMode="auto">
            <a:xfrm>
              <a:off x="7187142" y="1539348"/>
              <a:ext cx="1230312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Week End)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134" name="Groupe 1133"/>
          <p:cNvGrpSpPr/>
          <p:nvPr/>
        </p:nvGrpSpPr>
        <p:grpSpPr>
          <a:xfrm>
            <a:off x="511176" y="1676400"/>
            <a:ext cx="8467724" cy="369888"/>
            <a:chOff x="360893" y="1848910"/>
            <a:chExt cx="8467724" cy="369888"/>
          </a:xfrm>
        </p:grpSpPr>
        <p:sp>
          <p:nvSpPr>
            <p:cNvPr id="17" name="Rectangle 8"/>
            <p:cNvSpPr>
              <a:spLocks noChangeArrowheads="1"/>
            </p:cNvSpPr>
            <p:nvPr/>
          </p:nvSpPr>
          <p:spPr bwMode="auto">
            <a:xfrm>
              <a:off x="360893" y="1848910"/>
              <a:ext cx="2846387" cy="369888"/>
            </a:xfrm>
            <a:prstGeom prst="rect">
              <a:avLst/>
            </a:prstGeom>
            <a:solidFill>
              <a:srgbClr val="F1F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3207280" y="1848910"/>
              <a:ext cx="5621337" cy="369888"/>
            </a:xfrm>
            <a:prstGeom prst="rect">
              <a:avLst/>
            </a:prstGeom>
            <a:solidFill>
              <a:srgbClr val="F1F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5" name="Rectangle 53"/>
            <p:cNvSpPr>
              <a:spLocks noChangeArrowheads="1"/>
            </p:cNvSpPr>
            <p:nvPr/>
          </p:nvSpPr>
          <p:spPr bwMode="auto">
            <a:xfrm>
              <a:off x="454555" y="1910823"/>
              <a:ext cx="1735137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10h (Re)lecture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6" name="Rectangle 54"/>
            <p:cNvSpPr>
              <a:spLocks noChangeArrowheads="1"/>
            </p:cNvSpPr>
            <p:nvPr/>
          </p:nvSpPr>
          <p:spPr bwMode="auto">
            <a:xfrm>
              <a:off x="2092855" y="1910823"/>
              <a:ext cx="885825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d’article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7" name="Rectangle 55"/>
            <p:cNvSpPr>
              <a:spLocks noChangeArrowheads="1"/>
            </p:cNvSpPr>
            <p:nvPr/>
          </p:nvSpPr>
          <p:spPr bwMode="auto">
            <a:xfrm>
              <a:off x="3300942" y="1910823"/>
              <a:ext cx="1011237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Domaine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8" name="Rectangle 56"/>
            <p:cNvSpPr>
              <a:spLocks noChangeArrowheads="1"/>
            </p:cNvSpPr>
            <p:nvPr/>
          </p:nvSpPr>
          <p:spPr bwMode="auto">
            <a:xfrm>
              <a:off x="4278842" y="1910823"/>
              <a:ext cx="1211262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dynamique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9" name="Rectangle 57"/>
            <p:cNvSpPr>
              <a:spLocks noChangeArrowheads="1"/>
            </p:cNvSpPr>
            <p:nvPr/>
          </p:nvSpPr>
          <p:spPr bwMode="auto">
            <a:xfrm>
              <a:off x="5390092" y="1910823"/>
              <a:ext cx="228600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,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60" name="Rectangle 58"/>
            <p:cNvSpPr>
              <a:spLocks noChangeArrowheads="1"/>
            </p:cNvSpPr>
            <p:nvPr/>
          </p:nvSpPr>
          <p:spPr bwMode="auto">
            <a:xfrm>
              <a:off x="5523442" y="1910823"/>
              <a:ext cx="1266825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compétition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61" name="Rectangle 59"/>
            <p:cNvSpPr>
              <a:spLocks noChangeArrowheads="1"/>
            </p:cNvSpPr>
            <p:nvPr/>
          </p:nvSpPr>
          <p:spPr bwMode="auto">
            <a:xfrm>
              <a:off x="6688667" y="1910823"/>
              <a:ext cx="1241425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, arbitrages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135" name="Groupe 1134"/>
          <p:cNvGrpSpPr/>
          <p:nvPr/>
        </p:nvGrpSpPr>
        <p:grpSpPr>
          <a:xfrm>
            <a:off x="511176" y="2057400"/>
            <a:ext cx="8467724" cy="371475"/>
            <a:chOff x="360893" y="2218798"/>
            <a:chExt cx="8467724" cy="371475"/>
          </a:xfrm>
        </p:grpSpPr>
        <p:sp>
          <p:nvSpPr>
            <p:cNvPr id="19" name="Rectangle 10"/>
            <p:cNvSpPr>
              <a:spLocks noChangeArrowheads="1"/>
            </p:cNvSpPr>
            <p:nvPr/>
          </p:nvSpPr>
          <p:spPr bwMode="auto">
            <a:xfrm>
              <a:off x="360893" y="2218798"/>
              <a:ext cx="2846387" cy="371475"/>
            </a:xfrm>
            <a:prstGeom prst="rect">
              <a:avLst/>
            </a:prstGeom>
            <a:solidFill>
              <a:srgbClr val="E2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3207280" y="2218798"/>
              <a:ext cx="5621337" cy="371475"/>
            </a:xfrm>
            <a:prstGeom prst="rect">
              <a:avLst/>
            </a:prstGeom>
            <a:solidFill>
              <a:srgbClr val="E2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2" name="Rectangle 60"/>
            <p:cNvSpPr>
              <a:spLocks noChangeArrowheads="1"/>
            </p:cNvSpPr>
            <p:nvPr/>
          </p:nvSpPr>
          <p:spPr bwMode="auto">
            <a:xfrm>
              <a:off x="454555" y="2282298"/>
              <a:ext cx="479425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11h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63" name="Rectangle 61"/>
            <p:cNvSpPr>
              <a:spLocks noChangeArrowheads="1"/>
            </p:cNvSpPr>
            <p:nvPr/>
          </p:nvSpPr>
          <p:spPr bwMode="auto">
            <a:xfrm>
              <a:off x="881592" y="2282298"/>
              <a:ext cx="896937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Codage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64" name="Rectangle 62"/>
            <p:cNvSpPr>
              <a:spLocks noChangeArrowheads="1"/>
            </p:cNvSpPr>
            <p:nvPr/>
          </p:nvSpPr>
          <p:spPr bwMode="auto">
            <a:xfrm>
              <a:off x="3300942" y="2282298"/>
              <a:ext cx="1049337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Réflexion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65" name="Rectangle 63"/>
            <p:cNvSpPr>
              <a:spLocks noChangeArrowheads="1"/>
            </p:cNvSpPr>
            <p:nvPr/>
          </p:nvSpPr>
          <p:spPr bwMode="auto">
            <a:xfrm>
              <a:off x="4316942" y="2282298"/>
              <a:ext cx="1089025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continue,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66" name="Rectangle 64"/>
            <p:cNvSpPr>
              <a:spLocks noChangeArrowheads="1"/>
            </p:cNvSpPr>
            <p:nvPr/>
          </p:nvSpPr>
          <p:spPr bwMode="auto">
            <a:xfrm>
              <a:off x="5307542" y="2282298"/>
              <a:ext cx="938212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transfert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67" name="Rectangle 65"/>
            <p:cNvSpPr>
              <a:spLocks noChangeArrowheads="1"/>
            </p:cNvSpPr>
            <p:nvPr/>
          </p:nvSpPr>
          <p:spPr bwMode="auto">
            <a:xfrm>
              <a:off x="6145742" y="2282298"/>
              <a:ext cx="165100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/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68" name="Rectangle 66"/>
            <p:cNvSpPr>
              <a:spLocks noChangeArrowheads="1"/>
            </p:cNvSpPr>
            <p:nvPr/>
          </p:nvSpPr>
          <p:spPr bwMode="auto">
            <a:xfrm>
              <a:off x="6210830" y="2282298"/>
              <a:ext cx="896937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visibilité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69" name="Rectangle 67"/>
            <p:cNvSpPr>
              <a:spLocks noChangeArrowheads="1"/>
            </p:cNvSpPr>
            <p:nvPr/>
          </p:nvSpPr>
          <p:spPr bwMode="auto">
            <a:xfrm>
              <a:off x="7072842" y="2282298"/>
              <a:ext cx="1165225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importants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136" name="Groupe 1135"/>
          <p:cNvGrpSpPr/>
          <p:nvPr/>
        </p:nvGrpSpPr>
        <p:grpSpPr>
          <a:xfrm>
            <a:off x="511176" y="2438400"/>
            <a:ext cx="8467724" cy="369888"/>
            <a:chOff x="360893" y="2590273"/>
            <a:chExt cx="8467724" cy="369888"/>
          </a:xfrm>
        </p:grpSpPr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>
              <a:off x="360893" y="2590273"/>
              <a:ext cx="2846387" cy="369888"/>
            </a:xfrm>
            <a:prstGeom prst="rect">
              <a:avLst/>
            </a:prstGeom>
            <a:solidFill>
              <a:srgbClr val="F1F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22" name="Rectangle 13"/>
            <p:cNvSpPr>
              <a:spLocks noChangeArrowheads="1"/>
            </p:cNvSpPr>
            <p:nvPr/>
          </p:nvSpPr>
          <p:spPr bwMode="auto">
            <a:xfrm>
              <a:off x="3207280" y="2590273"/>
              <a:ext cx="5621337" cy="369888"/>
            </a:xfrm>
            <a:prstGeom prst="rect">
              <a:avLst/>
            </a:prstGeom>
            <a:solidFill>
              <a:srgbClr val="F1F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070" name="Rectangle 68"/>
            <p:cNvSpPr>
              <a:spLocks noChangeArrowheads="1"/>
            </p:cNvSpPr>
            <p:nvPr/>
          </p:nvSpPr>
          <p:spPr bwMode="auto">
            <a:xfrm>
              <a:off x="454555" y="2652185"/>
              <a:ext cx="38472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i="0" u="none" strike="noStrike" normalizeH="0" baseline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Arial" pitchFamily="34" charset="0"/>
                </a:rPr>
                <a:t>12h</a:t>
              </a:r>
            </a:p>
          </p:txBody>
        </p:sp>
        <p:sp>
          <p:nvSpPr>
            <p:cNvPr id="1071" name="Rectangle 69"/>
            <p:cNvSpPr>
              <a:spLocks noChangeArrowheads="1"/>
            </p:cNvSpPr>
            <p:nvPr/>
          </p:nvSpPr>
          <p:spPr bwMode="auto">
            <a:xfrm>
              <a:off x="833967" y="2652185"/>
              <a:ext cx="7694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i="0" u="none" strike="noStrike" normalizeH="0" baseline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Arial" pitchFamily="34" charset="0"/>
                </a:rPr>
                <a:t>-</a:t>
              </a:r>
            </a:p>
          </p:txBody>
        </p:sp>
        <p:sp>
          <p:nvSpPr>
            <p:cNvPr id="1072" name="Rectangle 70"/>
            <p:cNvSpPr>
              <a:spLocks noChangeArrowheads="1"/>
            </p:cNvSpPr>
            <p:nvPr/>
          </p:nvSpPr>
          <p:spPr bwMode="auto">
            <a:xfrm>
              <a:off x="910167" y="2652185"/>
              <a:ext cx="44884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i="0" u="none" strike="noStrike" normalizeH="0" baseline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Arial" pitchFamily="34" charset="0"/>
                </a:rPr>
                <a:t>13h </a:t>
              </a:r>
            </a:p>
          </p:txBody>
        </p:sp>
        <p:sp>
          <p:nvSpPr>
            <p:cNvPr id="1073" name="Rectangle 71"/>
            <p:cNvSpPr>
              <a:spLocks noChangeArrowheads="1"/>
            </p:cNvSpPr>
            <p:nvPr/>
          </p:nvSpPr>
          <p:spPr bwMode="auto">
            <a:xfrm>
              <a:off x="1356255" y="2652185"/>
              <a:ext cx="93615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i="0" u="none" strike="noStrike" normalizeH="0" baseline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Arial" pitchFamily="34" charset="0"/>
                </a:rPr>
                <a:t>Déjeuner</a:t>
              </a:r>
            </a:p>
          </p:txBody>
        </p:sp>
        <p:sp>
          <p:nvSpPr>
            <p:cNvPr id="1074" name="Rectangle 72"/>
            <p:cNvSpPr>
              <a:spLocks noChangeArrowheads="1"/>
            </p:cNvSpPr>
            <p:nvPr/>
          </p:nvSpPr>
          <p:spPr bwMode="auto">
            <a:xfrm>
              <a:off x="3300942" y="2652185"/>
              <a:ext cx="61555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i="0" u="none" strike="noStrike" normalizeH="0" baseline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Arial" pitchFamily="34" charset="0"/>
                </a:rPr>
                <a:t>Entre </a:t>
              </a:r>
            </a:p>
          </p:txBody>
        </p:sp>
        <p:sp>
          <p:nvSpPr>
            <p:cNvPr id="1075" name="Rectangle 73"/>
            <p:cNvSpPr>
              <a:spLocks noChangeArrowheads="1"/>
            </p:cNvSpPr>
            <p:nvPr/>
          </p:nvSpPr>
          <p:spPr bwMode="auto">
            <a:xfrm>
              <a:off x="3910542" y="2652185"/>
              <a:ext cx="974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i="0" u="none" strike="noStrike" normalizeH="0" baseline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Arial" pitchFamily="34" charset="0"/>
                </a:rPr>
                <a:t>collègues</a:t>
              </a:r>
            </a:p>
          </p:txBody>
        </p:sp>
        <p:sp>
          <p:nvSpPr>
            <p:cNvPr id="1076" name="Rectangle 74"/>
            <p:cNvSpPr>
              <a:spLocks noChangeArrowheads="1"/>
            </p:cNvSpPr>
            <p:nvPr/>
          </p:nvSpPr>
          <p:spPr bwMode="auto">
            <a:xfrm>
              <a:off x="4939242" y="2652185"/>
              <a:ext cx="29495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i="0" u="none" strike="noStrike" normalizeH="0" baseline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Arial" pitchFamily="34" charset="0"/>
                </a:rPr>
                <a:t>… </a:t>
              </a:r>
            </a:p>
          </p:txBody>
        </p:sp>
        <p:sp>
          <p:nvSpPr>
            <p:cNvPr id="1077" name="Rectangle 75"/>
            <p:cNvSpPr>
              <a:spLocks noChangeArrowheads="1"/>
            </p:cNvSpPr>
            <p:nvPr/>
          </p:nvSpPr>
          <p:spPr bwMode="auto">
            <a:xfrm>
              <a:off x="5231342" y="2652185"/>
              <a:ext cx="2564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i="0" u="none" strike="noStrike" normalizeH="0" baseline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Arial" pitchFamily="34" charset="0"/>
                </a:rPr>
                <a:t>ou</a:t>
              </a:r>
            </a:p>
          </p:txBody>
        </p:sp>
        <p:sp>
          <p:nvSpPr>
            <p:cNvPr id="1078" name="Rectangle 76"/>
            <p:cNvSpPr>
              <a:spLocks noChangeArrowheads="1"/>
            </p:cNvSpPr>
            <p:nvPr/>
          </p:nvSpPr>
          <p:spPr bwMode="auto">
            <a:xfrm>
              <a:off x="5548842" y="2652185"/>
              <a:ext cx="43601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i="0" u="none" strike="noStrike" normalizeH="0" baseline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Arial" pitchFamily="34" charset="0"/>
                </a:rPr>
                <a:t>pas </a:t>
              </a:r>
            </a:p>
          </p:txBody>
        </p:sp>
        <p:sp>
          <p:nvSpPr>
            <p:cNvPr id="1079" name="Rectangle 77"/>
            <p:cNvSpPr>
              <a:spLocks noChangeArrowheads="1"/>
            </p:cNvSpPr>
            <p:nvPr/>
          </p:nvSpPr>
          <p:spPr bwMode="auto">
            <a:xfrm>
              <a:off x="5980642" y="2653773"/>
              <a:ext cx="19396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i="0" u="none" strike="noStrike" normalizeH="0" baseline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Wingdings" pitchFamily="2" charset="2"/>
                </a:rPr>
                <a:t>J</a:t>
              </a:r>
              <a:endParaRPr kumimoji="0" lang="fr-FR" sz="1800" i="0" u="none" strike="noStrike" normalizeH="0" baseline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</a:endParaRPr>
            </a:p>
          </p:txBody>
        </p:sp>
      </p:grpSp>
      <p:grpSp>
        <p:nvGrpSpPr>
          <p:cNvPr id="1137" name="Groupe 1136"/>
          <p:cNvGrpSpPr/>
          <p:nvPr/>
        </p:nvGrpSpPr>
        <p:grpSpPr>
          <a:xfrm>
            <a:off x="511176" y="2819400"/>
            <a:ext cx="8467724" cy="371475"/>
            <a:chOff x="360893" y="2960160"/>
            <a:chExt cx="8467724" cy="371475"/>
          </a:xfrm>
        </p:grpSpPr>
        <p:sp>
          <p:nvSpPr>
            <p:cNvPr id="23" name="Rectangle 14"/>
            <p:cNvSpPr>
              <a:spLocks noChangeArrowheads="1"/>
            </p:cNvSpPr>
            <p:nvPr/>
          </p:nvSpPr>
          <p:spPr bwMode="auto">
            <a:xfrm>
              <a:off x="360893" y="2960160"/>
              <a:ext cx="2846387" cy="371475"/>
            </a:xfrm>
            <a:prstGeom prst="rect">
              <a:avLst/>
            </a:prstGeom>
            <a:solidFill>
              <a:srgbClr val="E2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Rectangle 15"/>
            <p:cNvSpPr>
              <a:spLocks noChangeArrowheads="1"/>
            </p:cNvSpPr>
            <p:nvPr/>
          </p:nvSpPr>
          <p:spPr bwMode="auto">
            <a:xfrm>
              <a:off x="3207280" y="2960160"/>
              <a:ext cx="5621337" cy="371475"/>
            </a:xfrm>
            <a:prstGeom prst="rect">
              <a:avLst/>
            </a:prstGeom>
            <a:solidFill>
              <a:srgbClr val="E2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0" name="Rectangle 78"/>
            <p:cNvSpPr>
              <a:spLocks noChangeArrowheads="1"/>
            </p:cNvSpPr>
            <p:nvPr/>
          </p:nvSpPr>
          <p:spPr bwMode="auto">
            <a:xfrm>
              <a:off x="454555" y="3022073"/>
              <a:ext cx="544512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14h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1" name="Rectangle 79"/>
            <p:cNvSpPr>
              <a:spLocks noChangeArrowheads="1"/>
            </p:cNvSpPr>
            <p:nvPr/>
          </p:nvSpPr>
          <p:spPr bwMode="auto">
            <a:xfrm>
              <a:off x="899055" y="3022073"/>
              <a:ext cx="947737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Réunion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2" name="Rectangle 80"/>
            <p:cNvSpPr>
              <a:spLocks noChangeArrowheads="1"/>
            </p:cNvSpPr>
            <p:nvPr/>
          </p:nvSpPr>
          <p:spPr bwMode="auto">
            <a:xfrm>
              <a:off x="1813455" y="3022073"/>
              <a:ext cx="1025525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de travail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3" name="Rectangle 81"/>
            <p:cNvSpPr>
              <a:spLocks noChangeArrowheads="1"/>
            </p:cNvSpPr>
            <p:nvPr/>
          </p:nvSpPr>
          <p:spPr bwMode="auto">
            <a:xfrm>
              <a:off x="3300942" y="3022073"/>
              <a:ext cx="811212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Parfois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4" name="Rectangle 82"/>
            <p:cNvSpPr>
              <a:spLocks noChangeArrowheads="1"/>
            </p:cNvSpPr>
            <p:nvPr/>
          </p:nvSpPr>
          <p:spPr bwMode="auto">
            <a:xfrm>
              <a:off x="4075642" y="3022073"/>
              <a:ext cx="417512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de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5" name="Rectangle 83"/>
            <p:cNvSpPr>
              <a:spLocks noChangeArrowheads="1"/>
            </p:cNvSpPr>
            <p:nvPr/>
          </p:nvSpPr>
          <p:spPr bwMode="auto">
            <a:xfrm>
              <a:off x="4393142" y="3022073"/>
              <a:ext cx="506412" cy="303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visu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6" name="Rectangle 84"/>
            <p:cNvSpPr>
              <a:spLocks noChangeArrowheads="1"/>
            </p:cNvSpPr>
            <p:nvPr/>
          </p:nvSpPr>
          <p:spPr bwMode="auto">
            <a:xfrm>
              <a:off x="4799542" y="3022073"/>
              <a:ext cx="228600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,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7" name="Rectangle 85"/>
            <p:cNvSpPr>
              <a:spLocks noChangeArrowheads="1"/>
            </p:cNvSpPr>
            <p:nvPr/>
          </p:nvSpPr>
          <p:spPr bwMode="auto">
            <a:xfrm>
              <a:off x="4926542" y="3022073"/>
              <a:ext cx="898525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souvent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8" name="Rectangle 86"/>
            <p:cNvSpPr>
              <a:spLocks noChangeArrowheads="1"/>
            </p:cNvSpPr>
            <p:nvPr/>
          </p:nvSpPr>
          <p:spPr bwMode="auto">
            <a:xfrm>
              <a:off x="5790142" y="3022073"/>
              <a:ext cx="105157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</a:rPr>
                <a:t>à distance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9" name="Rectangle 87"/>
            <p:cNvSpPr>
              <a:spLocks noChangeArrowheads="1"/>
            </p:cNvSpPr>
            <p:nvPr/>
          </p:nvSpPr>
          <p:spPr bwMode="auto">
            <a:xfrm>
              <a:off x="6936317" y="3022073"/>
              <a:ext cx="884237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(Skype)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138" name="Groupe 1137"/>
          <p:cNvGrpSpPr/>
          <p:nvPr/>
        </p:nvGrpSpPr>
        <p:grpSpPr>
          <a:xfrm>
            <a:off x="517526" y="3200400"/>
            <a:ext cx="8467724" cy="371475"/>
            <a:chOff x="360893" y="3331635"/>
            <a:chExt cx="8467724" cy="371475"/>
          </a:xfrm>
        </p:grpSpPr>
        <p:sp>
          <p:nvSpPr>
            <p:cNvPr id="25" name="Rectangle 16"/>
            <p:cNvSpPr>
              <a:spLocks noChangeArrowheads="1"/>
            </p:cNvSpPr>
            <p:nvPr/>
          </p:nvSpPr>
          <p:spPr bwMode="auto">
            <a:xfrm>
              <a:off x="360893" y="3331635"/>
              <a:ext cx="2846387" cy="371475"/>
            </a:xfrm>
            <a:prstGeom prst="rect">
              <a:avLst/>
            </a:prstGeom>
            <a:solidFill>
              <a:srgbClr val="F1F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Rectangle 17"/>
            <p:cNvSpPr>
              <a:spLocks noChangeArrowheads="1"/>
            </p:cNvSpPr>
            <p:nvPr/>
          </p:nvSpPr>
          <p:spPr bwMode="auto">
            <a:xfrm>
              <a:off x="3207280" y="3331635"/>
              <a:ext cx="5621337" cy="371475"/>
            </a:xfrm>
            <a:prstGeom prst="rect">
              <a:avLst/>
            </a:prstGeom>
            <a:solidFill>
              <a:srgbClr val="F1F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0" name="Rectangle 88"/>
            <p:cNvSpPr>
              <a:spLocks noChangeArrowheads="1"/>
            </p:cNvSpPr>
            <p:nvPr/>
          </p:nvSpPr>
          <p:spPr bwMode="auto">
            <a:xfrm>
              <a:off x="454555" y="3395135"/>
              <a:ext cx="796925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15h30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91" name="Rectangle 89"/>
            <p:cNvSpPr>
              <a:spLocks noChangeArrowheads="1"/>
            </p:cNvSpPr>
            <p:nvPr/>
          </p:nvSpPr>
          <p:spPr bwMode="auto">
            <a:xfrm>
              <a:off x="1151467" y="3395135"/>
              <a:ext cx="1457325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Encadrement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92" name="Rectangle 90"/>
            <p:cNvSpPr>
              <a:spLocks noChangeArrowheads="1"/>
            </p:cNvSpPr>
            <p:nvPr/>
          </p:nvSpPr>
          <p:spPr bwMode="auto">
            <a:xfrm>
              <a:off x="3300942" y="3395135"/>
              <a:ext cx="1192212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Stages de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93" name="Rectangle 91"/>
            <p:cNvSpPr>
              <a:spLocks noChangeArrowheads="1"/>
            </p:cNvSpPr>
            <p:nvPr/>
          </p:nvSpPr>
          <p:spPr bwMode="auto">
            <a:xfrm>
              <a:off x="4393142" y="3395135"/>
              <a:ext cx="1114425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recherche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94" name="Rectangle 92"/>
            <p:cNvSpPr>
              <a:spLocks noChangeArrowheads="1"/>
            </p:cNvSpPr>
            <p:nvPr/>
          </p:nvSpPr>
          <p:spPr bwMode="auto">
            <a:xfrm>
              <a:off x="5472642" y="3395135"/>
              <a:ext cx="355600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et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95" name="Rectangle 93"/>
            <p:cNvSpPr>
              <a:spLocks noChangeArrowheads="1"/>
            </p:cNvSpPr>
            <p:nvPr/>
          </p:nvSpPr>
          <p:spPr bwMode="auto">
            <a:xfrm>
              <a:off x="5726642" y="3395135"/>
              <a:ext cx="1165225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doctorants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139" name="Groupe 1138"/>
          <p:cNvGrpSpPr/>
          <p:nvPr/>
        </p:nvGrpSpPr>
        <p:grpSpPr>
          <a:xfrm>
            <a:off x="511176" y="3581400"/>
            <a:ext cx="8467724" cy="369888"/>
            <a:chOff x="360893" y="3703110"/>
            <a:chExt cx="8467724" cy="369888"/>
          </a:xfrm>
        </p:grpSpPr>
        <p:sp>
          <p:nvSpPr>
            <p:cNvPr id="27" name="Rectangle 18"/>
            <p:cNvSpPr>
              <a:spLocks noChangeArrowheads="1"/>
            </p:cNvSpPr>
            <p:nvPr/>
          </p:nvSpPr>
          <p:spPr bwMode="auto">
            <a:xfrm>
              <a:off x="360893" y="3703110"/>
              <a:ext cx="2846387" cy="369888"/>
            </a:xfrm>
            <a:prstGeom prst="rect">
              <a:avLst/>
            </a:prstGeom>
            <a:solidFill>
              <a:srgbClr val="E2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Rectangle 19"/>
            <p:cNvSpPr>
              <a:spLocks noChangeArrowheads="1"/>
            </p:cNvSpPr>
            <p:nvPr/>
          </p:nvSpPr>
          <p:spPr bwMode="auto">
            <a:xfrm>
              <a:off x="3207280" y="3703110"/>
              <a:ext cx="5621337" cy="369888"/>
            </a:xfrm>
            <a:prstGeom prst="rect">
              <a:avLst/>
            </a:prstGeom>
            <a:solidFill>
              <a:srgbClr val="E2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6" name="Rectangle 94"/>
            <p:cNvSpPr>
              <a:spLocks noChangeArrowheads="1"/>
            </p:cNvSpPr>
            <p:nvPr/>
          </p:nvSpPr>
          <p:spPr bwMode="auto">
            <a:xfrm>
              <a:off x="454555" y="3765023"/>
              <a:ext cx="796925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16h30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97" name="Rectangle 95"/>
            <p:cNvSpPr>
              <a:spLocks noChangeArrowheads="1"/>
            </p:cNvSpPr>
            <p:nvPr/>
          </p:nvSpPr>
          <p:spPr bwMode="auto">
            <a:xfrm>
              <a:off x="1151467" y="3790423"/>
              <a:ext cx="1138237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Préparation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98" name="Rectangle 96"/>
            <p:cNvSpPr>
              <a:spLocks noChangeArrowheads="1"/>
            </p:cNvSpPr>
            <p:nvPr/>
          </p:nvSpPr>
          <p:spPr bwMode="auto">
            <a:xfrm>
              <a:off x="2257955" y="3790423"/>
              <a:ext cx="868362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supports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99" name="Rectangle 97"/>
            <p:cNvSpPr>
              <a:spLocks noChangeArrowheads="1"/>
            </p:cNvSpPr>
            <p:nvPr/>
          </p:nvSpPr>
          <p:spPr bwMode="auto">
            <a:xfrm>
              <a:off x="3300942" y="3765023"/>
              <a:ext cx="708025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Cours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00" name="Rectangle 98"/>
            <p:cNvSpPr>
              <a:spLocks noChangeArrowheads="1"/>
            </p:cNvSpPr>
            <p:nvPr/>
          </p:nvSpPr>
          <p:spPr bwMode="auto">
            <a:xfrm>
              <a:off x="3908955" y="3765023"/>
              <a:ext cx="174406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, manifestations 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01" name="Rectangle 99"/>
            <p:cNvSpPr>
              <a:spLocks noChangeArrowheads="1"/>
            </p:cNvSpPr>
            <p:nvPr/>
          </p:nvSpPr>
          <p:spPr bwMode="auto">
            <a:xfrm>
              <a:off x="5557732" y="3765023"/>
              <a:ext cx="354012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ou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02" name="Rectangle 100"/>
            <p:cNvSpPr>
              <a:spLocks noChangeArrowheads="1"/>
            </p:cNvSpPr>
            <p:nvPr/>
          </p:nvSpPr>
          <p:spPr bwMode="auto">
            <a:xfrm>
              <a:off x="5875232" y="3765023"/>
              <a:ext cx="1343025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conférences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140" name="Groupe 1139"/>
          <p:cNvGrpSpPr/>
          <p:nvPr/>
        </p:nvGrpSpPr>
        <p:grpSpPr>
          <a:xfrm>
            <a:off x="511176" y="3962400"/>
            <a:ext cx="8467724" cy="371475"/>
            <a:chOff x="360893" y="4072998"/>
            <a:chExt cx="8467724" cy="371475"/>
          </a:xfrm>
        </p:grpSpPr>
        <p:sp>
          <p:nvSpPr>
            <p:cNvPr id="29" name="Rectangle 20"/>
            <p:cNvSpPr>
              <a:spLocks noChangeArrowheads="1"/>
            </p:cNvSpPr>
            <p:nvPr/>
          </p:nvSpPr>
          <p:spPr bwMode="auto">
            <a:xfrm>
              <a:off x="360893" y="4072998"/>
              <a:ext cx="2846387" cy="371475"/>
            </a:xfrm>
            <a:prstGeom prst="rect">
              <a:avLst/>
            </a:prstGeom>
            <a:solidFill>
              <a:srgbClr val="F1F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Rectangle 21"/>
            <p:cNvSpPr>
              <a:spLocks noChangeArrowheads="1"/>
            </p:cNvSpPr>
            <p:nvPr/>
          </p:nvSpPr>
          <p:spPr bwMode="auto">
            <a:xfrm>
              <a:off x="3207280" y="4072998"/>
              <a:ext cx="5621337" cy="371475"/>
            </a:xfrm>
            <a:prstGeom prst="rect">
              <a:avLst/>
            </a:prstGeom>
            <a:solidFill>
              <a:srgbClr val="F1F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3" name="Rectangle 101"/>
            <p:cNvSpPr>
              <a:spLocks noChangeArrowheads="1"/>
            </p:cNvSpPr>
            <p:nvPr/>
          </p:nvSpPr>
          <p:spPr bwMode="auto">
            <a:xfrm>
              <a:off x="454555" y="4134910"/>
              <a:ext cx="2241550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17h30 Administration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04" name="Rectangle 102"/>
            <p:cNvSpPr>
              <a:spLocks noChangeArrowheads="1"/>
            </p:cNvSpPr>
            <p:nvPr/>
          </p:nvSpPr>
          <p:spPr bwMode="auto">
            <a:xfrm>
              <a:off x="3300942" y="4134910"/>
              <a:ext cx="290512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M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05" name="Rectangle 103"/>
            <p:cNvSpPr>
              <a:spLocks noChangeArrowheads="1"/>
            </p:cNvSpPr>
            <p:nvPr/>
          </p:nvSpPr>
          <p:spPr bwMode="auto">
            <a:xfrm>
              <a:off x="3491442" y="4134910"/>
              <a:ext cx="733425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anque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06" name="Rectangle 104"/>
            <p:cNvSpPr>
              <a:spLocks noChangeArrowheads="1"/>
            </p:cNvSpPr>
            <p:nvPr/>
          </p:nvSpPr>
          <p:spPr bwMode="auto">
            <a:xfrm>
              <a:off x="4189942" y="4134910"/>
              <a:ext cx="417512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de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07" name="Rectangle 105"/>
            <p:cNvSpPr>
              <a:spLocks noChangeArrowheads="1"/>
            </p:cNvSpPr>
            <p:nvPr/>
          </p:nvSpPr>
          <p:spPr bwMode="auto">
            <a:xfrm>
              <a:off x="4507442" y="4134910"/>
              <a:ext cx="1214437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personnels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08" name="Rectangle 106"/>
            <p:cNvSpPr>
              <a:spLocks noChangeArrowheads="1"/>
            </p:cNvSpPr>
            <p:nvPr/>
          </p:nvSpPr>
          <p:spPr bwMode="auto">
            <a:xfrm>
              <a:off x="5688542" y="4134910"/>
              <a:ext cx="1444625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administratifs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141" name="Groupe 1140"/>
          <p:cNvGrpSpPr/>
          <p:nvPr/>
        </p:nvGrpSpPr>
        <p:grpSpPr>
          <a:xfrm>
            <a:off x="511176" y="4343400"/>
            <a:ext cx="8467724" cy="371475"/>
            <a:chOff x="360893" y="4444473"/>
            <a:chExt cx="8467724" cy="371475"/>
          </a:xfrm>
        </p:grpSpPr>
        <p:sp>
          <p:nvSpPr>
            <p:cNvPr id="31" name="Rectangle 22"/>
            <p:cNvSpPr>
              <a:spLocks noChangeArrowheads="1"/>
            </p:cNvSpPr>
            <p:nvPr/>
          </p:nvSpPr>
          <p:spPr bwMode="auto">
            <a:xfrm>
              <a:off x="360893" y="4444473"/>
              <a:ext cx="2846387" cy="371475"/>
            </a:xfrm>
            <a:prstGeom prst="rect">
              <a:avLst/>
            </a:prstGeom>
            <a:solidFill>
              <a:srgbClr val="E2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4" name="Rectangle 23"/>
            <p:cNvSpPr>
              <a:spLocks noChangeArrowheads="1"/>
            </p:cNvSpPr>
            <p:nvPr/>
          </p:nvSpPr>
          <p:spPr bwMode="auto">
            <a:xfrm>
              <a:off x="3207280" y="4444473"/>
              <a:ext cx="5621337" cy="371475"/>
            </a:xfrm>
            <a:prstGeom prst="rect">
              <a:avLst/>
            </a:prstGeom>
            <a:solidFill>
              <a:srgbClr val="E2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9" name="Rectangle 107"/>
            <p:cNvSpPr>
              <a:spLocks noChangeArrowheads="1"/>
            </p:cNvSpPr>
            <p:nvPr/>
          </p:nvSpPr>
          <p:spPr bwMode="auto">
            <a:xfrm>
              <a:off x="454555" y="4506385"/>
              <a:ext cx="544512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18h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10" name="Rectangle 108"/>
            <p:cNvSpPr>
              <a:spLocks noChangeArrowheads="1"/>
            </p:cNvSpPr>
            <p:nvPr/>
          </p:nvSpPr>
          <p:spPr bwMode="auto">
            <a:xfrm>
              <a:off x="899055" y="4506385"/>
              <a:ext cx="1125537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Rédaction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11" name="Rectangle 109"/>
            <p:cNvSpPr>
              <a:spLocks noChangeArrowheads="1"/>
            </p:cNvSpPr>
            <p:nvPr/>
          </p:nvSpPr>
          <p:spPr bwMode="auto">
            <a:xfrm>
              <a:off x="3300942" y="4506385"/>
              <a:ext cx="1050925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Résultats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12" name="Rectangle 110"/>
            <p:cNvSpPr>
              <a:spLocks noChangeArrowheads="1"/>
            </p:cNvSpPr>
            <p:nvPr/>
          </p:nvSpPr>
          <p:spPr bwMode="auto">
            <a:xfrm>
              <a:off x="4316942" y="4506385"/>
              <a:ext cx="417512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de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13" name="Rectangle 111"/>
            <p:cNvSpPr>
              <a:spLocks noChangeArrowheads="1"/>
            </p:cNvSpPr>
            <p:nvPr/>
          </p:nvSpPr>
          <p:spPr bwMode="auto">
            <a:xfrm>
              <a:off x="4634442" y="4506385"/>
              <a:ext cx="1114425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recherche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14" name="Rectangle 112"/>
            <p:cNvSpPr>
              <a:spLocks noChangeArrowheads="1"/>
            </p:cNvSpPr>
            <p:nvPr/>
          </p:nvSpPr>
          <p:spPr bwMode="auto">
            <a:xfrm>
              <a:off x="5647267" y="4506385"/>
              <a:ext cx="165100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,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15" name="Rectangle 113"/>
            <p:cNvSpPr>
              <a:spLocks noChangeArrowheads="1"/>
            </p:cNvSpPr>
            <p:nvPr/>
          </p:nvSpPr>
          <p:spPr bwMode="auto">
            <a:xfrm>
              <a:off x="5777442" y="4506385"/>
              <a:ext cx="620712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pour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16" name="Rectangle 114"/>
            <p:cNvSpPr>
              <a:spLocks noChangeArrowheads="1"/>
            </p:cNvSpPr>
            <p:nvPr/>
          </p:nvSpPr>
          <p:spPr bwMode="auto">
            <a:xfrm>
              <a:off x="6298142" y="4506385"/>
              <a:ext cx="1343025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conférences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17" name="Rectangle 115"/>
            <p:cNvSpPr>
              <a:spLocks noChangeArrowheads="1"/>
            </p:cNvSpPr>
            <p:nvPr/>
          </p:nvSpPr>
          <p:spPr bwMode="auto">
            <a:xfrm>
              <a:off x="7606242" y="4506385"/>
              <a:ext cx="1039812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et revues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142" name="Groupe 1141"/>
          <p:cNvGrpSpPr/>
          <p:nvPr/>
        </p:nvGrpSpPr>
        <p:grpSpPr>
          <a:xfrm>
            <a:off x="511176" y="4724400"/>
            <a:ext cx="8467723" cy="369888"/>
            <a:chOff x="360894" y="4815948"/>
            <a:chExt cx="8467723" cy="369888"/>
          </a:xfrm>
        </p:grpSpPr>
        <p:sp>
          <p:nvSpPr>
            <p:cNvPr id="1025" name="Rectangle 24"/>
            <p:cNvSpPr>
              <a:spLocks noChangeArrowheads="1"/>
            </p:cNvSpPr>
            <p:nvPr/>
          </p:nvSpPr>
          <p:spPr bwMode="auto">
            <a:xfrm>
              <a:off x="360894" y="4815948"/>
              <a:ext cx="2846386" cy="369887"/>
            </a:xfrm>
            <a:prstGeom prst="rect">
              <a:avLst/>
            </a:prstGeom>
            <a:solidFill>
              <a:srgbClr val="F1F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027" name="Rectangle 25"/>
            <p:cNvSpPr>
              <a:spLocks noChangeArrowheads="1"/>
            </p:cNvSpPr>
            <p:nvPr/>
          </p:nvSpPr>
          <p:spPr bwMode="auto">
            <a:xfrm>
              <a:off x="3207280" y="4815948"/>
              <a:ext cx="5621337" cy="369888"/>
            </a:xfrm>
            <a:prstGeom prst="rect">
              <a:avLst/>
            </a:prstGeom>
            <a:solidFill>
              <a:srgbClr val="F1F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118" name="Rectangle 116"/>
            <p:cNvSpPr>
              <a:spLocks noChangeArrowheads="1"/>
            </p:cNvSpPr>
            <p:nvPr/>
          </p:nvSpPr>
          <p:spPr bwMode="auto">
            <a:xfrm>
              <a:off x="454555" y="4877860"/>
              <a:ext cx="38472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i="0" u="none" strike="noStrike" normalizeH="0" baseline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Arial" pitchFamily="34" charset="0"/>
                </a:rPr>
                <a:t>20h</a:t>
              </a:r>
            </a:p>
          </p:txBody>
        </p:sp>
        <p:sp>
          <p:nvSpPr>
            <p:cNvPr id="1119" name="Rectangle 117"/>
            <p:cNvSpPr>
              <a:spLocks noChangeArrowheads="1"/>
            </p:cNvSpPr>
            <p:nvPr/>
          </p:nvSpPr>
          <p:spPr bwMode="auto">
            <a:xfrm>
              <a:off x="833967" y="4877860"/>
              <a:ext cx="7694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i="0" u="none" strike="noStrike" normalizeH="0" baseline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Arial" pitchFamily="34" charset="0"/>
                </a:rPr>
                <a:t>-</a:t>
              </a:r>
            </a:p>
          </p:txBody>
        </p:sp>
        <p:sp>
          <p:nvSpPr>
            <p:cNvPr id="1120" name="Rectangle 118"/>
            <p:cNvSpPr>
              <a:spLocks noChangeArrowheads="1"/>
            </p:cNvSpPr>
            <p:nvPr/>
          </p:nvSpPr>
          <p:spPr bwMode="auto">
            <a:xfrm>
              <a:off x="910167" y="4877860"/>
              <a:ext cx="64120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i="0" u="none" strike="noStrike" normalizeH="0" baseline="0" dirty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Arial" pitchFamily="34" charset="0"/>
                </a:rPr>
                <a:t>23h30</a:t>
              </a:r>
            </a:p>
          </p:txBody>
        </p:sp>
        <p:sp>
          <p:nvSpPr>
            <p:cNvPr id="1121" name="Rectangle 119"/>
            <p:cNvSpPr>
              <a:spLocks noChangeArrowheads="1"/>
            </p:cNvSpPr>
            <p:nvPr/>
          </p:nvSpPr>
          <p:spPr bwMode="auto">
            <a:xfrm>
              <a:off x="1634093" y="4877860"/>
              <a:ext cx="6540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i="0" u="none" strike="noStrike" normalizeH="0" baseline="0" dirty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Arial" pitchFamily="34" charset="0"/>
                </a:rPr>
                <a:t>Pause</a:t>
              </a:r>
            </a:p>
          </p:txBody>
        </p:sp>
        <p:sp>
          <p:nvSpPr>
            <p:cNvPr id="1122" name="Rectangle 120"/>
            <p:cNvSpPr>
              <a:spLocks noChangeArrowheads="1"/>
            </p:cNvSpPr>
            <p:nvPr/>
          </p:nvSpPr>
          <p:spPr bwMode="auto">
            <a:xfrm>
              <a:off x="3300942" y="4877860"/>
              <a:ext cx="32925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i="0" u="none" strike="noStrike" normalizeH="0" baseline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Arial" pitchFamily="34" charset="0"/>
                </a:rPr>
                <a:t>Vie</a:t>
              </a:r>
            </a:p>
          </p:txBody>
        </p:sp>
        <p:sp>
          <p:nvSpPr>
            <p:cNvPr id="1123" name="Rectangle 121"/>
            <p:cNvSpPr>
              <a:spLocks noChangeArrowheads="1"/>
            </p:cNvSpPr>
            <p:nvPr/>
          </p:nvSpPr>
          <p:spPr bwMode="auto">
            <a:xfrm>
              <a:off x="3691467" y="4877860"/>
              <a:ext cx="62837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i="0" u="none" strike="noStrike" normalizeH="0" baseline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Arial" pitchFamily="34" charset="0"/>
                </a:rPr>
                <a:t>privée</a:t>
              </a:r>
            </a:p>
          </p:txBody>
        </p:sp>
        <p:sp>
          <p:nvSpPr>
            <p:cNvPr id="1124" name="Rectangle 122"/>
            <p:cNvSpPr>
              <a:spLocks noChangeArrowheads="1"/>
            </p:cNvSpPr>
            <p:nvPr/>
          </p:nvSpPr>
          <p:spPr bwMode="auto">
            <a:xfrm>
              <a:off x="4377267" y="4877860"/>
              <a:ext cx="1923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Arial" pitchFamily="34" charset="0"/>
                </a:rPr>
                <a:t>?</a:t>
              </a:r>
              <a:r>
                <a:rPr kumimoji="0" lang="fr-FR" sz="1800" i="0" u="none" strike="noStrike" normalizeH="0" baseline="0" dirty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Arial" pitchFamily="34" charset="0"/>
                </a:rPr>
                <a:t> </a:t>
              </a:r>
            </a:p>
          </p:txBody>
        </p:sp>
        <p:sp>
          <p:nvSpPr>
            <p:cNvPr id="1125" name="Rectangle 123"/>
            <p:cNvSpPr>
              <a:spLocks noChangeArrowheads="1"/>
            </p:cNvSpPr>
            <p:nvPr/>
          </p:nvSpPr>
          <p:spPr bwMode="auto">
            <a:xfrm>
              <a:off x="4667780" y="4879448"/>
              <a:ext cx="19396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i="0" u="none" strike="noStrike" normalizeH="0" baseline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Wingdings" pitchFamily="2" charset="2"/>
                </a:rPr>
                <a:t>J</a:t>
              </a:r>
              <a:endParaRPr kumimoji="0" lang="fr-FR" sz="1800" i="0" u="none" strike="noStrike" normalizeH="0" baseline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</a:endParaRPr>
            </a:p>
          </p:txBody>
        </p:sp>
      </p:grpSp>
      <p:grpSp>
        <p:nvGrpSpPr>
          <p:cNvPr id="1143" name="Groupe 1142"/>
          <p:cNvGrpSpPr/>
          <p:nvPr/>
        </p:nvGrpSpPr>
        <p:grpSpPr>
          <a:xfrm>
            <a:off x="511176" y="5105400"/>
            <a:ext cx="8467724" cy="369888"/>
            <a:chOff x="360893" y="5185835"/>
            <a:chExt cx="8467724" cy="369888"/>
          </a:xfrm>
        </p:grpSpPr>
        <p:sp>
          <p:nvSpPr>
            <p:cNvPr id="1028" name="Rectangle 26"/>
            <p:cNvSpPr>
              <a:spLocks noChangeArrowheads="1"/>
            </p:cNvSpPr>
            <p:nvPr/>
          </p:nvSpPr>
          <p:spPr bwMode="auto">
            <a:xfrm>
              <a:off x="360893" y="5185835"/>
              <a:ext cx="2846387" cy="369888"/>
            </a:xfrm>
            <a:prstGeom prst="rect">
              <a:avLst/>
            </a:prstGeom>
            <a:solidFill>
              <a:srgbClr val="E2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9" name="Rectangle 27"/>
            <p:cNvSpPr>
              <a:spLocks noChangeArrowheads="1"/>
            </p:cNvSpPr>
            <p:nvPr/>
          </p:nvSpPr>
          <p:spPr bwMode="auto">
            <a:xfrm>
              <a:off x="3207280" y="5185835"/>
              <a:ext cx="5621337" cy="369888"/>
            </a:xfrm>
            <a:prstGeom prst="rect">
              <a:avLst/>
            </a:prstGeom>
            <a:solidFill>
              <a:srgbClr val="E2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6" name="Rectangle 124"/>
            <p:cNvSpPr>
              <a:spLocks noChangeArrowheads="1"/>
            </p:cNvSpPr>
            <p:nvPr/>
          </p:nvSpPr>
          <p:spPr bwMode="auto">
            <a:xfrm>
              <a:off x="454555" y="5247748"/>
              <a:ext cx="64120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23h30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27" name="Rectangle 125"/>
            <p:cNvSpPr>
              <a:spLocks noChangeArrowheads="1"/>
            </p:cNvSpPr>
            <p:nvPr/>
          </p:nvSpPr>
          <p:spPr bwMode="auto">
            <a:xfrm>
              <a:off x="1121305" y="5247748"/>
              <a:ext cx="176212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-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28" name="Rectangle 126"/>
            <p:cNvSpPr>
              <a:spLocks noChangeArrowheads="1"/>
            </p:cNvSpPr>
            <p:nvPr/>
          </p:nvSpPr>
          <p:spPr bwMode="auto">
            <a:xfrm>
              <a:off x="1193437" y="5247748"/>
              <a:ext cx="2564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1h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29" name="Rectangle 127"/>
            <p:cNvSpPr>
              <a:spLocks noChangeArrowheads="1"/>
            </p:cNvSpPr>
            <p:nvPr/>
          </p:nvSpPr>
          <p:spPr bwMode="auto">
            <a:xfrm>
              <a:off x="1526117" y="5247748"/>
              <a:ext cx="874568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Derniers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30" name="Rectangle 128"/>
            <p:cNvSpPr>
              <a:spLocks noChangeArrowheads="1"/>
            </p:cNvSpPr>
            <p:nvPr/>
          </p:nvSpPr>
          <p:spPr bwMode="auto">
            <a:xfrm>
              <a:off x="2436620" y="5247748"/>
              <a:ext cx="574386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mails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31" name="Rectangle 129"/>
            <p:cNvSpPr>
              <a:spLocks noChangeArrowheads="1"/>
            </p:cNvSpPr>
            <p:nvPr/>
          </p:nvSpPr>
          <p:spPr bwMode="auto">
            <a:xfrm>
              <a:off x="3300942" y="5247748"/>
              <a:ext cx="1555750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Collaborations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32" name="Rectangle 130"/>
            <p:cNvSpPr>
              <a:spLocks noChangeArrowheads="1"/>
            </p:cNvSpPr>
            <p:nvPr/>
          </p:nvSpPr>
          <p:spPr bwMode="auto">
            <a:xfrm>
              <a:off x="4824942" y="5247748"/>
              <a:ext cx="360355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</a:rPr>
                <a:t>internationales, besoin de calme …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28" name="Titre 1"/>
          <p:cNvSpPr txBox="1">
            <a:spLocks/>
          </p:cNvSpPr>
          <p:nvPr/>
        </p:nvSpPr>
        <p:spPr bwMode="gray">
          <a:xfrm>
            <a:off x="5108575" y="76200"/>
            <a:ext cx="38766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2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en-US" kern="0" dirty="0" err="1" smtClean="0"/>
              <a:t>n’existe</a:t>
            </a:r>
            <a:r>
              <a:rPr lang="en-US" kern="0" dirty="0" smtClean="0"/>
              <a:t> pas !</a:t>
            </a:r>
            <a:endParaRPr lang="fr-FR" kern="0" dirty="0"/>
          </a:p>
        </p:txBody>
      </p:sp>
    </p:spTree>
    <p:extLst>
      <p:ext uri="{BB962C8B-B14F-4D97-AF65-F5344CB8AC3E}">
        <p14:creationId xmlns:p14="http://schemas.microsoft.com/office/powerpoint/2010/main" val="257844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9375" y="-76200"/>
            <a:ext cx="7540625" cy="1143000"/>
          </a:xfrm>
        </p:spPr>
        <p:txBody>
          <a:bodyPr/>
          <a:lstStyle/>
          <a:p>
            <a:r>
              <a:rPr lang="fr-FR" dirty="0" smtClean="0"/>
              <a:t>La recherche c’est …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731000" y="6356350"/>
            <a:ext cx="2011363" cy="273050"/>
          </a:xfrm>
        </p:spPr>
        <p:txBody>
          <a:bodyPr/>
          <a:lstStyle/>
          <a:p>
            <a:pPr>
              <a:defRPr/>
            </a:pPr>
            <a:fld id="{6E8D7E31-7235-490F-889D-C1D1CCE1CB7B}" type="datetime1">
              <a:rPr lang="fr-FR" smtClean="0"/>
              <a:t>12/06/2014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501775" y="6354763"/>
            <a:ext cx="5218113" cy="273050"/>
          </a:xfrm>
        </p:spPr>
        <p:txBody>
          <a:bodyPr/>
          <a:lstStyle/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770938" y="6354763"/>
            <a:ext cx="525462" cy="273050"/>
          </a:xfrm>
        </p:spPr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80D65655-DFF4-4582-A39B-92EBC7723995}" type="slidenum">
              <a:rPr lang="fr-FR" smtClean="0"/>
              <a:pPr>
                <a:defRPr/>
              </a:pPr>
              <a:t>65</a:t>
            </a:fld>
            <a:endParaRPr lang="fr-FR"/>
          </a:p>
        </p:txBody>
      </p:sp>
      <p:grpSp>
        <p:nvGrpSpPr>
          <p:cNvPr id="1150" name="Groupe 1149"/>
          <p:cNvGrpSpPr/>
          <p:nvPr/>
        </p:nvGrpSpPr>
        <p:grpSpPr>
          <a:xfrm>
            <a:off x="533400" y="857250"/>
            <a:ext cx="7856537" cy="1294228"/>
            <a:chOff x="381000" y="685800"/>
            <a:chExt cx="7856537" cy="1294228"/>
          </a:xfrm>
        </p:grpSpPr>
        <p:sp>
          <p:nvSpPr>
            <p:cNvPr id="10" name="Forme libre 9"/>
            <p:cNvSpPr/>
            <p:nvPr/>
          </p:nvSpPr>
          <p:spPr>
            <a:xfrm>
              <a:off x="381000" y="689477"/>
              <a:ext cx="903386" cy="1290551"/>
            </a:xfrm>
            <a:custGeom>
              <a:avLst/>
              <a:gdLst>
                <a:gd name="connsiteX0" fmla="*/ 0 w 1290550"/>
                <a:gd name="connsiteY0" fmla="*/ 0 h 903385"/>
                <a:gd name="connsiteX1" fmla="*/ 838858 w 1290550"/>
                <a:gd name="connsiteY1" fmla="*/ 0 h 903385"/>
                <a:gd name="connsiteX2" fmla="*/ 1290550 w 1290550"/>
                <a:gd name="connsiteY2" fmla="*/ 451693 h 903385"/>
                <a:gd name="connsiteX3" fmla="*/ 838858 w 1290550"/>
                <a:gd name="connsiteY3" fmla="*/ 903385 h 903385"/>
                <a:gd name="connsiteX4" fmla="*/ 0 w 1290550"/>
                <a:gd name="connsiteY4" fmla="*/ 903385 h 903385"/>
                <a:gd name="connsiteX5" fmla="*/ 451693 w 1290550"/>
                <a:gd name="connsiteY5" fmla="*/ 451693 h 903385"/>
                <a:gd name="connsiteX6" fmla="*/ 0 w 1290550"/>
                <a:gd name="connsiteY6" fmla="*/ 0 h 90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0550" h="903385">
                  <a:moveTo>
                    <a:pt x="1290549" y="0"/>
                  </a:moveTo>
                  <a:lnTo>
                    <a:pt x="1290549" y="587200"/>
                  </a:lnTo>
                  <a:lnTo>
                    <a:pt x="645274" y="903385"/>
                  </a:lnTo>
                  <a:lnTo>
                    <a:pt x="1" y="587200"/>
                  </a:lnTo>
                  <a:lnTo>
                    <a:pt x="1" y="0"/>
                  </a:lnTo>
                  <a:lnTo>
                    <a:pt x="645274" y="316185"/>
                  </a:lnTo>
                  <a:lnTo>
                    <a:pt x="1290549" y="0"/>
                  </a:lnTo>
                  <a:close/>
                </a:path>
              </a:pathLst>
            </a:custGeom>
            <a:scene3d>
              <a:camera prst="perspectiveRelaxed" fov="1500000" zoom="95000">
                <a:rot lat="21000000" lon="0" rev="0"/>
              </a:camera>
              <a:lightRig rig="flat" dir="t"/>
            </a:scene3d>
            <a:sp3d z="50800" extrusionH="381000" contourW="38100" prstMaterial="matte">
              <a:contourClr>
                <a:schemeClr val="lt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6" tIns="458679" rIns="6985" bIns="458677" numCol="1" spcCol="1270" anchor="ctr" anchorCtr="0">
              <a:noAutofit/>
            </a:bodyPr>
            <a:lstStyle/>
            <a:p>
              <a:pPr lvl="0" algn="ctr" defTabSz="466725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050" b="1" kern="1200" dirty="0" smtClean="0"/>
                <a:t>Un travail passionnant</a:t>
              </a:r>
              <a:endParaRPr lang="fr-FR" sz="1050" b="1" kern="1200" dirty="0"/>
            </a:p>
          </p:txBody>
        </p:sp>
        <p:sp>
          <p:nvSpPr>
            <p:cNvPr id="11" name="Forme libre 10"/>
            <p:cNvSpPr/>
            <p:nvPr/>
          </p:nvSpPr>
          <p:spPr>
            <a:xfrm>
              <a:off x="1284384" y="685800"/>
              <a:ext cx="6953153" cy="838858"/>
            </a:xfrm>
            <a:custGeom>
              <a:avLst/>
              <a:gdLst>
                <a:gd name="connsiteX0" fmla="*/ 139812 w 838857"/>
                <a:gd name="connsiteY0" fmla="*/ 0 h 6953152"/>
                <a:gd name="connsiteX1" fmla="*/ 699045 w 838857"/>
                <a:gd name="connsiteY1" fmla="*/ 0 h 6953152"/>
                <a:gd name="connsiteX2" fmla="*/ 838857 w 838857"/>
                <a:gd name="connsiteY2" fmla="*/ 139812 h 6953152"/>
                <a:gd name="connsiteX3" fmla="*/ 838857 w 838857"/>
                <a:gd name="connsiteY3" fmla="*/ 6953152 h 6953152"/>
                <a:gd name="connsiteX4" fmla="*/ 838857 w 838857"/>
                <a:gd name="connsiteY4" fmla="*/ 6953152 h 6953152"/>
                <a:gd name="connsiteX5" fmla="*/ 0 w 838857"/>
                <a:gd name="connsiteY5" fmla="*/ 6953152 h 6953152"/>
                <a:gd name="connsiteX6" fmla="*/ 0 w 838857"/>
                <a:gd name="connsiteY6" fmla="*/ 6953152 h 6953152"/>
                <a:gd name="connsiteX7" fmla="*/ 0 w 838857"/>
                <a:gd name="connsiteY7" fmla="*/ 139812 h 6953152"/>
                <a:gd name="connsiteX8" fmla="*/ 139812 w 838857"/>
                <a:gd name="connsiteY8" fmla="*/ 0 h 695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8857" h="6953152">
                  <a:moveTo>
                    <a:pt x="838857" y="1158882"/>
                  </a:moveTo>
                  <a:lnTo>
                    <a:pt x="838857" y="5794270"/>
                  </a:lnTo>
                  <a:cubicBezTo>
                    <a:pt x="838857" y="6434300"/>
                    <a:pt x="831305" y="6953148"/>
                    <a:pt x="821989" y="6953148"/>
                  </a:cubicBezTo>
                  <a:lnTo>
                    <a:pt x="0" y="6953148"/>
                  </a:lnTo>
                  <a:lnTo>
                    <a:pt x="0" y="6953148"/>
                  </a:lnTo>
                  <a:lnTo>
                    <a:pt x="0" y="4"/>
                  </a:lnTo>
                  <a:lnTo>
                    <a:pt x="0" y="4"/>
                  </a:lnTo>
                  <a:lnTo>
                    <a:pt x="821989" y="4"/>
                  </a:lnTo>
                  <a:cubicBezTo>
                    <a:pt x="831305" y="4"/>
                    <a:pt x="838857" y="518852"/>
                    <a:pt x="838857" y="1158882"/>
                  </a:cubicBezTo>
                  <a:close/>
                </a:path>
              </a:pathLst>
            </a:custGeom>
            <a:scene3d>
              <a:camera prst="perspectiveRelaxed" fov="1500000" zoom="95000">
                <a:rot lat="21000000" lon="0" rev="0"/>
              </a:camera>
              <a:lightRig rig="flat" dir="t"/>
            </a:scene3d>
            <a:sp3d z="50800" extrusionH="63500" prstMaterial="matte"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9" tIns="49840" rIns="49840" bIns="49841" numCol="1" spcCol="1270" anchor="ctr" anchorCtr="0">
              <a:noAutofit/>
            </a:bodyPr>
            <a:lstStyle/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Pas de </a:t>
              </a:r>
              <a:r>
                <a:rPr lang="en-US" sz="1400" kern="1200" dirty="0" err="1" smtClean="0"/>
                <a:t>répétition</a:t>
              </a:r>
              <a:r>
                <a:rPr lang="en-US" sz="1400" kern="1200" dirty="0" smtClean="0"/>
                <a:t> </a:t>
              </a:r>
              <a:endParaRPr lang="fr-FR" sz="1400" kern="1200" dirty="0"/>
            </a:p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err="1" smtClean="0"/>
                <a:t>Créer</a:t>
              </a:r>
              <a:r>
                <a:rPr lang="en-US" sz="1400" kern="1200" dirty="0" smtClean="0"/>
                <a:t> et </a:t>
              </a:r>
              <a:r>
                <a:rPr lang="en-US" sz="1400" kern="1200" dirty="0" err="1" smtClean="0"/>
                <a:t>matérialiser</a:t>
              </a:r>
              <a:r>
                <a:rPr lang="en-US" sz="1400" kern="1200" dirty="0" smtClean="0"/>
                <a:t> de </a:t>
              </a:r>
              <a:r>
                <a:rPr lang="en-US" sz="1400" kern="1200" dirty="0" err="1" smtClean="0"/>
                <a:t>nouvelles</a:t>
              </a:r>
              <a:r>
                <a:rPr lang="en-US" sz="1400" kern="1200" dirty="0" smtClean="0"/>
                <a:t> </a:t>
              </a:r>
              <a:r>
                <a:rPr lang="en-US" sz="1400" kern="1200" dirty="0" err="1" smtClean="0"/>
                <a:t>idées</a:t>
              </a:r>
              <a:r>
                <a:rPr lang="en-US" sz="1400" kern="1200" dirty="0" smtClean="0"/>
                <a:t> (</a:t>
              </a:r>
              <a:r>
                <a:rPr lang="en-US" sz="1400" kern="1200" dirty="0" err="1" smtClean="0"/>
                <a:t>Votre</a:t>
              </a:r>
              <a:r>
                <a:rPr lang="en-US" sz="1400" kern="1200" dirty="0" smtClean="0"/>
                <a:t> </a:t>
              </a:r>
              <a:r>
                <a:rPr lang="en-US" sz="1400" kern="1200" dirty="0" err="1" smtClean="0"/>
                <a:t>recherche</a:t>
              </a:r>
              <a:r>
                <a:rPr lang="en-US" sz="1400" kern="1200" dirty="0" smtClean="0"/>
                <a:t> = </a:t>
              </a:r>
              <a:r>
                <a:rPr lang="en-US" sz="1400" kern="1200" dirty="0" err="1" smtClean="0"/>
                <a:t>votre</a:t>
              </a:r>
              <a:r>
                <a:rPr lang="en-US" sz="1400" kern="1200" dirty="0" smtClean="0"/>
                <a:t> </a:t>
              </a:r>
              <a:r>
                <a:rPr lang="en-US" sz="1400" kern="1200" dirty="0" err="1" smtClean="0"/>
                <a:t>bébé</a:t>
              </a:r>
              <a:r>
                <a:rPr lang="en-US" sz="1400" kern="1200" dirty="0" smtClean="0"/>
                <a:t>)</a:t>
              </a:r>
              <a:endParaRPr lang="fr-FR" sz="1400" kern="1200" dirty="0"/>
            </a:p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err="1" smtClean="0"/>
                <a:t>Rencontrer</a:t>
              </a:r>
              <a:r>
                <a:rPr lang="en-US" sz="1400" kern="1200" dirty="0" smtClean="0"/>
                <a:t> des gens </a:t>
              </a:r>
              <a:r>
                <a:rPr lang="en-US" sz="1400" kern="1200" dirty="0" err="1" smtClean="0"/>
                <a:t>bizarres</a:t>
              </a:r>
              <a:r>
                <a:rPr lang="en-US" sz="1400" kern="1200" dirty="0" smtClean="0"/>
                <a:t>, </a:t>
              </a:r>
              <a:r>
                <a:rPr lang="en-US" sz="1400" kern="1200" dirty="0" err="1" smtClean="0"/>
                <a:t>géniaux</a:t>
              </a:r>
              <a:r>
                <a:rPr lang="en-US" sz="1400" kern="1200" dirty="0" smtClean="0"/>
                <a:t> et </a:t>
              </a:r>
              <a:r>
                <a:rPr lang="en-US" sz="1400" kern="1200" dirty="0" err="1" smtClean="0"/>
                <a:t>souvent</a:t>
              </a:r>
              <a:r>
                <a:rPr lang="en-US" sz="1400" kern="1200" dirty="0" smtClean="0"/>
                <a:t> </a:t>
              </a:r>
              <a:r>
                <a:rPr lang="en-US" sz="1400" kern="1200" dirty="0" err="1" smtClean="0"/>
                <a:t>accessibles</a:t>
              </a:r>
              <a:endParaRPr lang="fr-FR" sz="1400" kern="1200" dirty="0"/>
            </a:p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err="1" smtClean="0"/>
                <a:t>Salaire</a:t>
              </a:r>
              <a:r>
                <a:rPr lang="en-US" sz="1400" kern="1200" dirty="0" smtClean="0"/>
                <a:t> </a:t>
              </a:r>
              <a:r>
                <a:rPr lang="en-US" sz="1400" kern="1200" dirty="0" err="1" smtClean="0"/>
                <a:t>raisonnable</a:t>
              </a:r>
              <a:r>
                <a:rPr lang="en-US" sz="1400" kern="1200" dirty="0" smtClean="0"/>
                <a:t>, en </a:t>
              </a:r>
              <a:r>
                <a:rPr lang="en-US" sz="1400" kern="1200" dirty="0" err="1" smtClean="0"/>
                <a:t>dessous</a:t>
              </a:r>
              <a:r>
                <a:rPr lang="en-US" sz="1400" kern="1200" dirty="0" smtClean="0"/>
                <a:t> du </a:t>
              </a:r>
              <a:r>
                <a:rPr lang="en-US" sz="1400" kern="1200" dirty="0" err="1" smtClean="0"/>
                <a:t>niveau</a:t>
              </a:r>
              <a:r>
                <a:rPr lang="en-US" sz="1400" kern="1200" dirty="0" smtClean="0"/>
                <a:t> </a:t>
              </a:r>
              <a:r>
                <a:rPr lang="en-US" sz="1400" kern="1200" dirty="0" err="1" smtClean="0"/>
                <a:t>d’étude</a:t>
              </a:r>
              <a:r>
                <a:rPr lang="en-US" sz="1400" kern="1200" dirty="0" smtClean="0"/>
                <a:t> (bac+8/++, x3-4 à </a:t>
              </a:r>
              <a:r>
                <a:rPr lang="en-US" sz="1400" kern="1200" dirty="0" err="1" smtClean="0"/>
                <a:t>l’étranger</a:t>
              </a:r>
              <a:r>
                <a:rPr lang="en-US" sz="1400" kern="1200" dirty="0" smtClean="0"/>
                <a:t> !)</a:t>
              </a:r>
              <a:endParaRPr lang="fr-FR" sz="1400" kern="1200" dirty="0"/>
            </a:p>
          </p:txBody>
        </p:sp>
      </p:grpSp>
      <p:grpSp>
        <p:nvGrpSpPr>
          <p:cNvPr id="1151" name="Groupe 1150"/>
          <p:cNvGrpSpPr/>
          <p:nvPr/>
        </p:nvGrpSpPr>
        <p:grpSpPr>
          <a:xfrm>
            <a:off x="533400" y="1928899"/>
            <a:ext cx="7856537" cy="1290551"/>
            <a:chOff x="381000" y="1864791"/>
            <a:chExt cx="7856537" cy="1290551"/>
          </a:xfrm>
        </p:grpSpPr>
        <p:sp>
          <p:nvSpPr>
            <p:cNvPr id="13" name="Forme libre 12"/>
            <p:cNvSpPr/>
            <p:nvPr/>
          </p:nvSpPr>
          <p:spPr>
            <a:xfrm>
              <a:off x="381000" y="1864791"/>
              <a:ext cx="903386" cy="1290551"/>
            </a:xfrm>
            <a:custGeom>
              <a:avLst/>
              <a:gdLst>
                <a:gd name="connsiteX0" fmla="*/ 0 w 1290550"/>
                <a:gd name="connsiteY0" fmla="*/ 0 h 903385"/>
                <a:gd name="connsiteX1" fmla="*/ 838858 w 1290550"/>
                <a:gd name="connsiteY1" fmla="*/ 0 h 903385"/>
                <a:gd name="connsiteX2" fmla="*/ 1290550 w 1290550"/>
                <a:gd name="connsiteY2" fmla="*/ 451693 h 903385"/>
                <a:gd name="connsiteX3" fmla="*/ 838858 w 1290550"/>
                <a:gd name="connsiteY3" fmla="*/ 903385 h 903385"/>
                <a:gd name="connsiteX4" fmla="*/ 0 w 1290550"/>
                <a:gd name="connsiteY4" fmla="*/ 903385 h 903385"/>
                <a:gd name="connsiteX5" fmla="*/ 451693 w 1290550"/>
                <a:gd name="connsiteY5" fmla="*/ 451693 h 903385"/>
                <a:gd name="connsiteX6" fmla="*/ 0 w 1290550"/>
                <a:gd name="connsiteY6" fmla="*/ 0 h 90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0550" h="903385">
                  <a:moveTo>
                    <a:pt x="1290549" y="0"/>
                  </a:moveTo>
                  <a:lnTo>
                    <a:pt x="1290549" y="587200"/>
                  </a:lnTo>
                  <a:lnTo>
                    <a:pt x="645274" y="903385"/>
                  </a:lnTo>
                  <a:lnTo>
                    <a:pt x="1" y="587200"/>
                  </a:lnTo>
                  <a:lnTo>
                    <a:pt x="1" y="0"/>
                  </a:lnTo>
                  <a:lnTo>
                    <a:pt x="645274" y="316185"/>
                  </a:lnTo>
                  <a:lnTo>
                    <a:pt x="1290549" y="0"/>
                  </a:lnTo>
                  <a:close/>
                </a:path>
              </a:pathLst>
            </a:custGeom>
            <a:scene3d>
              <a:camera prst="perspectiveRelaxed" fov="1500000" zoom="95000">
                <a:rot lat="21000000" lon="0" rev="0"/>
              </a:camera>
              <a:lightRig rig="flat" dir="t"/>
            </a:scene3d>
            <a:sp3d z="50800" extrusionH="381000" contourW="38100" prstMaterial="matte">
              <a:contourClr>
                <a:schemeClr val="lt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6" tIns="458679" rIns="6985" bIns="458677" numCol="1" spcCol="1270" anchor="ctr" anchorCtr="0">
              <a:noAutofit/>
            </a:bodyPr>
            <a:lstStyle/>
            <a:p>
              <a:pPr lvl="0" algn="ctr" defTabSz="466725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050" b="1" kern="1200" dirty="0" smtClean="0"/>
                <a:t>Une grande liberté</a:t>
              </a:r>
              <a:endParaRPr lang="fr-FR" sz="1050" b="1" kern="1200" dirty="0"/>
            </a:p>
          </p:txBody>
        </p:sp>
        <p:sp>
          <p:nvSpPr>
            <p:cNvPr id="14" name="Forme libre 13"/>
            <p:cNvSpPr/>
            <p:nvPr/>
          </p:nvSpPr>
          <p:spPr>
            <a:xfrm>
              <a:off x="1284384" y="1864792"/>
              <a:ext cx="6953153" cy="838858"/>
            </a:xfrm>
            <a:custGeom>
              <a:avLst/>
              <a:gdLst>
                <a:gd name="connsiteX0" fmla="*/ 139812 w 838857"/>
                <a:gd name="connsiteY0" fmla="*/ 0 h 6953152"/>
                <a:gd name="connsiteX1" fmla="*/ 699045 w 838857"/>
                <a:gd name="connsiteY1" fmla="*/ 0 h 6953152"/>
                <a:gd name="connsiteX2" fmla="*/ 838857 w 838857"/>
                <a:gd name="connsiteY2" fmla="*/ 139812 h 6953152"/>
                <a:gd name="connsiteX3" fmla="*/ 838857 w 838857"/>
                <a:gd name="connsiteY3" fmla="*/ 6953152 h 6953152"/>
                <a:gd name="connsiteX4" fmla="*/ 838857 w 838857"/>
                <a:gd name="connsiteY4" fmla="*/ 6953152 h 6953152"/>
                <a:gd name="connsiteX5" fmla="*/ 0 w 838857"/>
                <a:gd name="connsiteY5" fmla="*/ 6953152 h 6953152"/>
                <a:gd name="connsiteX6" fmla="*/ 0 w 838857"/>
                <a:gd name="connsiteY6" fmla="*/ 6953152 h 6953152"/>
                <a:gd name="connsiteX7" fmla="*/ 0 w 838857"/>
                <a:gd name="connsiteY7" fmla="*/ 139812 h 6953152"/>
                <a:gd name="connsiteX8" fmla="*/ 139812 w 838857"/>
                <a:gd name="connsiteY8" fmla="*/ 0 h 695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8857" h="6953152">
                  <a:moveTo>
                    <a:pt x="838857" y="1158882"/>
                  </a:moveTo>
                  <a:lnTo>
                    <a:pt x="838857" y="5794270"/>
                  </a:lnTo>
                  <a:cubicBezTo>
                    <a:pt x="838857" y="6434300"/>
                    <a:pt x="831305" y="6953148"/>
                    <a:pt x="821989" y="6953148"/>
                  </a:cubicBezTo>
                  <a:lnTo>
                    <a:pt x="0" y="6953148"/>
                  </a:lnTo>
                  <a:lnTo>
                    <a:pt x="0" y="6953148"/>
                  </a:lnTo>
                  <a:lnTo>
                    <a:pt x="0" y="4"/>
                  </a:lnTo>
                  <a:lnTo>
                    <a:pt x="0" y="4"/>
                  </a:lnTo>
                  <a:lnTo>
                    <a:pt x="821989" y="4"/>
                  </a:lnTo>
                  <a:cubicBezTo>
                    <a:pt x="831305" y="4"/>
                    <a:pt x="838857" y="518852"/>
                    <a:pt x="838857" y="1158882"/>
                  </a:cubicBezTo>
                  <a:close/>
                </a:path>
              </a:pathLst>
            </a:custGeom>
            <a:scene3d>
              <a:camera prst="perspectiveRelaxed" fov="1500000" zoom="95000">
                <a:rot lat="21000000" lon="0" rev="0"/>
              </a:camera>
              <a:lightRig rig="flat" dir="t"/>
            </a:scene3d>
            <a:sp3d z="50800" extrusionH="63500" prstMaterial="matte"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9" tIns="49840" rIns="49840" bIns="49841" numCol="1" spcCol="1270" anchor="ctr" anchorCtr="0">
              <a:noAutofit/>
            </a:bodyPr>
            <a:lstStyle/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err="1" smtClean="0"/>
                <a:t>Peu</a:t>
              </a:r>
              <a:r>
                <a:rPr lang="en-US" sz="1400" kern="1200" dirty="0" smtClean="0"/>
                <a:t> de </a:t>
              </a:r>
              <a:r>
                <a:rPr lang="en-US" sz="1400" kern="1200" dirty="0" err="1" smtClean="0"/>
                <a:t>hiérarchie</a:t>
              </a:r>
              <a:endParaRPr lang="fr-FR" sz="1400" kern="1200" dirty="0"/>
            </a:p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err="1" smtClean="0"/>
                <a:t>Choisir</a:t>
              </a:r>
              <a:r>
                <a:rPr lang="en-US" sz="1400" kern="1200" dirty="0" smtClean="0"/>
                <a:t> </a:t>
              </a:r>
              <a:r>
                <a:rPr lang="en-US" sz="1400" kern="1200" dirty="0" err="1" smtClean="0"/>
                <a:t>ses</a:t>
              </a:r>
              <a:r>
                <a:rPr lang="en-US" sz="1400" kern="1200" dirty="0" smtClean="0"/>
                <a:t> </a:t>
              </a:r>
              <a:r>
                <a:rPr lang="en-US" sz="1400" kern="1200" dirty="0" err="1" smtClean="0"/>
                <a:t>sujets</a:t>
              </a:r>
              <a:r>
                <a:rPr lang="en-US" sz="1400" kern="1200" dirty="0" smtClean="0"/>
                <a:t> et </a:t>
              </a:r>
              <a:r>
                <a:rPr lang="en-US" sz="1400" kern="1200" dirty="0" err="1" smtClean="0"/>
                <a:t>ses</a:t>
              </a:r>
              <a:r>
                <a:rPr lang="en-US" sz="1400" kern="1200" dirty="0" smtClean="0"/>
                <a:t> </a:t>
              </a:r>
              <a:r>
                <a:rPr lang="en-US" sz="1400" kern="1200" dirty="0" err="1" smtClean="0"/>
                <a:t>collaborateurs</a:t>
              </a:r>
              <a:endParaRPr lang="fr-FR" sz="1400" kern="1200" dirty="0"/>
            </a:p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Adapter </a:t>
              </a:r>
              <a:r>
                <a:rPr lang="en-US" sz="1400" kern="1200" dirty="0" err="1" smtClean="0"/>
                <a:t>ses</a:t>
              </a:r>
              <a:r>
                <a:rPr lang="en-US" sz="1400" kern="1200" dirty="0" smtClean="0"/>
                <a:t> </a:t>
              </a:r>
              <a:r>
                <a:rPr lang="en-US" sz="1400" kern="1200" dirty="0" err="1" smtClean="0"/>
                <a:t>horaires</a:t>
              </a:r>
              <a:r>
                <a:rPr lang="en-US" sz="1400" kern="1200" dirty="0" smtClean="0"/>
                <a:t> (à </a:t>
              </a:r>
              <a:r>
                <a:rPr lang="en-US" sz="1400" kern="1200" dirty="0" err="1" smtClean="0"/>
                <a:t>sa</a:t>
              </a:r>
              <a:r>
                <a:rPr lang="en-US" sz="1400" kern="1200" dirty="0" smtClean="0"/>
                <a:t> vie, à </a:t>
              </a:r>
              <a:r>
                <a:rPr lang="en-US" sz="1400" kern="1200" dirty="0" err="1" smtClean="0"/>
                <a:t>ses</a:t>
              </a:r>
              <a:r>
                <a:rPr lang="en-US" sz="1400" kern="1200" dirty="0" smtClean="0"/>
                <a:t> </a:t>
              </a:r>
              <a:r>
                <a:rPr lang="en-US" sz="1400" kern="1200" dirty="0" err="1" smtClean="0"/>
                <a:t>collaborateurs</a:t>
              </a:r>
              <a:r>
                <a:rPr lang="en-US" sz="1400" kern="1200" dirty="0" smtClean="0"/>
                <a:t>, </a:t>
              </a:r>
              <a:r>
                <a:rPr lang="en-US" sz="1400" kern="1200" dirty="0" err="1" smtClean="0"/>
                <a:t>mai</a:t>
              </a:r>
              <a:r>
                <a:rPr lang="en-US" sz="1400" dirty="0" err="1" smtClean="0"/>
                <a:t>s</a:t>
              </a:r>
              <a:r>
                <a:rPr lang="en-US" sz="1400" dirty="0" smtClean="0"/>
                <a:t> </a:t>
              </a:r>
              <a:r>
                <a:rPr lang="en-US" sz="1400" kern="1200" dirty="0" err="1" smtClean="0"/>
                <a:t>moyenne</a:t>
              </a:r>
              <a:r>
                <a:rPr lang="en-US" sz="1400" kern="1200" dirty="0" smtClean="0"/>
                <a:t> à 45h/sem.)</a:t>
              </a:r>
            </a:p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dirty="0" err="1" smtClean="0"/>
                <a:t>Liberté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vestimentaire</a:t>
              </a:r>
              <a:r>
                <a:rPr lang="en-US" sz="1400" dirty="0" smtClean="0"/>
                <a:t> </a:t>
              </a:r>
              <a:r>
                <a:rPr lang="en-US" sz="1400" dirty="0" smtClean="0">
                  <a:sym typeface="Wingdings" pitchFamily="2" charset="2"/>
                </a:rPr>
                <a:t></a:t>
              </a:r>
              <a:endParaRPr lang="fr-FR" sz="1400" kern="1200" dirty="0"/>
            </a:p>
          </p:txBody>
        </p:sp>
      </p:grpSp>
      <p:grpSp>
        <p:nvGrpSpPr>
          <p:cNvPr id="1026" name="Groupe 1025"/>
          <p:cNvGrpSpPr/>
          <p:nvPr/>
        </p:nvGrpSpPr>
        <p:grpSpPr>
          <a:xfrm>
            <a:off x="533400" y="5105400"/>
            <a:ext cx="7856537" cy="1290551"/>
            <a:chOff x="381000" y="3040105"/>
            <a:chExt cx="7856537" cy="1290551"/>
          </a:xfrm>
        </p:grpSpPr>
        <p:sp>
          <p:nvSpPr>
            <p:cNvPr id="1144" name="Forme libre 1143"/>
            <p:cNvSpPr/>
            <p:nvPr/>
          </p:nvSpPr>
          <p:spPr>
            <a:xfrm>
              <a:off x="381000" y="3040105"/>
              <a:ext cx="903386" cy="1290551"/>
            </a:xfrm>
            <a:custGeom>
              <a:avLst/>
              <a:gdLst>
                <a:gd name="connsiteX0" fmla="*/ 0 w 1290550"/>
                <a:gd name="connsiteY0" fmla="*/ 0 h 903385"/>
                <a:gd name="connsiteX1" fmla="*/ 838858 w 1290550"/>
                <a:gd name="connsiteY1" fmla="*/ 0 h 903385"/>
                <a:gd name="connsiteX2" fmla="*/ 1290550 w 1290550"/>
                <a:gd name="connsiteY2" fmla="*/ 451693 h 903385"/>
                <a:gd name="connsiteX3" fmla="*/ 838858 w 1290550"/>
                <a:gd name="connsiteY3" fmla="*/ 903385 h 903385"/>
                <a:gd name="connsiteX4" fmla="*/ 0 w 1290550"/>
                <a:gd name="connsiteY4" fmla="*/ 903385 h 903385"/>
                <a:gd name="connsiteX5" fmla="*/ 451693 w 1290550"/>
                <a:gd name="connsiteY5" fmla="*/ 451693 h 903385"/>
                <a:gd name="connsiteX6" fmla="*/ 0 w 1290550"/>
                <a:gd name="connsiteY6" fmla="*/ 0 h 90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0550" h="903385">
                  <a:moveTo>
                    <a:pt x="1290549" y="0"/>
                  </a:moveTo>
                  <a:lnTo>
                    <a:pt x="1290549" y="587200"/>
                  </a:lnTo>
                  <a:lnTo>
                    <a:pt x="645274" y="903385"/>
                  </a:lnTo>
                  <a:lnTo>
                    <a:pt x="1" y="587200"/>
                  </a:lnTo>
                  <a:lnTo>
                    <a:pt x="1" y="0"/>
                  </a:lnTo>
                  <a:lnTo>
                    <a:pt x="645274" y="316185"/>
                  </a:lnTo>
                  <a:lnTo>
                    <a:pt x="1290549" y="0"/>
                  </a:lnTo>
                  <a:close/>
                </a:path>
              </a:pathLst>
            </a:custGeom>
            <a:scene3d>
              <a:camera prst="perspectiveRelaxed" fov="1500000" zoom="95000">
                <a:rot lat="21000000" lon="0" rev="0"/>
              </a:camera>
              <a:lightRig rig="flat" dir="t"/>
            </a:scene3d>
            <a:sp3d z="50800" extrusionH="381000" contourW="38100" prstMaterial="matte">
              <a:contourClr>
                <a:schemeClr val="lt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6" tIns="458679" rIns="6985" bIns="458677" numCol="1" spcCol="1270" anchor="ctr" anchorCtr="0">
              <a:noAutofit/>
            </a:bodyPr>
            <a:lstStyle/>
            <a:p>
              <a:pPr lvl="0" algn="ctr" defTabSz="466725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050" b="1" kern="1200" smtClean="0"/>
                <a:t>Satisfaisant pour l’égo</a:t>
              </a:r>
              <a:endParaRPr lang="fr-FR" sz="1050" b="1" kern="1200"/>
            </a:p>
          </p:txBody>
        </p:sp>
        <p:sp>
          <p:nvSpPr>
            <p:cNvPr id="1145" name="Forme libre 1144"/>
            <p:cNvSpPr/>
            <p:nvPr/>
          </p:nvSpPr>
          <p:spPr>
            <a:xfrm>
              <a:off x="1284384" y="3040106"/>
              <a:ext cx="6953153" cy="838858"/>
            </a:xfrm>
            <a:custGeom>
              <a:avLst/>
              <a:gdLst>
                <a:gd name="connsiteX0" fmla="*/ 139812 w 838857"/>
                <a:gd name="connsiteY0" fmla="*/ 0 h 6953152"/>
                <a:gd name="connsiteX1" fmla="*/ 699045 w 838857"/>
                <a:gd name="connsiteY1" fmla="*/ 0 h 6953152"/>
                <a:gd name="connsiteX2" fmla="*/ 838857 w 838857"/>
                <a:gd name="connsiteY2" fmla="*/ 139812 h 6953152"/>
                <a:gd name="connsiteX3" fmla="*/ 838857 w 838857"/>
                <a:gd name="connsiteY3" fmla="*/ 6953152 h 6953152"/>
                <a:gd name="connsiteX4" fmla="*/ 838857 w 838857"/>
                <a:gd name="connsiteY4" fmla="*/ 6953152 h 6953152"/>
                <a:gd name="connsiteX5" fmla="*/ 0 w 838857"/>
                <a:gd name="connsiteY5" fmla="*/ 6953152 h 6953152"/>
                <a:gd name="connsiteX6" fmla="*/ 0 w 838857"/>
                <a:gd name="connsiteY6" fmla="*/ 6953152 h 6953152"/>
                <a:gd name="connsiteX7" fmla="*/ 0 w 838857"/>
                <a:gd name="connsiteY7" fmla="*/ 139812 h 6953152"/>
                <a:gd name="connsiteX8" fmla="*/ 139812 w 838857"/>
                <a:gd name="connsiteY8" fmla="*/ 0 h 695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8857" h="6953152">
                  <a:moveTo>
                    <a:pt x="838857" y="1158882"/>
                  </a:moveTo>
                  <a:lnTo>
                    <a:pt x="838857" y="5794270"/>
                  </a:lnTo>
                  <a:cubicBezTo>
                    <a:pt x="838857" y="6434300"/>
                    <a:pt x="831305" y="6953148"/>
                    <a:pt x="821989" y="6953148"/>
                  </a:cubicBezTo>
                  <a:lnTo>
                    <a:pt x="0" y="6953148"/>
                  </a:lnTo>
                  <a:lnTo>
                    <a:pt x="0" y="6953148"/>
                  </a:lnTo>
                  <a:lnTo>
                    <a:pt x="0" y="4"/>
                  </a:lnTo>
                  <a:lnTo>
                    <a:pt x="0" y="4"/>
                  </a:lnTo>
                  <a:lnTo>
                    <a:pt x="821989" y="4"/>
                  </a:lnTo>
                  <a:cubicBezTo>
                    <a:pt x="831305" y="4"/>
                    <a:pt x="838857" y="518852"/>
                    <a:pt x="838857" y="1158882"/>
                  </a:cubicBezTo>
                  <a:close/>
                </a:path>
              </a:pathLst>
            </a:custGeom>
            <a:scene3d>
              <a:camera prst="perspectiveRelaxed" fov="1500000" zoom="95000">
                <a:rot lat="21000000" lon="0" rev="0"/>
              </a:camera>
              <a:lightRig rig="flat" dir="t"/>
            </a:scene3d>
            <a:sp3d z="50800" extrusionH="63500" prstMaterial="matte"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9" tIns="49840" rIns="49840" bIns="49841" numCol="1" spcCol="1270" anchor="ctr" anchorCtr="0">
              <a:noAutofit/>
            </a:bodyPr>
            <a:lstStyle/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err="1" smtClean="0"/>
                <a:t>Contribuer</a:t>
              </a:r>
              <a:r>
                <a:rPr lang="en-US" sz="1400" kern="1200" dirty="0" smtClean="0"/>
                <a:t> à la </a:t>
              </a:r>
              <a:r>
                <a:rPr lang="en-US" sz="1400" kern="1200" dirty="0" err="1" smtClean="0"/>
                <a:t>connaissance</a:t>
              </a:r>
              <a:endParaRPr lang="fr-FR" sz="1400" kern="1200" dirty="0"/>
            </a:p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“</a:t>
              </a:r>
              <a:r>
                <a:rPr lang="en-US" sz="1400" kern="1200" dirty="0" err="1" smtClean="0"/>
                <a:t>D’après</a:t>
              </a:r>
              <a:r>
                <a:rPr lang="en-US" sz="1400" kern="1200" dirty="0" smtClean="0"/>
                <a:t> le </a:t>
              </a:r>
              <a:r>
                <a:rPr lang="en-US" sz="1400" kern="1200" dirty="0" err="1" smtClean="0"/>
                <a:t>Théorème</a:t>
              </a:r>
              <a:r>
                <a:rPr lang="en-US" sz="1400" kern="1200" dirty="0" smtClean="0"/>
                <a:t> de …” </a:t>
              </a:r>
              <a:r>
                <a:rPr lang="en-US" sz="1400" kern="1200" dirty="0" err="1" smtClean="0"/>
                <a:t>moi</a:t>
              </a:r>
              <a:r>
                <a:rPr lang="en-US" sz="1400" kern="1200" dirty="0" smtClean="0"/>
                <a:t> </a:t>
              </a:r>
              <a:r>
                <a:rPr lang="en-US" sz="1400" kern="1200" dirty="0" smtClean="0">
                  <a:sym typeface="Wingdings"/>
                </a:rPr>
                <a:t></a:t>
              </a:r>
              <a:endParaRPr lang="fr-FR" sz="1400" kern="1200" dirty="0"/>
            </a:p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Reconnaissance de </a:t>
              </a:r>
              <a:r>
                <a:rPr lang="en-US" sz="1400" kern="1200" dirty="0" err="1" smtClean="0"/>
                <a:t>votre</a:t>
              </a:r>
              <a:r>
                <a:rPr lang="en-US" sz="1400" kern="1200" dirty="0" smtClean="0"/>
                <a:t> travail (à </a:t>
              </a:r>
              <a:r>
                <a:rPr lang="en-US" sz="1400" kern="1200" dirty="0" err="1" smtClean="0"/>
                <a:t>l’étranger</a:t>
              </a:r>
              <a:r>
                <a:rPr lang="en-US" sz="1400" kern="1200" dirty="0" smtClean="0"/>
                <a:t>)</a:t>
              </a:r>
              <a:endParaRPr lang="fr-FR" sz="1400" kern="1200" dirty="0"/>
            </a:p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Beaucoup </a:t>
              </a:r>
              <a:r>
                <a:rPr lang="en-US" sz="1400" kern="1200" dirty="0" err="1" smtClean="0"/>
                <a:t>d’appelés</a:t>
              </a:r>
              <a:r>
                <a:rPr lang="en-US" sz="1400" kern="1200" dirty="0" smtClean="0"/>
                <a:t>, </a:t>
              </a:r>
              <a:r>
                <a:rPr lang="en-US" sz="1400" kern="1200" dirty="0" err="1" smtClean="0"/>
                <a:t>peu</a:t>
              </a:r>
              <a:r>
                <a:rPr lang="en-US" sz="1400" kern="1200" dirty="0" smtClean="0"/>
                <a:t> </a:t>
              </a:r>
              <a:r>
                <a:rPr lang="en-US" sz="1400" kern="1200" dirty="0" err="1" smtClean="0"/>
                <a:t>d’élus</a:t>
              </a:r>
              <a:endParaRPr lang="fr-FR" sz="1400" kern="1200" dirty="0"/>
            </a:p>
          </p:txBody>
        </p:sp>
      </p:grpSp>
      <p:grpSp>
        <p:nvGrpSpPr>
          <p:cNvPr id="1030" name="Groupe 1029"/>
          <p:cNvGrpSpPr/>
          <p:nvPr/>
        </p:nvGrpSpPr>
        <p:grpSpPr>
          <a:xfrm>
            <a:off x="533400" y="4082069"/>
            <a:ext cx="7856537" cy="1290551"/>
            <a:chOff x="381000" y="4215419"/>
            <a:chExt cx="7856537" cy="1290551"/>
          </a:xfrm>
        </p:grpSpPr>
        <p:sp>
          <p:nvSpPr>
            <p:cNvPr id="1146" name="Forme libre 1145"/>
            <p:cNvSpPr/>
            <p:nvPr/>
          </p:nvSpPr>
          <p:spPr>
            <a:xfrm>
              <a:off x="381000" y="4215419"/>
              <a:ext cx="903386" cy="1290551"/>
            </a:xfrm>
            <a:custGeom>
              <a:avLst/>
              <a:gdLst>
                <a:gd name="connsiteX0" fmla="*/ 0 w 1290550"/>
                <a:gd name="connsiteY0" fmla="*/ 0 h 903385"/>
                <a:gd name="connsiteX1" fmla="*/ 838858 w 1290550"/>
                <a:gd name="connsiteY1" fmla="*/ 0 h 903385"/>
                <a:gd name="connsiteX2" fmla="*/ 1290550 w 1290550"/>
                <a:gd name="connsiteY2" fmla="*/ 451693 h 903385"/>
                <a:gd name="connsiteX3" fmla="*/ 838858 w 1290550"/>
                <a:gd name="connsiteY3" fmla="*/ 903385 h 903385"/>
                <a:gd name="connsiteX4" fmla="*/ 0 w 1290550"/>
                <a:gd name="connsiteY4" fmla="*/ 903385 h 903385"/>
                <a:gd name="connsiteX5" fmla="*/ 451693 w 1290550"/>
                <a:gd name="connsiteY5" fmla="*/ 451693 h 903385"/>
                <a:gd name="connsiteX6" fmla="*/ 0 w 1290550"/>
                <a:gd name="connsiteY6" fmla="*/ 0 h 90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0550" h="903385">
                  <a:moveTo>
                    <a:pt x="1290549" y="0"/>
                  </a:moveTo>
                  <a:lnTo>
                    <a:pt x="1290549" y="587200"/>
                  </a:lnTo>
                  <a:lnTo>
                    <a:pt x="645274" y="903385"/>
                  </a:lnTo>
                  <a:lnTo>
                    <a:pt x="1" y="587200"/>
                  </a:lnTo>
                  <a:lnTo>
                    <a:pt x="1" y="0"/>
                  </a:lnTo>
                  <a:lnTo>
                    <a:pt x="645274" y="316185"/>
                  </a:lnTo>
                  <a:lnTo>
                    <a:pt x="1290549" y="0"/>
                  </a:lnTo>
                  <a:close/>
                </a:path>
              </a:pathLst>
            </a:custGeom>
            <a:scene3d>
              <a:camera prst="perspectiveRelaxed" fov="1500000" zoom="95000">
                <a:rot lat="21000000" lon="0" rev="0"/>
              </a:camera>
              <a:lightRig rig="flat" dir="t"/>
            </a:scene3d>
            <a:sp3d z="50800" extrusionH="381000" contourW="38100" prstMaterial="matte">
              <a:contourClr>
                <a:schemeClr val="lt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6" tIns="458679" rIns="6985" bIns="458677" numCol="1" spcCol="1270" anchor="ctr" anchorCtr="0">
              <a:noAutofit/>
            </a:bodyPr>
            <a:lstStyle/>
            <a:p>
              <a:pPr lvl="0" algn="ctr" defTabSz="466725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050" b="1" kern="1200" smtClean="0"/>
                <a:t>Parfois frustrant</a:t>
              </a:r>
              <a:endParaRPr lang="fr-FR" sz="1050" b="1" kern="1200"/>
            </a:p>
          </p:txBody>
        </p:sp>
        <p:sp>
          <p:nvSpPr>
            <p:cNvPr id="1147" name="Forme libre 1146"/>
            <p:cNvSpPr/>
            <p:nvPr/>
          </p:nvSpPr>
          <p:spPr>
            <a:xfrm>
              <a:off x="1284384" y="4215419"/>
              <a:ext cx="6953153" cy="838858"/>
            </a:xfrm>
            <a:custGeom>
              <a:avLst/>
              <a:gdLst>
                <a:gd name="connsiteX0" fmla="*/ 139812 w 838857"/>
                <a:gd name="connsiteY0" fmla="*/ 0 h 6953152"/>
                <a:gd name="connsiteX1" fmla="*/ 699045 w 838857"/>
                <a:gd name="connsiteY1" fmla="*/ 0 h 6953152"/>
                <a:gd name="connsiteX2" fmla="*/ 838857 w 838857"/>
                <a:gd name="connsiteY2" fmla="*/ 139812 h 6953152"/>
                <a:gd name="connsiteX3" fmla="*/ 838857 w 838857"/>
                <a:gd name="connsiteY3" fmla="*/ 6953152 h 6953152"/>
                <a:gd name="connsiteX4" fmla="*/ 838857 w 838857"/>
                <a:gd name="connsiteY4" fmla="*/ 6953152 h 6953152"/>
                <a:gd name="connsiteX5" fmla="*/ 0 w 838857"/>
                <a:gd name="connsiteY5" fmla="*/ 6953152 h 6953152"/>
                <a:gd name="connsiteX6" fmla="*/ 0 w 838857"/>
                <a:gd name="connsiteY6" fmla="*/ 6953152 h 6953152"/>
                <a:gd name="connsiteX7" fmla="*/ 0 w 838857"/>
                <a:gd name="connsiteY7" fmla="*/ 139812 h 6953152"/>
                <a:gd name="connsiteX8" fmla="*/ 139812 w 838857"/>
                <a:gd name="connsiteY8" fmla="*/ 0 h 695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8857" h="6953152">
                  <a:moveTo>
                    <a:pt x="838857" y="1158882"/>
                  </a:moveTo>
                  <a:lnTo>
                    <a:pt x="838857" y="5794270"/>
                  </a:lnTo>
                  <a:cubicBezTo>
                    <a:pt x="838857" y="6434300"/>
                    <a:pt x="831305" y="6953148"/>
                    <a:pt x="821989" y="6953148"/>
                  </a:cubicBezTo>
                  <a:lnTo>
                    <a:pt x="0" y="6953148"/>
                  </a:lnTo>
                  <a:lnTo>
                    <a:pt x="0" y="6953148"/>
                  </a:lnTo>
                  <a:lnTo>
                    <a:pt x="0" y="4"/>
                  </a:lnTo>
                  <a:lnTo>
                    <a:pt x="0" y="4"/>
                  </a:lnTo>
                  <a:lnTo>
                    <a:pt x="821989" y="4"/>
                  </a:lnTo>
                  <a:cubicBezTo>
                    <a:pt x="831305" y="4"/>
                    <a:pt x="838857" y="518852"/>
                    <a:pt x="838857" y="1158882"/>
                  </a:cubicBezTo>
                  <a:close/>
                </a:path>
              </a:pathLst>
            </a:custGeom>
            <a:scene3d>
              <a:camera prst="perspectiveRelaxed" fov="1500000" zoom="95000">
                <a:rot lat="21000000" lon="0" rev="0"/>
              </a:camera>
              <a:lightRig rig="flat" dir="t"/>
            </a:scene3d>
            <a:sp3d z="50800" extrusionH="63500" prstMaterial="matte"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9" tIns="49840" rIns="49840" bIns="49841" numCol="1" spcCol="1270" anchor="ctr" anchorCtr="0">
              <a:noAutofit/>
            </a:bodyPr>
            <a:lstStyle/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Administration un </a:t>
              </a:r>
              <a:r>
                <a:rPr lang="en-US" sz="1400" kern="1200" dirty="0" err="1" smtClean="0"/>
                <a:t>peu</a:t>
              </a:r>
              <a:r>
                <a:rPr lang="en-US" sz="1400" kern="1200" dirty="0" smtClean="0"/>
                <a:t> “</a:t>
              </a:r>
              <a:r>
                <a:rPr lang="en-US" sz="1400" kern="1200" dirty="0" err="1" smtClean="0"/>
                <a:t>autonome</a:t>
              </a:r>
              <a:r>
                <a:rPr lang="en-US" sz="1400" kern="1200" dirty="0" smtClean="0"/>
                <a:t>” et trop </a:t>
              </a:r>
              <a:r>
                <a:rPr lang="en-US" sz="1400" kern="1200" dirty="0" err="1" smtClean="0"/>
                <a:t>nombreuses</a:t>
              </a:r>
              <a:r>
                <a:rPr lang="en-US" sz="1400" kern="1200" dirty="0" smtClean="0"/>
                <a:t> </a:t>
              </a:r>
              <a:r>
                <a:rPr lang="en-US" sz="1400" kern="1200" dirty="0" err="1" smtClean="0"/>
                <a:t>évaluations</a:t>
              </a:r>
              <a:endParaRPr lang="fr-FR" sz="1400" kern="1200" dirty="0"/>
            </a:p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err="1" smtClean="0"/>
                <a:t>Bloqué</a:t>
              </a:r>
              <a:r>
                <a:rPr lang="en-US" sz="1400" kern="1200" dirty="0" smtClean="0"/>
                <a:t> </a:t>
              </a:r>
              <a:r>
                <a:rPr lang="en-US" sz="1400" kern="1200" dirty="0" err="1" smtClean="0"/>
                <a:t>sur</a:t>
              </a:r>
              <a:r>
                <a:rPr lang="en-US" sz="1400" kern="1200" dirty="0" smtClean="0"/>
                <a:t> un </a:t>
              </a:r>
              <a:r>
                <a:rPr lang="en-US" sz="1400" kern="1200" dirty="0" err="1" smtClean="0"/>
                <a:t>problème</a:t>
              </a:r>
              <a:r>
                <a:rPr lang="en-US" sz="1400" kern="1200" dirty="0" smtClean="0"/>
                <a:t> … </a:t>
              </a:r>
              <a:r>
                <a:rPr lang="en-US" sz="1400" kern="1200" dirty="0" err="1" smtClean="0"/>
                <a:t>parfois</a:t>
              </a:r>
              <a:r>
                <a:rPr lang="en-US" sz="1400" kern="1200" dirty="0" smtClean="0"/>
                <a:t> pendant des </a:t>
              </a:r>
              <a:r>
                <a:rPr lang="en-US" sz="1400" kern="1200" dirty="0" err="1" smtClean="0"/>
                <a:t>années</a:t>
              </a:r>
              <a:endParaRPr lang="fr-FR" sz="1400" kern="1200" dirty="0"/>
            </a:p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err="1" smtClean="0"/>
                <a:t>Logique</a:t>
              </a:r>
              <a:r>
                <a:rPr lang="en-US" sz="1400" kern="1200" dirty="0" smtClean="0"/>
                <a:t> de </a:t>
              </a:r>
              <a:r>
                <a:rPr lang="en-US" sz="1400" kern="1200" dirty="0" err="1" smtClean="0"/>
                <a:t>financement</a:t>
              </a:r>
              <a:r>
                <a:rPr lang="en-US" sz="1400" kern="1200" dirty="0" smtClean="0"/>
                <a:t> </a:t>
              </a:r>
              <a:r>
                <a:rPr lang="en-US" sz="1400" kern="1200" dirty="0" err="1" smtClean="0"/>
                <a:t>sur</a:t>
              </a:r>
              <a:r>
                <a:rPr lang="en-US" sz="1400" kern="1200" dirty="0" smtClean="0"/>
                <a:t> </a:t>
              </a:r>
              <a:r>
                <a:rPr lang="en-US" sz="1400" kern="1200" dirty="0" err="1" smtClean="0"/>
                <a:t>projet</a:t>
              </a:r>
              <a:r>
                <a:rPr lang="en-US" sz="1400" kern="1200" dirty="0" smtClean="0"/>
                <a:t> un </a:t>
              </a:r>
              <a:r>
                <a:rPr lang="en-US" sz="1400" kern="1200" dirty="0" err="1" smtClean="0"/>
                <a:t>peu</a:t>
              </a:r>
              <a:r>
                <a:rPr lang="en-US" sz="1400" kern="1200" dirty="0" smtClean="0"/>
                <a:t> hypocrite</a:t>
              </a:r>
              <a:endParaRPr lang="fr-FR" sz="1400" kern="1200" dirty="0"/>
            </a:p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Pas </a:t>
              </a:r>
              <a:r>
                <a:rPr lang="en-US" sz="1400" kern="1200" dirty="0" err="1" smtClean="0"/>
                <a:t>très</a:t>
              </a:r>
              <a:r>
                <a:rPr lang="en-US" sz="1400" kern="1200" dirty="0" smtClean="0"/>
                <a:t> </a:t>
              </a:r>
              <a:r>
                <a:rPr lang="en-US" sz="1400" kern="1200" dirty="0" err="1" smtClean="0"/>
                <a:t>valorisé</a:t>
              </a:r>
              <a:r>
                <a:rPr lang="en-US" sz="1400" kern="1200" dirty="0" smtClean="0"/>
                <a:t> en France (Tanguy?)</a:t>
              </a:r>
              <a:endParaRPr lang="fr-FR" sz="1400" kern="1200" dirty="0"/>
            </a:p>
          </p:txBody>
        </p:sp>
      </p:grpSp>
      <p:grpSp>
        <p:nvGrpSpPr>
          <p:cNvPr id="1031" name="Groupe 1030"/>
          <p:cNvGrpSpPr/>
          <p:nvPr/>
        </p:nvGrpSpPr>
        <p:grpSpPr>
          <a:xfrm>
            <a:off x="533400" y="2971800"/>
            <a:ext cx="7856537" cy="1290552"/>
            <a:chOff x="381000" y="5390732"/>
            <a:chExt cx="7856537" cy="1290552"/>
          </a:xfrm>
        </p:grpSpPr>
        <p:sp>
          <p:nvSpPr>
            <p:cNvPr id="1148" name="Forme libre 1147"/>
            <p:cNvSpPr/>
            <p:nvPr/>
          </p:nvSpPr>
          <p:spPr>
            <a:xfrm>
              <a:off x="381000" y="5390733"/>
              <a:ext cx="903386" cy="1290551"/>
            </a:xfrm>
            <a:custGeom>
              <a:avLst/>
              <a:gdLst>
                <a:gd name="connsiteX0" fmla="*/ 0 w 1290550"/>
                <a:gd name="connsiteY0" fmla="*/ 0 h 903385"/>
                <a:gd name="connsiteX1" fmla="*/ 838858 w 1290550"/>
                <a:gd name="connsiteY1" fmla="*/ 0 h 903385"/>
                <a:gd name="connsiteX2" fmla="*/ 1290550 w 1290550"/>
                <a:gd name="connsiteY2" fmla="*/ 451693 h 903385"/>
                <a:gd name="connsiteX3" fmla="*/ 838858 w 1290550"/>
                <a:gd name="connsiteY3" fmla="*/ 903385 h 903385"/>
                <a:gd name="connsiteX4" fmla="*/ 0 w 1290550"/>
                <a:gd name="connsiteY4" fmla="*/ 903385 h 903385"/>
                <a:gd name="connsiteX5" fmla="*/ 451693 w 1290550"/>
                <a:gd name="connsiteY5" fmla="*/ 451693 h 903385"/>
                <a:gd name="connsiteX6" fmla="*/ 0 w 1290550"/>
                <a:gd name="connsiteY6" fmla="*/ 0 h 903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0550" h="903385">
                  <a:moveTo>
                    <a:pt x="1290549" y="0"/>
                  </a:moveTo>
                  <a:lnTo>
                    <a:pt x="1290549" y="587200"/>
                  </a:lnTo>
                  <a:lnTo>
                    <a:pt x="645274" y="903385"/>
                  </a:lnTo>
                  <a:lnTo>
                    <a:pt x="1" y="587200"/>
                  </a:lnTo>
                  <a:lnTo>
                    <a:pt x="1" y="0"/>
                  </a:lnTo>
                  <a:lnTo>
                    <a:pt x="645274" y="316185"/>
                  </a:lnTo>
                  <a:lnTo>
                    <a:pt x="1290549" y="0"/>
                  </a:lnTo>
                  <a:close/>
                </a:path>
              </a:pathLst>
            </a:custGeom>
            <a:scene3d>
              <a:camera prst="perspectiveRelaxed" fov="1500000" zoom="95000">
                <a:rot lat="21000000" lon="0" rev="0"/>
              </a:camera>
              <a:lightRig rig="flat" dir="t"/>
            </a:scene3d>
            <a:sp3d z="50800" extrusionH="381000" contourW="38100" prstMaterial="matte">
              <a:contourClr>
                <a:schemeClr val="lt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6" tIns="458679" rIns="6985" bIns="458677" numCol="1" spcCol="1270" anchor="ctr" anchorCtr="0">
              <a:noAutofit/>
            </a:bodyPr>
            <a:lstStyle/>
            <a:p>
              <a:pPr lvl="0" algn="ctr" defTabSz="466725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050" b="1" kern="1200" dirty="0" smtClean="0"/>
                <a:t>Un peu enfermant</a:t>
              </a:r>
              <a:endParaRPr lang="fr-FR" sz="1050" b="1" kern="1200" dirty="0"/>
            </a:p>
          </p:txBody>
        </p:sp>
        <p:sp>
          <p:nvSpPr>
            <p:cNvPr id="1149" name="Forme libre 1148"/>
            <p:cNvSpPr/>
            <p:nvPr/>
          </p:nvSpPr>
          <p:spPr>
            <a:xfrm>
              <a:off x="1284384" y="5390732"/>
              <a:ext cx="6953153" cy="838858"/>
            </a:xfrm>
            <a:custGeom>
              <a:avLst/>
              <a:gdLst>
                <a:gd name="connsiteX0" fmla="*/ 139812 w 838857"/>
                <a:gd name="connsiteY0" fmla="*/ 0 h 6953152"/>
                <a:gd name="connsiteX1" fmla="*/ 699045 w 838857"/>
                <a:gd name="connsiteY1" fmla="*/ 0 h 6953152"/>
                <a:gd name="connsiteX2" fmla="*/ 838857 w 838857"/>
                <a:gd name="connsiteY2" fmla="*/ 139812 h 6953152"/>
                <a:gd name="connsiteX3" fmla="*/ 838857 w 838857"/>
                <a:gd name="connsiteY3" fmla="*/ 6953152 h 6953152"/>
                <a:gd name="connsiteX4" fmla="*/ 838857 w 838857"/>
                <a:gd name="connsiteY4" fmla="*/ 6953152 h 6953152"/>
                <a:gd name="connsiteX5" fmla="*/ 0 w 838857"/>
                <a:gd name="connsiteY5" fmla="*/ 6953152 h 6953152"/>
                <a:gd name="connsiteX6" fmla="*/ 0 w 838857"/>
                <a:gd name="connsiteY6" fmla="*/ 6953152 h 6953152"/>
                <a:gd name="connsiteX7" fmla="*/ 0 w 838857"/>
                <a:gd name="connsiteY7" fmla="*/ 139812 h 6953152"/>
                <a:gd name="connsiteX8" fmla="*/ 139812 w 838857"/>
                <a:gd name="connsiteY8" fmla="*/ 0 h 695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8857" h="6953152">
                  <a:moveTo>
                    <a:pt x="838857" y="1158882"/>
                  </a:moveTo>
                  <a:lnTo>
                    <a:pt x="838857" y="5794270"/>
                  </a:lnTo>
                  <a:cubicBezTo>
                    <a:pt x="838857" y="6434300"/>
                    <a:pt x="831305" y="6953148"/>
                    <a:pt x="821989" y="6953148"/>
                  </a:cubicBezTo>
                  <a:lnTo>
                    <a:pt x="0" y="6953148"/>
                  </a:lnTo>
                  <a:lnTo>
                    <a:pt x="0" y="6953148"/>
                  </a:lnTo>
                  <a:lnTo>
                    <a:pt x="0" y="4"/>
                  </a:lnTo>
                  <a:lnTo>
                    <a:pt x="0" y="4"/>
                  </a:lnTo>
                  <a:lnTo>
                    <a:pt x="821989" y="4"/>
                  </a:lnTo>
                  <a:cubicBezTo>
                    <a:pt x="831305" y="4"/>
                    <a:pt x="838857" y="518852"/>
                    <a:pt x="838857" y="1158882"/>
                  </a:cubicBezTo>
                  <a:close/>
                </a:path>
              </a:pathLst>
            </a:custGeom>
            <a:scene3d>
              <a:camera prst="perspectiveRelaxed" fov="1500000" zoom="95000">
                <a:rot lat="21000000" lon="0" rev="0"/>
              </a:camera>
              <a:lightRig rig="flat" dir="t"/>
            </a:scene3d>
            <a:sp3d z="50800" extrusionH="63500" prstMaterial="matte"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9" tIns="49840" rIns="49840" bIns="49841" numCol="1" spcCol="1270" anchor="ctr" anchorCtr="0">
              <a:noAutofit/>
            </a:bodyPr>
            <a:lstStyle/>
            <a:p>
              <a:pPr marL="114300" lvl="1" indent="-114300" defTabSz="622300">
                <a:lnSpc>
                  <a:spcPct val="90000"/>
                </a:lnSpc>
                <a:spcAft>
                  <a:spcPct val="15000"/>
                </a:spcAft>
                <a:buChar char="••"/>
              </a:pPr>
              <a:r>
                <a:rPr lang="fr-FR" sz="1400" kern="1200" dirty="0" smtClean="0"/>
                <a:t>Difficile de « débrancher » … mais j’y travaille ! </a:t>
              </a:r>
              <a:r>
                <a:rPr lang="fr-FR" sz="1400" kern="1200" dirty="0" smtClean="0">
                  <a:sym typeface="Wingdings"/>
                </a:rPr>
                <a:t> (</a:t>
              </a:r>
              <a:r>
                <a:rPr lang="en-US" sz="1400" dirty="0"/>
                <a:t>Vie </a:t>
              </a:r>
              <a:r>
                <a:rPr lang="en-US" sz="1400" dirty="0" err="1"/>
                <a:t>privée</a:t>
              </a:r>
              <a:r>
                <a:rPr lang="en-US" sz="1400" dirty="0"/>
                <a:t> =&gt; Discipline de </a:t>
              </a:r>
              <a:r>
                <a:rPr lang="en-US" sz="1400" dirty="0" err="1"/>
                <a:t>fer</a:t>
              </a:r>
              <a:r>
                <a:rPr lang="fr-FR" sz="1400" kern="1200" dirty="0" smtClean="0">
                  <a:sym typeface="Wingdings"/>
                </a:rPr>
                <a:t>)</a:t>
              </a:r>
              <a:endParaRPr lang="fr-FR" sz="1400" kern="1200" dirty="0"/>
            </a:p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dirty="0" smtClean="0"/>
                <a:t>Facile </a:t>
              </a:r>
              <a:r>
                <a:rPr lang="en-US" sz="1400" dirty="0" err="1" smtClean="0"/>
                <a:t>d’</a:t>
              </a:r>
              <a:r>
                <a:rPr lang="en-US" sz="1400" dirty="0" err="1"/>
                <a:t>o</a:t>
              </a:r>
              <a:r>
                <a:rPr lang="en-US" sz="1400" kern="1200" dirty="0" err="1" smtClean="0"/>
                <a:t>ublier</a:t>
              </a:r>
              <a:r>
                <a:rPr lang="en-US" sz="1400" kern="1200" dirty="0" smtClean="0"/>
                <a:t> </a:t>
              </a:r>
              <a:r>
                <a:rPr lang="en-US" sz="1400" kern="1200" dirty="0" err="1" smtClean="0"/>
                <a:t>que</a:t>
              </a:r>
              <a:r>
                <a:rPr lang="en-US" sz="1400" kern="1200" dirty="0" smtClean="0"/>
                <a:t> tout le monde </a:t>
              </a:r>
              <a:r>
                <a:rPr lang="en-US" sz="1400" kern="1200" dirty="0" err="1" smtClean="0"/>
                <a:t>n’a</a:t>
              </a:r>
              <a:r>
                <a:rPr lang="en-US" sz="1400" kern="1200" dirty="0" smtClean="0"/>
                <a:t> pas (encore) de Bac+8, </a:t>
              </a:r>
              <a:r>
                <a:rPr lang="en-US" sz="1400" kern="1200" dirty="0" err="1" smtClean="0"/>
                <a:t>ou</a:t>
              </a:r>
              <a:r>
                <a:rPr lang="en-US" sz="1400" kern="1200" dirty="0" smtClean="0"/>
                <a:t> </a:t>
              </a:r>
              <a:r>
                <a:rPr lang="en-US" sz="1400" kern="1200" dirty="0" err="1" smtClean="0"/>
                <a:t>une</a:t>
              </a:r>
              <a:r>
                <a:rPr lang="en-US" sz="1400" kern="1200" dirty="0" smtClean="0"/>
                <a:t> </a:t>
              </a:r>
              <a:r>
                <a:rPr lang="en-US" sz="1400" kern="1200" dirty="0" err="1" smtClean="0"/>
                <a:t>curiosité</a:t>
              </a:r>
              <a:r>
                <a:rPr lang="en-US" sz="1400" kern="1200" dirty="0" smtClean="0"/>
                <a:t> </a:t>
              </a:r>
              <a:r>
                <a:rPr lang="en-US" sz="1400" kern="1200" dirty="0" err="1" smtClean="0"/>
                <a:t>poussée</a:t>
              </a:r>
              <a:r>
                <a:rPr lang="en-US" sz="1400" kern="1200" dirty="0" smtClean="0"/>
                <a:t> pour la </a:t>
              </a:r>
              <a:r>
                <a:rPr lang="en-US" sz="1400" kern="1200" dirty="0" err="1" smtClean="0"/>
                <a:t>théorie</a:t>
              </a:r>
              <a:r>
                <a:rPr lang="en-US" sz="1400" kern="1200" dirty="0" smtClean="0"/>
                <a:t> de la </a:t>
              </a:r>
              <a:r>
                <a:rPr lang="en-US" sz="1400" kern="1200" dirty="0" err="1" smtClean="0"/>
                <a:t>complexité</a:t>
              </a:r>
              <a:r>
                <a:rPr lang="en-US" sz="1400" kern="1200" dirty="0" smtClean="0"/>
                <a:t> </a:t>
              </a:r>
              <a:r>
                <a:rPr lang="en-US" sz="1400" kern="1200" dirty="0" smtClean="0">
                  <a:sym typeface="Wingdings" pitchFamily="2" charset="2"/>
                </a:rPr>
                <a:t></a:t>
              </a:r>
            </a:p>
            <a:p>
              <a:pPr marL="114300" lvl="1" indent="-114300" algn="l" defTabSz="6223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dirty="0" err="1" smtClean="0">
                  <a:sym typeface="Wingdings" pitchFamily="2" charset="2"/>
                </a:rPr>
                <a:t>Mais</a:t>
              </a:r>
              <a:r>
                <a:rPr lang="en-US" sz="1400" dirty="0" smtClean="0">
                  <a:sym typeface="Wingdings" pitchFamily="2" charset="2"/>
                </a:rPr>
                <a:t> les </a:t>
              </a:r>
              <a:r>
                <a:rPr lang="en-US" sz="1400" dirty="0" err="1" smtClean="0">
                  <a:sym typeface="Wingdings" pitchFamily="2" charset="2"/>
                </a:rPr>
                <a:t>chercheurs</a:t>
              </a:r>
              <a:r>
                <a:rPr lang="en-US" sz="1400" dirty="0" smtClean="0">
                  <a:sym typeface="Wingdings" pitchFamily="2" charset="2"/>
                </a:rPr>
                <a:t> “</a:t>
              </a:r>
              <a:r>
                <a:rPr lang="en-US" sz="1400" dirty="0" err="1" smtClean="0">
                  <a:sym typeface="Wingdings" pitchFamily="2" charset="2"/>
                </a:rPr>
                <a:t>bougent</a:t>
              </a:r>
              <a:r>
                <a:rPr lang="en-US" sz="1400" dirty="0" smtClean="0">
                  <a:sym typeface="Wingdings" pitchFamily="2" charset="2"/>
                </a:rPr>
                <a:t>”, et </a:t>
              </a:r>
              <a:r>
                <a:rPr lang="en-US" sz="1400" dirty="0" err="1" smtClean="0">
                  <a:sym typeface="Wingdings" pitchFamily="2" charset="2"/>
                </a:rPr>
                <a:t>sont</a:t>
              </a:r>
              <a:r>
                <a:rPr lang="en-US" sz="1400" dirty="0" smtClean="0">
                  <a:sym typeface="Wingdings" pitchFamily="2" charset="2"/>
                </a:rPr>
                <a:t> en </a:t>
              </a:r>
              <a:r>
                <a:rPr lang="en-US" sz="1400" dirty="0" err="1" smtClean="0">
                  <a:sym typeface="Wingdings" pitchFamily="2" charset="2"/>
                </a:rPr>
                <a:t>moyenne</a:t>
              </a:r>
              <a:r>
                <a:rPr lang="en-US" sz="1400" dirty="0" smtClean="0">
                  <a:sym typeface="Wingdings" pitchFamily="2" charset="2"/>
                </a:rPr>
                <a:t> </a:t>
              </a:r>
              <a:r>
                <a:rPr lang="en-US" sz="1400" dirty="0" err="1" smtClean="0">
                  <a:sym typeface="Wingdings" pitchFamily="2" charset="2"/>
                </a:rPr>
                <a:t>assez</a:t>
              </a:r>
              <a:r>
                <a:rPr lang="en-US" sz="1400" dirty="0" smtClean="0">
                  <a:sym typeface="Wingdings" pitchFamily="2" charset="2"/>
                </a:rPr>
                <a:t> “</a:t>
              </a:r>
              <a:r>
                <a:rPr lang="en-US" sz="1400" dirty="0" err="1" smtClean="0">
                  <a:sym typeface="Wingdings" pitchFamily="2" charset="2"/>
                </a:rPr>
                <a:t>normaux</a:t>
              </a:r>
              <a:r>
                <a:rPr lang="en-US" sz="1400" dirty="0" smtClean="0">
                  <a:sym typeface="Wingdings" pitchFamily="2" charset="2"/>
                </a:rPr>
                <a:t>”</a:t>
              </a:r>
              <a:endParaRPr lang="fr-FR" sz="1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6374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9375" y="-76200"/>
            <a:ext cx="7540625" cy="1143000"/>
          </a:xfrm>
        </p:spPr>
        <p:txBody>
          <a:bodyPr/>
          <a:lstStyle/>
          <a:p>
            <a:r>
              <a:rPr lang="fr-FR" dirty="0" smtClean="0"/>
              <a:t>Devenir chercheur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731000" y="6356350"/>
            <a:ext cx="2011363" cy="273050"/>
          </a:xfrm>
        </p:spPr>
        <p:txBody>
          <a:bodyPr/>
          <a:lstStyle/>
          <a:p>
            <a:pPr>
              <a:defRPr/>
            </a:pPr>
            <a:fld id="{6E8D7E31-7235-490F-889D-C1D1CCE1CB7B}" type="datetime1">
              <a:rPr lang="fr-FR" smtClean="0"/>
              <a:t>12/06/2014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501775" y="6354763"/>
            <a:ext cx="5218113" cy="273050"/>
          </a:xfrm>
        </p:spPr>
        <p:txBody>
          <a:bodyPr/>
          <a:lstStyle/>
          <a:p>
            <a:pPr>
              <a:defRPr/>
            </a:pPr>
            <a:r>
              <a:rPr lang="fr-FR" smtClean="0"/>
              <a:t>Faire danser virtuellement les ARN - Yann Ponty - AMIB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770938" y="6354763"/>
            <a:ext cx="525462" cy="273050"/>
          </a:xfrm>
        </p:spPr>
        <p:txBody>
          <a:bodyPr/>
          <a:lstStyle/>
          <a:p>
            <a:pPr>
              <a:defRPr/>
            </a:pPr>
            <a:r>
              <a:rPr lang="fr-FR" smtClean="0"/>
              <a:t>- </a:t>
            </a:r>
            <a:fld id="{80D65655-DFF4-4582-A39B-92EBC7723995}" type="slidenum">
              <a:rPr lang="fr-FR" smtClean="0"/>
              <a:pPr>
                <a:defRPr/>
              </a:pPr>
              <a:t>66</a:t>
            </a:fld>
            <a:endParaRPr lang="fr-FR"/>
          </a:p>
        </p:txBody>
      </p:sp>
      <p:sp>
        <p:nvSpPr>
          <p:cNvPr id="9" name="Forme libre 8"/>
          <p:cNvSpPr/>
          <p:nvPr/>
        </p:nvSpPr>
        <p:spPr>
          <a:xfrm>
            <a:off x="1295418" y="5147150"/>
            <a:ext cx="7391362" cy="946044"/>
          </a:xfrm>
          <a:custGeom>
            <a:avLst/>
            <a:gdLst>
              <a:gd name="connsiteX0" fmla="*/ 0 w 7391362"/>
              <a:gd name="connsiteY0" fmla="*/ 94604 h 946044"/>
              <a:gd name="connsiteX1" fmla="*/ 94604 w 7391362"/>
              <a:gd name="connsiteY1" fmla="*/ 0 h 946044"/>
              <a:gd name="connsiteX2" fmla="*/ 7296758 w 7391362"/>
              <a:gd name="connsiteY2" fmla="*/ 0 h 946044"/>
              <a:gd name="connsiteX3" fmla="*/ 7391362 w 7391362"/>
              <a:gd name="connsiteY3" fmla="*/ 94604 h 946044"/>
              <a:gd name="connsiteX4" fmla="*/ 7391362 w 7391362"/>
              <a:gd name="connsiteY4" fmla="*/ 851440 h 946044"/>
              <a:gd name="connsiteX5" fmla="*/ 7296758 w 7391362"/>
              <a:gd name="connsiteY5" fmla="*/ 946044 h 946044"/>
              <a:gd name="connsiteX6" fmla="*/ 94604 w 7391362"/>
              <a:gd name="connsiteY6" fmla="*/ 946044 h 946044"/>
              <a:gd name="connsiteX7" fmla="*/ 0 w 7391362"/>
              <a:gd name="connsiteY7" fmla="*/ 851440 h 946044"/>
              <a:gd name="connsiteX8" fmla="*/ 0 w 7391362"/>
              <a:gd name="connsiteY8" fmla="*/ 94604 h 94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1362" h="946044">
                <a:moveTo>
                  <a:pt x="0" y="94604"/>
                </a:moveTo>
                <a:cubicBezTo>
                  <a:pt x="0" y="42356"/>
                  <a:pt x="42356" y="0"/>
                  <a:pt x="94604" y="0"/>
                </a:cubicBezTo>
                <a:lnTo>
                  <a:pt x="7296758" y="0"/>
                </a:lnTo>
                <a:cubicBezTo>
                  <a:pt x="7349006" y="0"/>
                  <a:pt x="7391362" y="42356"/>
                  <a:pt x="7391362" y="94604"/>
                </a:cubicBezTo>
                <a:lnTo>
                  <a:pt x="7391362" y="851440"/>
                </a:lnTo>
                <a:cubicBezTo>
                  <a:pt x="7391362" y="903688"/>
                  <a:pt x="7349006" y="946044"/>
                  <a:pt x="7296758" y="946044"/>
                </a:cubicBezTo>
                <a:lnTo>
                  <a:pt x="94604" y="946044"/>
                </a:lnTo>
                <a:cubicBezTo>
                  <a:pt x="42356" y="946044"/>
                  <a:pt x="0" y="903688"/>
                  <a:pt x="0" y="851440"/>
                </a:cubicBezTo>
                <a:lnTo>
                  <a:pt x="0" y="94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149" tIns="119149" rIns="119149" bIns="119149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 smtClean="0"/>
              <a:t>Chercheur</a:t>
            </a:r>
            <a:r>
              <a:rPr lang="en-US" sz="2400" kern="1200" dirty="0" smtClean="0"/>
              <a:t> </a:t>
            </a:r>
            <a:r>
              <a:rPr lang="en-US" sz="2400" kern="1200" dirty="0" err="1" smtClean="0"/>
              <a:t>ou</a:t>
            </a:r>
            <a:r>
              <a:rPr lang="en-US" sz="2400" kern="1200" dirty="0" smtClean="0"/>
              <a:t> Maître de </a:t>
            </a:r>
            <a:r>
              <a:rPr lang="en-US" sz="2400" kern="1200" dirty="0" err="1" smtClean="0"/>
              <a:t>conférence</a:t>
            </a:r>
            <a:endParaRPr lang="fr-FR" sz="2400" kern="1200" dirty="0"/>
          </a:p>
        </p:txBody>
      </p:sp>
      <p:sp>
        <p:nvSpPr>
          <p:cNvPr id="12" name="Forme libre 11"/>
          <p:cNvSpPr/>
          <p:nvPr/>
        </p:nvSpPr>
        <p:spPr>
          <a:xfrm>
            <a:off x="1303923" y="4446287"/>
            <a:ext cx="7374352" cy="624162"/>
          </a:xfrm>
          <a:custGeom>
            <a:avLst/>
            <a:gdLst>
              <a:gd name="connsiteX0" fmla="*/ 0 w 7374352"/>
              <a:gd name="connsiteY0" fmla="*/ 62416 h 624162"/>
              <a:gd name="connsiteX1" fmla="*/ 62416 w 7374352"/>
              <a:gd name="connsiteY1" fmla="*/ 0 h 624162"/>
              <a:gd name="connsiteX2" fmla="*/ 7311936 w 7374352"/>
              <a:gd name="connsiteY2" fmla="*/ 0 h 624162"/>
              <a:gd name="connsiteX3" fmla="*/ 7374352 w 7374352"/>
              <a:gd name="connsiteY3" fmla="*/ 62416 h 624162"/>
              <a:gd name="connsiteX4" fmla="*/ 7374352 w 7374352"/>
              <a:gd name="connsiteY4" fmla="*/ 561746 h 624162"/>
              <a:gd name="connsiteX5" fmla="*/ 7311936 w 7374352"/>
              <a:gd name="connsiteY5" fmla="*/ 624162 h 624162"/>
              <a:gd name="connsiteX6" fmla="*/ 62416 w 7374352"/>
              <a:gd name="connsiteY6" fmla="*/ 624162 h 624162"/>
              <a:gd name="connsiteX7" fmla="*/ 0 w 7374352"/>
              <a:gd name="connsiteY7" fmla="*/ 561746 h 624162"/>
              <a:gd name="connsiteX8" fmla="*/ 0 w 7374352"/>
              <a:gd name="connsiteY8" fmla="*/ 62416 h 624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74352" h="624162">
                <a:moveTo>
                  <a:pt x="0" y="62416"/>
                </a:moveTo>
                <a:cubicBezTo>
                  <a:pt x="0" y="27945"/>
                  <a:pt x="27945" y="0"/>
                  <a:pt x="62416" y="0"/>
                </a:cubicBezTo>
                <a:lnTo>
                  <a:pt x="7311936" y="0"/>
                </a:lnTo>
                <a:cubicBezTo>
                  <a:pt x="7346407" y="0"/>
                  <a:pt x="7374352" y="27945"/>
                  <a:pt x="7374352" y="62416"/>
                </a:cubicBezTo>
                <a:lnTo>
                  <a:pt x="7374352" y="561746"/>
                </a:lnTo>
                <a:cubicBezTo>
                  <a:pt x="7374352" y="596217"/>
                  <a:pt x="7346407" y="624162"/>
                  <a:pt x="7311936" y="624162"/>
                </a:cubicBezTo>
                <a:lnTo>
                  <a:pt x="62416" y="624162"/>
                </a:lnTo>
                <a:cubicBezTo>
                  <a:pt x="27945" y="624162"/>
                  <a:pt x="0" y="596217"/>
                  <a:pt x="0" y="561746"/>
                </a:cubicBezTo>
                <a:lnTo>
                  <a:pt x="0" y="6241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4481" tIns="94481" rIns="94481" bIns="94481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err="1" smtClean="0"/>
              <a:t>Séjour</a:t>
            </a:r>
            <a:r>
              <a:rPr lang="en-US" sz="2000" kern="1200" dirty="0" smtClean="0"/>
              <a:t> postdoctoral (</a:t>
            </a:r>
            <a:r>
              <a:rPr lang="en-US" sz="2000" kern="1200" dirty="0" err="1" smtClean="0"/>
              <a:t>souvent</a:t>
            </a:r>
            <a:r>
              <a:rPr lang="en-US" sz="2000" kern="1200" dirty="0" smtClean="0"/>
              <a:t> à </a:t>
            </a:r>
            <a:r>
              <a:rPr lang="en-US" sz="2000" kern="1200" dirty="0" err="1" smtClean="0"/>
              <a:t>l’étranger</a:t>
            </a:r>
            <a:r>
              <a:rPr lang="en-US" sz="2000" kern="1200" dirty="0" smtClean="0"/>
              <a:t>)</a:t>
            </a:r>
            <a:endParaRPr lang="fr-FR" sz="2000" kern="1200" dirty="0"/>
          </a:p>
        </p:txBody>
      </p:sp>
      <p:sp>
        <p:nvSpPr>
          <p:cNvPr id="15" name="Forme libre 14"/>
          <p:cNvSpPr/>
          <p:nvPr/>
        </p:nvSpPr>
        <p:spPr>
          <a:xfrm>
            <a:off x="1318305" y="3046156"/>
            <a:ext cx="7345588" cy="1323431"/>
          </a:xfrm>
          <a:custGeom>
            <a:avLst/>
            <a:gdLst>
              <a:gd name="connsiteX0" fmla="*/ 0 w 7345588"/>
              <a:gd name="connsiteY0" fmla="*/ 132343 h 1323431"/>
              <a:gd name="connsiteX1" fmla="*/ 132343 w 7345588"/>
              <a:gd name="connsiteY1" fmla="*/ 0 h 1323431"/>
              <a:gd name="connsiteX2" fmla="*/ 7213245 w 7345588"/>
              <a:gd name="connsiteY2" fmla="*/ 0 h 1323431"/>
              <a:gd name="connsiteX3" fmla="*/ 7345588 w 7345588"/>
              <a:gd name="connsiteY3" fmla="*/ 132343 h 1323431"/>
              <a:gd name="connsiteX4" fmla="*/ 7345588 w 7345588"/>
              <a:gd name="connsiteY4" fmla="*/ 1191088 h 1323431"/>
              <a:gd name="connsiteX5" fmla="*/ 7213245 w 7345588"/>
              <a:gd name="connsiteY5" fmla="*/ 1323431 h 1323431"/>
              <a:gd name="connsiteX6" fmla="*/ 132343 w 7345588"/>
              <a:gd name="connsiteY6" fmla="*/ 1323431 h 1323431"/>
              <a:gd name="connsiteX7" fmla="*/ 0 w 7345588"/>
              <a:gd name="connsiteY7" fmla="*/ 1191088 h 1323431"/>
              <a:gd name="connsiteX8" fmla="*/ 0 w 7345588"/>
              <a:gd name="connsiteY8" fmla="*/ 132343 h 132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45588" h="1323431">
                <a:moveTo>
                  <a:pt x="0" y="132343"/>
                </a:moveTo>
                <a:cubicBezTo>
                  <a:pt x="0" y="59252"/>
                  <a:pt x="59252" y="0"/>
                  <a:pt x="132343" y="0"/>
                </a:cubicBezTo>
                <a:lnTo>
                  <a:pt x="7213245" y="0"/>
                </a:lnTo>
                <a:cubicBezTo>
                  <a:pt x="7286336" y="0"/>
                  <a:pt x="7345588" y="59252"/>
                  <a:pt x="7345588" y="132343"/>
                </a:cubicBezTo>
                <a:lnTo>
                  <a:pt x="7345588" y="1191088"/>
                </a:lnTo>
                <a:cubicBezTo>
                  <a:pt x="7345588" y="1264179"/>
                  <a:pt x="7286336" y="1323431"/>
                  <a:pt x="7213245" y="1323431"/>
                </a:cubicBezTo>
                <a:lnTo>
                  <a:pt x="132343" y="1323431"/>
                </a:lnTo>
                <a:cubicBezTo>
                  <a:pt x="59252" y="1323431"/>
                  <a:pt x="0" y="1264179"/>
                  <a:pt x="0" y="1191088"/>
                </a:cubicBezTo>
                <a:lnTo>
                  <a:pt x="0" y="13234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5442" tIns="145442" rIns="145442" bIns="145442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 smtClean="0"/>
              <a:t>Thèse</a:t>
            </a:r>
            <a:r>
              <a:rPr lang="en-US" sz="2800" kern="1200" dirty="0" smtClean="0"/>
              <a:t> de </a:t>
            </a:r>
            <a:r>
              <a:rPr lang="en-US" sz="2800" kern="1200" dirty="0" err="1" smtClean="0"/>
              <a:t>doctorat</a:t>
            </a:r>
            <a:r>
              <a:rPr lang="en-US" sz="2800" kern="1200" dirty="0" smtClean="0"/>
              <a:t> </a:t>
            </a: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(+ </a:t>
            </a:r>
            <a:r>
              <a:rPr lang="en-US" sz="2400" kern="1200" dirty="0" err="1" smtClean="0"/>
              <a:t>enseignement</a:t>
            </a:r>
            <a:r>
              <a:rPr lang="en-US" sz="2400" kern="1200" dirty="0" smtClean="0"/>
              <a:t>)</a:t>
            </a:r>
            <a:endParaRPr lang="fr-FR" sz="2400" kern="1200" dirty="0"/>
          </a:p>
        </p:txBody>
      </p:sp>
      <p:sp>
        <p:nvSpPr>
          <p:cNvPr id="16" name="Forme libre 15"/>
          <p:cNvSpPr/>
          <p:nvPr/>
        </p:nvSpPr>
        <p:spPr>
          <a:xfrm>
            <a:off x="1346901" y="2023411"/>
            <a:ext cx="3606331" cy="946044"/>
          </a:xfrm>
          <a:custGeom>
            <a:avLst/>
            <a:gdLst>
              <a:gd name="connsiteX0" fmla="*/ 0 w 3606331"/>
              <a:gd name="connsiteY0" fmla="*/ 94604 h 946044"/>
              <a:gd name="connsiteX1" fmla="*/ 94604 w 3606331"/>
              <a:gd name="connsiteY1" fmla="*/ 0 h 946044"/>
              <a:gd name="connsiteX2" fmla="*/ 3511727 w 3606331"/>
              <a:gd name="connsiteY2" fmla="*/ 0 h 946044"/>
              <a:gd name="connsiteX3" fmla="*/ 3606331 w 3606331"/>
              <a:gd name="connsiteY3" fmla="*/ 94604 h 946044"/>
              <a:gd name="connsiteX4" fmla="*/ 3606331 w 3606331"/>
              <a:gd name="connsiteY4" fmla="*/ 851440 h 946044"/>
              <a:gd name="connsiteX5" fmla="*/ 3511727 w 3606331"/>
              <a:gd name="connsiteY5" fmla="*/ 946044 h 946044"/>
              <a:gd name="connsiteX6" fmla="*/ 94604 w 3606331"/>
              <a:gd name="connsiteY6" fmla="*/ 946044 h 946044"/>
              <a:gd name="connsiteX7" fmla="*/ 0 w 3606331"/>
              <a:gd name="connsiteY7" fmla="*/ 851440 h 946044"/>
              <a:gd name="connsiteX8" fmla="*/ 0 w 3606331"/>
              <a:gd name="connsiteY8" fmla="*/ 94604 h 94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06331" h="946044">
                <a:moveTo>
                  <a:pt x="0" y="94604"/>
                </a:moveTo>
                <a:cubicBezTo>
                  <a:pt x="0" y="42356"/>
                  <a:pt x="42356" y="0"/>
                  <a:pt x="94604" y="0"/>
                </a:cubicBezTo>
                <a:lnTo>
                  <a:pt x="3511727" y="0"/>
                </a:lnTo>
                <a:cubicBezTo>
                  <a:pt x="3563975" y="0"/>
                  <a:pt x="3606331" y="42356"/>
                  <a:pt x="3606331" y="94604"/>
                </a:cubicBezTo>
                <a:lnTo>
                  <a:pt x="3606331" y="851440"/>
                </a:lnTo>
                <a:cubicBezTo>
                  <a:pt x="3606331" y="903688"/>
                  <a:pt x="3563975" y="946044"/>
                  <a:pt x="3511727" y="946044"/>
                </a:cubicBezTo>
                <a:lnTo>
                  <a:pt x="94604" y="946044"/>
                </a:lnTo>
                <a:cubicBezTo>
                  <a:pt x="42356" y="946044"/>
                  <a:pt x="0" y="903688"/>
                  <a:pt x="0" y="851440"/>
                </a:cubicBezTo>
                <a:lnTo>
                  <a:pt x="0" y="94604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149" tIns="119149" rIns="119149" bIns="119149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 smtClean="0"/>
              <a:t>Grandes</a:t>
            </a:r>
            <a:r>
              <a:rPr lang="en-US" sz="2400" kern="1200" dirty="0" smtClean="0"/>
              <a:t> </a:t>
            </a:r>
            <a:r>
              <a:rPr lang="en-US" sz="2400" kern="1200" dirty="0" err="1" smtClean="0"/>
              <a:t>Ecoles</a:t>
            </a:r>
            <a:r>
              <a:rPr lang="en-US" sz="2400" kern="1200" dirty="0" smtClean="0"/>
              <a:t>*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/>
              <a:t>(ENS,X…)</a:t>
            </a:r>
            <a:endParaRPr lang="fr-FR" sz="2000" kern="1200" dirty="0"/>
          </a:p>
        </p:txBody>
      </p:sp>
      <p:sp>
        <p:nvSpPr>
          <p:cNvPr id="17" name="Forme libre 16"/>
          <p:cNvSpPr/>
          <p:nvPr/>
        </p:nvSpPr>
        <p:spPr>
          <a:xfrm>
            <a:off x="1346901" y="1000666"/>
            <a:ext cx="3606331" cy="946044"/>
          </a:xfrm>
          <a:custGeom>
            <a:avLst/>
            <a:gdLst>
              <a:gd name="connsiteX0" fmla="*/ 0 w 3606331"/>
              <a:gd name="connsiteY0" fmla="*/ 94604 h 946044"/>
              <a:gd name="connsiteX1" fmla="*/ 94604 w 3606331"/>
              <a:gd name="connsiteY1" fmla="*/ 0 h 946044"/>
              <a:gd name="connsiteX2" fmla="*/ 3511727 w 3606331"/>
              <a:gd name="connsiteY2" fmla="*/ 0 h 946044"/>
              <a:gd name="connsiteX3" fmla="*/ 3606331 w 3606331"/>
              <a:gd name="connsiteY3" fmla="*/ 94604 h 946044"/>
              <a:gd name="connsiteX4" fmla="*/ 3606331 w 3606331"/>
              <a:gd name="connsiteY4" fmla="*/ 851440 h 946044"/>
              <a:gd name="connsiteX5" fmla="*/ 3511727 w 3606331"/>
              <a:gd name="connsiteY5" fmla="*/ 946044 h 946044"/>
              <a:gd name="connsiteX6" fmla="*/ 94604 w 3606331"/>
              <a:gd name="connsiteY6" fmla="*/ 946044 h 946044"/>
              <a:gd name="connsiteX7" fmla="*/ 0 w 3606331"/>
              <a:gd name="connsiteY7" fmla="*/ 851440 h 946044"/>
              <a:gd name="connsiteX8" fmla="*/ 0 w 3606331"/>
              <a:gd name="connsiteY8" fmla="*/ 94604 h 94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06331" h="946044">
                <a:moveTo>
                  <a:pt x="0" y="94604"/>
                </a:moveTo>
                <a:cubicBezTo>
                  <a:pt x="0" y="42356"/>
                  <a:pt x="42356" y="0"/>
                  <a:pt x="94604" y="0"/>
                </a:cubicBezTo>
                <a:lnTo>
                  <a:pt x="3511727" y="0"/>
                </a:lnTo>
                <a:cubicBezTo>
                  <a:pt x="3563975" y="0"/>
                  <a:pt x="3606331" y="42356"/>
                  <a:pt x="3606331" y="94604"/>
                </a:cubicBezTo>
                <a:lnTo>
                  <a:pt x="3606331" y="851440"/>
                </a:lnTo>
                <a:cubicBezTo>
                  <a:pt x="3606331" y="903688"/>
                  <a:pt x="3563975" y="946044"/>
                  <a:pt x="3511727" y="946044"/>
                </a:cubicBezTo>
                <a:lnTo>
                  <a:pt x="94604" y="946044"/>
                </a:lnTo>
                <a:cubicBezTo>
                  <a:pt x="42356" y="946044"/>
                  <a:pt x="0" y="903688"/>
                  <a:pt x="0" y="851440"/>
                </a:cubicBezTo>
                <a:lnTo>
                  <a:pt x="0" y="9460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3909" tIns="103909" rIns="103909" bIns="10390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/>
              <a:t>Classes </a:t>
            </a:r>
            <a:r>
              <a:rPr lang="en-US" sz="2000" kern="1200" dirty="0" err="1" smtClean="0"/>
              <a:t>préparatoires</a:t>
            </a:r>
            <a:endParaRPr lang="fr-FR" sz="2000" kern="1200" dirty="0"/>
          </a:p>
        </p:txBody>
      </p:sp>
      <p:sp>
        <p:nvSpPr>
          <p:cNvPr id="18" name="Forme libre 17"/>
          <p:cNvSpPr/>
          <p:nvPr/>
        </p:nvSpPr>
        <p:spPr>
          <a:xfrm>
            <a:off x="5028966" y="993405"/>
            <a:ext cx="3606331" cy="1976050"/>
          </a:xfrm>
          <a:custGeom>
            <a:avLst/>
            <a:gdLst>
              <a:gd name="connsiteX0" fmla="*/ 0 w 3606331"/>
              <a:gd name="connsiteY0" fmla="*/ 197605 h 1976050"/>
              <a:gd name="connsiteX1" fmla="*/ 197605 w 3606331"/>
              <a:gd name="connsiteY1" fmla="*/ 0 h 1976050"/>
              <a:gd name="connsiteX2" fmla="*/ 3408726 w 3606331"/>
              <a:gd name="connsiteY2" fmla="*/ 0 h 1976050"/>
              <a:gd name="connsiteX3" fmla="*/ 3606331 w 3606331"/>
              <a:gd name="connsiteY3" fmla="*/ 197605 h 1976050"/>
              <a:gd name="connsiteX4" fmla="*/ 3606331 w 3606331"/>
              <a:gd name="connsiteY4" fmla="*/ 1778445 h 1976050"/>
              <a:gd name="connsiteX5" fmla="*/ 3408726 w 3606331"/>
              <a:gd name="connsiteY5" fmla="*/ 1976050 h 1976050"/>
              <a:gd name="connsiteX6" fmla="*/ 197605 w 3606331"/>
              <a:gd name="connsiteY6" fmla="*/ 1976050 h 1976050"/>
              <a:gd name="connsiteX7" fmla="*/ 0 w 3606331"/>
              <a:gd name="connsiteY7" fmla="*/ 1778445 h 1976050"/>
              <a:gd name="connsiteX8" fmla="*/ 0 w 3606331"/>
              <a:gd name="connsiteY8" fmla="*/ 197605 h 197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06331" h="1976050">
                <a:moveTo>
                  <a:pt x="0" y="197605"/>
                </a:moveTo>
                <a:cubicBezTo>
                  <a:pt x="0" y="88471"/>
                  <a:pt x="88471" y="0"/>
                  <a:pt x="197605" y="0"/>
                </a:cubicBezTo>
                <a:lnTo>
                  <a:pt x="3408726" y="0"/>
                </a:lnTo>
                <a:cubicBezTo>
                  <a:pt x="3517860" y="0"/>
                  <a:pt x="3606331" y="88471"/>
                  <a:pt x="3606331" y="197605"/>
                </a:cubicBezTo>
                <a:lnTo>
                  <a:pt x="3606331" y="1778445"/>
                </a:lnTo>
                <a:cubicBezTo>
                  <a:pt x="3606331" y="1887579"/>
                  <a:pt x="3517860" y="1976050"/>
                  <a:pt x="3408726" y="1976050"/>
                </a:cubicBezTo>
                <a:lnTo>
                  <a:pt x="197605" y="1976050"/>
                </a:lnTo>
                <a:cubicBezTo>
                  <a:pt x="88471" y="1976050"/>
                  <a:pt x="0" y="1887579"/>
                  <a:pt x="0" y="1778445"/>
                </a:cubicBezTo>
                <a:lnTo>
                  <a:pt x="0" y="19760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9797" tIns="179797" rIns="179797" bIns="179797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err="1" smtClean="0"/>
              <a:t>Université</a:t>
            </a:r>
            <a:endParaRPr lang="en-US" sz="3200" kern="1200" dirty="0" smtClean="0"/>
          </a:p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kern="1200" dirty="0" smtClean="0"/>
              <a:t>(</a:t>
            </a:r>
            <a:r>
              <a:rPr lang="en-US" sz="2000" kern="1200" dirty="0" err="1" smtClean="0"/>
              <a:t>Licence+Master</a:t>
            </a:r>
            <a:r>
              <a:rPr lang="en-US" sz="2000" kern="1200" dirty="0" smtClean="0"/>
              <a:t> </a:t>
            </a:r>
            <a:r>
              <a:rPr lang="en-US" sz="2000" kern="1200" dirty="0" err="1" smtClean="0"/>
              <a:t>recherche</a:t>
            </a:r>
            <a:r>
              <a:rPr lang="en-US" sz="2000" kern="1200" dirty="0" smtClean="0"/>
              <a:t>)</a:t>
            </a:r>
            <a:endParaRPr lang="fr-FR" sz="2000" kern="1200" dirty="0"/>
          </a:p>
        </p:txBody>
      </p:sp>
      <p:sp>
        <p:nvSpPr>
          <p:cNvPr id="7" name="ZoneTexte 6"/>
          <p:cNvSpPr txBox="1"/>
          <p:nvPr/>
        </p:nvSpPr>
        <p:spPr>
          <a:xfrm>
            <a:off x="533400" y="838200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Bac</a:t>
            </a:r>
            <a:endParaRPr lang="fr-FR" sz="2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70508" y="2819400"/>
            <a:ext cx="1034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Bac+5</a:t>
            </a:r>
            <a:endParaRPr lang="fr-FR" sz="2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70508" y="4191000"/>
            <a:ext cx="1034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Bac+8</a:t>
            </a:r>
            <a:endParaRPr lang="fr-FR" sz="2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142268" y="4953000"/>
            <a:ext cx="1176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Bac+10</a:t>
            </a:r>
            <a:endParaRPr lang="fr-FR" sz="2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225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5" grpId="0" animBg="1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 rot="6557133">
            <a:off x="4186449" y="2231637"/>
            <a:ext cx="639868" cy="1808707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606967">
            <a:off x="3219789" y="2672028"/>
            <a:ext cx="639868" cy="1808707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</a:schemeClr>
              </a:gs>
              <a:gs pos="50000">
                <a:schemeClr val="bg2">
                  <a:lumMod val="40000"/>
                  <a:lumOff val="60000"/>
                </a:schemeClr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1"/>
            <a:tileRect/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 rot="3451357">
            <a:off x="4340502" y="3158228"/>
            <a:ext cx="639868" cy="1808707"/>
          </a:xfrm>
          <a:prstGeom prst="roundRect">
            <a:avLst/>
          </a:prstGeom>
          <a:gradFill>
            <a:gsLst>
              <a:gs pos="0">
                <a:srgbClr val="FFC000">
                  <a:lumMod val="50000"/>
                  <a:lumOff val="50000"/>
                </a:srgbClr>
              </a:gs>
              <a:gs pos="100000">
                <a:srgbClr val="FFC000">
                  <a:lumMod val="100000"/>
                </a:srgbClr>
              </a:gs>
            </a:gsLst>
            <a:lin ang="5400000" scaled="0"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 rot="600827">
            <a:off x="2494374" y="2535821"/>
            <a:ext cx="639868" cy="1808707"/>
          </a:xfrm>
          <a:prstGeom prst="roundRect">
            <a:avLst/>
          </a:prstGeom>
          <a:gradFill>
            <a:gsLst>
              <a:gs pos="0">
                <a:srgbClr val="FFC000">
                  <a:lumMod val="50000"/>
                  <a:lumOff val="50000"/>
                </a:srgbClr>
              </a:gs>
              <a:gs pos="100000">
                <a:srgbClr val="FFC000">
                  <a:lumMod val="100000"/>
                </a:srgbClr>
              </a:gs>
            </a:gsLst>
            <a:lin ang="5400000" scaled="0"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859" y="76200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1027" name="Picture 3" descr="C:\Users\ponty\Documents\Presentations\2012-04-UnitheCafe\faces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7111">
            <a:off x="4800600" y="1524237"/>
            <a:ext cx="740569" cy="70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onty\Documents\Presentations\2012-04-UnitheCafe\faces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5054">
            <a:off x="3124200" y="1554532"/>
            <a:ext cx="845822" cy="63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onty\Documents\Presentations\2012-04-UnitheCafe\faces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60188">
            <a:off x="5956278" y="4337286"/>
            <a:ext cx="736094" cy="86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onty\Documents\Presentations\2012-04-UnitheCafe\faces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83462">
            <a:off x="6078974" y="2562981"/>
            <a:ext cx="740666" cy="86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ponty\Documents\Presentations\2012-04-UnitheCafe\faces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29905">
            <a:off x="2027292" y="4206952"/>
            <a:ext cx="740569" cy="70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ponty\Documents\Presentations\2012-04-UnitheCafe\faces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29444">
            <a:off x="2037011" y="2772457"/>
            <a:ext cx="845822" cy="63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ponty\Documents\Presentations\2012-04-UnitheCafe\faces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17632">
            <a:off x="3156470" y="5289329"/>
            <a:ext cx="736094" cy="86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ponty\Documents\Presentations\2012-04-UnitheCafe\faces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69977">
            <a:off x="4727233" y="5309378"/>
            <a:ext cx="740666" cy="86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ponty\Documents\Presentations\2012-04-UnitheCafe\faces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89233">
            <a:off x="5397073" y="4947462"/>
            <a:ext cx="740569" cy="70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ponty\Documents\Presentations\2012-04-UnitheCafe\faces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0629">
            <a:off x="6026396" y="3619662"/>
            <a:ext cx="845822" cy="63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ponty\Documents\Presentations\2012-04-UnitheCafe\faces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5907">
            <a:off x="5564839" y="1858576"/>
            <a:ext cx="736094" cy="86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ponty\Documents\Presentations\2012-04-UnitheCafe\faces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77215" y="5452034"/>
            <a:ext cx="740666" cy="86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ponty\Documents\Presentations\2012-04-UnitheCafe\faces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215" y="1371600"/>
            <a:ext cx="740569" cy="70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ponty\Documents\Presentations\2012-04-UnitheCafe\faces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83113">
            <a:off x="2472066" y="4870225"/>
            <a:ext cx="845822" cy="63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C:\Users\ponty\Documents\Presentations\2012-04-UnitheCafe\faces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63790">
            <a:off x="2382570" y="1856586"/>
            <a:ext cx="736094" cy="86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C:\Users\ponty\Documents\Presentations\2012-04-UnitheCafe\faces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63500" y="3401719"/>
            <a:ext cx="740666" cy="86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914963" y="3138962"/>
            <a:ext cx="1912700" cy="1323439"/>
            <a:chOff x="6914963" y="3452170"/>
            <a:chExt cx="1912700" cy="1323439"/>
          </a:xfrm>
        </p:grpSpPr>
        <p:pic>
          <p:nvPicPr>
            <p:cNvPr id="2050" name="Picture 2" descr="C:\Users\ponty\Documents\Presentations\2012-04-UnitheCafe\beer_mug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7363" y="3547153"/>
              <a:ext cx="1130300" cy="1133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6914963" y="3452170"/>
              <a:ext cx="696024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dirty="0" smtClean="0"/>
                <a:t>+</a:t>
              </a:r>
              <a:endParaRPr lang="en-US" sz="8000" dirty="0"/>
            </a:p>
          </p:txBody>
        </p:sp>
      </p:grpSp>
      <p:pic>
        <p:nvPicPr>
          <p:cNvPr id="2051" name="Picture 3" descr="C:\Users\ponty\Documents\Presentations\2012-04-UnitheCafe\cloud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386" y="1633555"/>
            <a:ext cx="5710619" cy="440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9" descr="C:\Users\ponty\Documents\Presentations\2012-04-UnitheCafe\chef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5" y="5105400"/>
            <a:ext cx="859221" cy="124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onty\Documents\Presentations\2012-03-VIZBI\pics\story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23" y="5105400"/>
            <a:ext cx="726503" cy="125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onty\Documents\Presentations\2012-04-UnitheCafe\facesU-Ko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47655">
            <a:off x="1721694" y="2218308"/>
            <a:ext cx="73660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54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68302E-6 L -0.03368 0.18048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4" y="90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9565E-6 L 0.03958 -0.2242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" y="-1122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49884E-7 L 0.00382 0.18163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907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7.03378E-7 L 0.03785 -0.08839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2" y="-441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88709E-6 L -0.03559 -0.00694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8" y="-34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7.95928E-7 L 0.05851 -0.17955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-897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58214E-6 L 0.0158 0.09834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490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61962E-7 L -0.0276 0.01758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" y="87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61731E-7 L -0.09167 -0.08538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-428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17399E-6 L -0.16354 0.05091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7" y="254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2448E-6 L -0.03906 -0.02985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2" y="-150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0268E-6 L -0.16354 -0.01944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7" y="-97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9565E-6 L -0.08211 0.04258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5" y="212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37807E-6 L -0.09045 0.06941 " pathEditMode="relative" rAng="0" ptsTypes="AA">
                                      <p:cBhvr>
                                        <p:cTn id="32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1" y="347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2323E-6 L -0.0658 -0.13836 " pathEditMode="relative" rAng="0" ptsTypes="AA">
                                      <p:cBhvr>
                                        <p:cTn id="3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9" y="-691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8404E-6 L -0.00868 -0.23693 " pathEditMode="relative" rAng="0" ptsTypes="AA">
                                      <p:cBhvr>
                                        <p:cTn id="3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" y="-1184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4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200000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300000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300000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800000">
                                      <p:cBhvr>
                                        <p:cTn id="5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5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0"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800000">
                                      <p:cBhvr>
                                        <p:cTn id="6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0"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00000"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900000">
                                      <p:cBhvr>
                                        <p:cTn id="6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3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Oval 62"/>
          <p:cNvSpPr/>
          <p:nvPr/>
        </p:nvSpPr>
        <p:spPr>
          <a:xfrm>
            <a:off x="6372412" y="2163926"/>
            <a:ext cx="566928" cy="566928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5638930" y="2163716"/>
            <a:ext cx="566928" cy="566928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4628889" y="2174544"/>
            <a:ext cx="566928" cy="566928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3874290" y="2188161"/>
            <a:ext cx="566928" cy="566928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381000" y="297559"/>
            <a:ext cx="8244949" cy="693041"/>
            <a:chOff x="381000" y="1676400"/>
            <a:chExt cx="8244949" cy="693041"/>
          </a:xfrm>
        </p:grpSpPr>
        <p:pic>
          <p:nvPicPr>
            <p:cNvPr id="1027" name="Picture 3" descr="C:\Users\ponty\Documents\Presentations\2012-04-UnitheCafe\faces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9668" y="1802512"/>
              <a:ext cx="592532" cy="566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ponty\Documents\Presentations\2012-04-UnitheCafe\facesU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8137" y="1864691"/>
              <a:ext cx="676657" cy="504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ponty\Documents\Presentations\2012-04-UnitheCafe\facesA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828" y="1678153"/>
              <a:ext cx="588875" cy="691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ponty\Documents\Presentations\2012-04-UnitheCafe\facesC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3417" y="1676400"/>
              <a:ext cx="592532" cy="691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C:\Users\ponty\Documents\Presentations\2012-04-UnitheCafe\faces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857" y="1802512"/>
              <a:ext cx="592532" cy="566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C:\Users\ponty\Documents\Presentations\2012-04-UnitheCafe\facesU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0263" y="1864691"/>
              <a:ext cx="676657" cy="504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5" descr="C:\Users\ponty\Documents\Presentations\2012-04-UnitheCafe\facesA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4983" y="1678153"/>
              <a:ext cx="588875" cy="691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C:\Users\ponty\Documents\Presentations\2012-04-UnitheCafe\facesC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577" y="1678153"/>
              <a:ext cx="592532" cy="691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" descr="C:\Users\ponty\Documents\Presentations\2012-04-UnitheCafe\faces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8874" y="1802512"/>
              <a:ext cx="592532" cy="566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C:\Users\ponty\Documents\Presentations\2012-04-UnitheCafe\facesU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864691"/>
              <a:ext cx="676657" cy="504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ponty\Documents\Presentations\2012-04-UnitheCafe\facesA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8371" y="1678153"/>
              <a:ext cx="588875" cy="691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C:\Users\ponty\Documents\Presentations\2012-04-UnitheCafe\facesC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6280" y="1678153"/>
              <a:ext cx="592532" cy="691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3" descr="C:\Users\ponty\Documents\Presentations\2012-04-UnitheCafe\faces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0965" y="1802512"/>
              <a:ext cx="592532" cy="566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C:\Users\ponty\Documents\Presentations\2012-04-UnitheCafe\facesU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0029" y="1864691"/>
              <a:ext cx="676657" cy="504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5" descr="C:\Users\ponty\Documents\Presentations\2012-04-UnitheCafe\facesA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3091" y="1678153"/>
              <a:ext cx="588875" cy="691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6" descr="C:\Users\ponty\Documents\Presentations\2012-04-UnitheCafe\facesC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1560" y="1678153"/>
              <a:ext cx="592532" cy="691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9" descr="C:\Users\ponty\Documents\Presentations\2012-04-UnitheCafe\chef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5" y="5105400"/>
            <a:ext cx="859221" cy="124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6151" y="1258431"/>
            <a:ext cx="59007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/>
                </a:solidFill>
              </a:rPr>
              <a:t>But: </a:t>
            </a:r>
            <a:r>
              <a:rPr lang="en-US" sz="2800" dirty="0" err="1" smtClean="0"/>
              <a:t>Trouver</a:t>
            </a:r>
            <a:r>
              <a:rPr lang="en-US" sz="2800" dirty="0" smtClean="0"/>
              <a:t> </a:t>
            </a:r>
            <a:r>
              <a:rPr lang="en-US" sz="2800" dirty="0" err="1" smtClean="0"/>
              <a:t>une</a:t>
            </a:r>
            <a:r>
              <a:rPr lang="en-US" sz="2800" dirty="0" smtClean="0"/>
              <a:t> </a:t>
            </a:r>
            <a:r>
              <a:rPr lang="en-US" sz="2800" dirty="0" err="1" smtClean="0"/>
              <a:t>chorégraphie</a:t>
            </a:r>
            <a:r>
              <a:rPr lang="en-US" sz="2800" dirty="0" smtClean="0"/>
              <a:t> qui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err="1" smtClean="0"/>
              <a:t>Evite</a:t>
            </a:r>
            <a:r>
              <a:rPr lang="en-US" sz="2800" dirty="0" smtClean="0"/>
              <a:t> les </a:t>
            </a:r>
            <a:r>
              <a:rPr lang="en-US" sz="2800" dirty="0" err="1" smtClean="0"/>
              <a:t>conflits</a:t>
            </a: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/>
          </a:p>
          <a:p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err="1" smtClean="0"/>
              <a:t>Maximise</a:t>
            </a:r>
            <a:r>
              <a:rPr lang="en-US" sz="2800" dirty="0" smtClean="0"/>
              <a:t> le </a:t>
            </a:r>
            <a:r>
              <a:rPr lang="en-US" sz="2800" dirty="0" err="1" smtClean="0"/>
              <a:t>bonheur</a:t>
            </a:r>
            <a:r>
              <a:rPr lang="en-US" sz="2800" dirty="0" smtClean="0"/>
              <a:t> global</a:t>
            </a:r>
            <a:endParaRPr lang="en-US" sz="2800" dirty="0"/>
          </a:p>
        </p:txBody>
      </p:sp>
      <p:pic>
        <p:nvPicPr>
          <p:cNvPr id="26" name="Picture 4" descr="C:\Users\ponty\Documents\Presentations\2012-04-UnitheCafe\faces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889813" y="2173841"/>
            <a:ext cx="676657" cy="50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ponty\Documents\Presentations\2012-04-UnitheCafe\faces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80516" y="2192063"/>
            <a:ext cx="676657" cy="50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ross 4"/>
          <p:cNvSpPr/>
          <p:nvPr/>
        </p:nvSpPr>
        <p:spPr>
          <a:xfrm rot="18820391">
            <a:off x="4070962" y="2021231"/>
            <a:ext cx="889304" cy="892750"/>
          </a:xfrm>
          <a:prstGeom prst="plus">
            <a:avLst>
              <a:gd name="adj" fmla="val 47033"/>
            </a:avLst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800" y="3797082"/>
            <a:ext cx="1733896" cy="2434556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3" descr="C:\Users\ponty\Documents\Presentations\2012-04-UnitheCafe\faces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71000" y="4094074"/>
            <a:ext cx="592532" cy="56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C:\Users\ponty\Documents\Presentations\2012-04-UnitheCafe\faces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35759" y="4037909"/>
            <a:ext cx="592532" cy="69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 descr="C:\Users\ponty\Documents\Presentations\2012-04-UnitheCafe\faces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58716" y="4889234"/>
            <a:ext cx="588875" cy="69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C:\Users\ponty\Documents\Presentations\2012-04-UnitheCafe\faces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37554" y="4971896"/>
            <a:ext cx="676657" cy="50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Smiley Face 37"/>
          <p:cNvSpPr/>
          <p:nvPr/>
        </p:nvSpPr>
        <p:spPr>
          <a:xfrm>
            <a:off x="1524000" y="5595836"/>
            <a:ext cx="530766" cy="500164"/>
          </a:xfrm>
          <a:prstGeom prst="smileyFac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431907" y="3813844"/>
            <a:ext cx="3178790" cy="2434556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3602003" y="4055668"/>
            <a:ext cx="1338762" cy="592532"/>
            <a:chOff x="3562271" y="4519654"/>
            <a:chExt cx="1338762" cy="592532"/>
          </a:xfrm>
        </p:grpSpPr>
        <p:pic>
          <p:nvPicPr>
            <p:cNvPr id="36" name="Picture 3" descr="C:\Users\ponty\Documents\Presentations\2012-04-UnitheCafe\faces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549470" y="4532455"/>
              <a:ext cx="592532" cy="566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5" descr="C:\Users\ponty\Documents\Presentations\2012-04-UnitheCafe\facesA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260951" y="4470275"/>
              <a:ext cx="588875" cy="691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9" name="Smiley Face 38"/>
          <p:cNvSpPr/>
          <p:nvPr/>
        </p:nvSpPr>
        <p:spPr>
          <a:xfrm>
            <a:off x="4614366" y="5646335"/>
            <a:ext cx="530766" cy="500164"/>
          </a:xfrm>
          <a:prstGeom prst="smileyFace">
            <a:avLst>
              <a:gd name="adj" fmla="val 1682"/>
            </a:avLst>
          </a:prstGeom>
          <a:solidFill>
            <a:srgbClr val="FFC000"/>
          </a:solidFill>
          <a:ln>
            <a:solidFill>
              <a:srgbClr val="CC7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511413" y="4885943"/>
            <a:ext cx="1321706" cy="676657"/>
            <a:chOff x="3471681" y="5207497"/>
            <a:chExt cx="1321706" cy="676657"/>
          </a:xfrm>
        </p:grpSpPr>
        <p:pic>
          <p:nvPicPr>
            <p:cNvPr id="42" name="Picture 4" descr="C:\Users\ponty\Documents\Presentations\2012-04-UnitheCafe\facesU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202683" y="5293451"/>
              <a:ext cx="676657" cy="504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6" descr="C:\Users\ponty\Documents\Presentations\2012-04-UnitheCafe\facesC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521059" y="5200182"/>
              <a:ext cx="592532" cy="691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Group 32"/>
          <p:cNvGrpSpPr/>
          <p:nvPr/>
        </p:nvGrpSpPr>
        <p:grpSpPr>
          <a:xfrm>
            <a:off x="5122025" y="4039617"/>
            <a:ext cx="1199308" cy="608583"/>
            <a:chOff x="5082293" y="4572001"/>
            <a:chExt cx="1199308" cy="608583"/>
          </a:xfrm>
        </p:grpSpPr>
        <p:pic>
          <p:nvPicPr>
            <p:cNvPr id="46" name="Picture 3" descr="C:\Users\ponty\Documents\Presentations\2012-04-UnitheCafe\faces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069492" y="4584802"/>
              <a:ext cx="592532" cy="566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3" descr="C:\Users\ponty\Documents\Presentations\2012-04-UnitheCafe\faces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701871" y="4600853"/>
              <a:ext cx="592532" cy="566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oup 27"/>
          <p:cNvGrpSpPr/>
          <p:nvPr/>
        </p:nvGrpSpPr>
        <p:grpSpPr>
          <a:xfrm>
            <a:off x="4987244" y="4893868"/>
            <a:ext cx="1507503" cy="592532"/>
            <a:chOff x="4947512" y="5324391"/>
            <a:chExt cx="1507503" cy="592532"/>
          </a:xfrm>
        </p:grpSpPr>
        <p:pic>
          <p:nvPicPr>
            <p:cNvPr id="48" name="Picture 6" descr="C:\Users\ponty\Documents\Presentations\2012-04-UnitheCafe\facesC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4996890" y="5275013"/>
              <a:ext cx="592532" cy="691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6" descr="C:\Users\ponty\Documents\Presentations\2012-04-UnitheCafe\facesC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813105" y="5275013"/>
              <a:ext cx="592532" cy="691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0" name="Picture 5" descr="C:\Users\ponty\Documents\Presentations\2012-04-UnitheCafe\faces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86771" y="2088900"/>
            <a:ext cx="588875" cy="69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" descr="C:\Users\ponty\Documents\Presentations\2012-04-UnitheCafe\faces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62442" y="2080572"/>
            <a:ext cx="588875" cy="69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Cross 51"/>
          <p:cNvSpPr/>
          <p:nvPr/>
        </p:nvSpPr>
        <p:spPr>
          <a:xfrm rot="18820391">
            <a:off x="5828615" y="1999496"/>
            <a:ext cx="889304" cy="892750"/>
          </a:xfrm>
          <a:prstGeom prst="plus">
            <a:avLst>
              <a:gd name="adj" fmla="val 47033"/>
            </a:avLst>
          </a:prstGeom>
          <a:solidFill>
            <a:srgbClr val="FF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906245" y="3813844"/>
            <a:ext cx="1914252" cy="243455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bg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bg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6" descr="C:\Users\ponty\Documents\Presentations\2012-04-UnitheCafe\faces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87892" y="4086685"/>
            <a:ext cx="592532" cy="69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5" descr="C:\Users\ponty\Documents\Presentations\2012-04-UnitheCafe\faces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00940" y="4092416"/>
            <a:ext cx="588875" cy="69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" descr="C:\Users\ponty\Documents\Presentations\2012-04-UnitheCafe\faces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04793" y="4933558"/>
            <a:ext cx="592532" cy="56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C:\Users\ponty\Documents\Presentations\2012-04-UnitheCafe\faces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27738" y="4964647"/>
            <a:ext cx="676657" cy="50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Smiley Face 61"/>
          <p:cNvSpPr/>
          <p:nvPr/>
        </p:nvSpPr>
        <p:spPr>
          <a:xfrm>
            <a:off x="7597988" y="5672036"/>
            <a:ext cx="530766" cy="500164"/>
          </a:xfrm>
          <a:prstGeom prst="smileyFace">
            <a:avLst>
              <a:gd name="adj" fmla="val -844"/>
            </a:avLst>
          </a:prstGeom>
          <a:solidFill>
            <a:srgbClr val="FB4747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6601872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7616586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8123943" y="457200"/>
            <a:ext cx="411480" cy="411480"/>
          </a:xfrm>
          <a:prstGeom prst="ellipse">
            <a:avLst/>
          </a:prstGeom>
          <a:solidFill>
            <a:srgbClr val="AB74D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7109229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6094515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5587158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5079801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4572444" y="457200"/>
            <a:ext cx="411480" cy="411480"/>
          </a:xfrm>
          <a:prstGeom prst="ellipse">
            <a:avLst/>
          </a:prstGeom>
          <a:solidFill>
            <a:srgbClr val="AB74D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2543016" y="457200"/>
            <a:ext cx="411480" cy="411480"/>
          </a:xfrm>
          <a:prstGeom prst="ellipse">
            <a:avLst/>
          </a:prstGeom>
          <a:solidFill>
            <a:srgbClr val="AB74D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2035659" y="457200"/>
            <a:ext cx="411480" cy="411480"/>
          </a:xfrm>
          <a:prstGeom prst="ellipse">
            <a:avLst/>
          </a:prstGeom>
          <a:solidFill>
            <a:srgbClr val="AB74D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3050373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3557730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4065087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1020945" y="457200"/>
            <a:ext cx="411480" cy="411480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1528302" y="457200"/>
            <a:ext cx="411480" cy="41148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513588" y="457200"/>
            <a:ext cx="411480" cy="411480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2362200" y="4953000"/>
            <a:ext cx="566928" cy="566928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4267200" y="4953000"/>
            <a:ext cx="566928" cy="566928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7865852" y="4953000"/>
            <a:ext cx="566928" cy="566928"/>
          </a:xfrm>
          <a:prstGeom prst="ellipse">
            <a:avLst/>
          </a:prstGeom>
          <a:solidFill>
            <a:srgbClr val="FDB1B1"/>
          </a:solidFill>
          <a:ln>
            <a:solidFill>
              <a:srgbClr val="B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2362200" y="4114800"/>
            <a:ext cx="566928" cy="566928"/>
          </a:xfrm>
          <a:prstGeom prst="ellipse">
            <a:avLst/>
          </a:prstGeom>
          <a:solidFill>
            <a:srgbClr val="AB74D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1778020" y="4114800"/>
            <a:ext cx="566928" cy="566928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1769852" y="4953000"/>
            <a:ext cx="566928" cy="566928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4249948" y="4114800"/>
            <a:ext cx="566928" cy="566928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3657600" y="4114800"/>
            <a:ext cx="566928" cy="566928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5122652" y="4114800"/>
            <a:ext cx="566928" cy="566928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5715000" y="4114800"/>
            <a:ext cx="566928" cy="566928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7281672" y="4953000"/>
            <a:ext cx="566928" cy="566928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7281672" y="4114800"/>
            <a:ext cx="566928" cy="566928"/>
          </a:xfrm>
          <a:prstGeom prst="ellipse">
            <a:avLst/>
          </a:prstGeom>
          <a:solidFill>
            <a:srgbClr val="FFFF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3674852" y="4953000"/>
            <a:ext cx="566928" cy="566928"/>
          </a:xfrm>
          <a:prstGeom prst="ellipse">
            <a:avLst/>
          </a:prstGeom>
          <a:solidFill>
            <a:srgbClr val="AB74D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5130820" y="4953000"/>
            <a:ext cx="566928" cy="566928"/>
          </a:xfrm>
          <a:prstGeom prst="ellipse">
            <a:avLst/>
          </a:prstGeom>
          <a:solidFill>
            <a:srgbClr val="AB74D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5732252" y="4953000"/>
            <a:ext cx="566928" cy="566928"/>
          </a:xfrm>
          <a:prstGeom prst="ellipse">
            <a:avLst/>
          </a:prstGeom>
          <a:solidFill>
            <a:srgbClr val="AB74D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7865852" y="4114800"/>
            <a:ext cx="566928" cy="566928"/>
          </a:xfrm>
          <a:prstGeom prst="ellipse">
            <a:avLst/>
          </a:prstGeom>
          <a:solidFill>
            <a:srgbClr val="AB74D5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Heart 63"/>
          <p:cNvSpPr/>
          <p:nvPr/>
        </p:nvSpPr>
        <p:spPr>
          <a:xfrm>
            <a:off x="2133600" y="5744017"/>
            <a:ext cx="277822" cy="275783"/>
          </a:xfrm>
          <a:prstGeom prst="heart">
            <a:avLst/>
          </a:prstGeom>
          <a:solidFill>
            <a:srgbClr val="FB4747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9" name="Heart 128"/>
          <p:cNvSpPr/>
          <p:nvPr/>
        </p:nvSpPr>
        <p:spPr>
          <a:xfrm>
            <a:off x="2465378" y="5744017"/>
            <a:ext cx="277822" cy="275783"/>
          </a:xfrm>
          <a:prstGeom prst="heart">
            <a:avLst/>
          </a:prstGeom>
          <a:solidFill>
            <a:srgbClr val="FB4747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0" name="Heart 129"/>
          <p:cNvSpPr/>
          <p:nvPr/>
        </p:nvSpPr>
        <p:spPr>
          <a:xfrm>
            <a:off x="2793701" y="5744017"/>
            <a:ext cx="277822" cy="275783"/>
          </a:xfrm>
          <a:prstGeom prst="heart">
            <a:avLst/>
          </a:prstGeom>
          <a:solidFill>
            <a:srgbClr val="FB4747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1" name="Heart 130"/>
          <p:cNvSpPr/>
          <p:nvPr/>
        </p:nvSpPr>
        <p:spPr>
          <a:xfrm>
            <a:off x="5361108" y="5744017"/>
            <a:ext cx="277822" cy="275783"/>
          </a:xfrm>
          <a:prstGeom prst="heart">
            <a:avLst/>
          </a:prstGeom>
          <a:solidFill>
            <a:srgbClr val="FB4747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2" name="Heart 131"/>
          <p:cNvSpPr/>
          <p:nvPr/>
        </p:nvSpPr>
        <p:spPr>
          <a:xfrm>
            <a:off x="5689431" y="5744017"/>
            <a:ext cx="277822" cy="275783"/>
          </a:xfrm>
          <a:prstGeom prst="heart">
            <a:avLst/>
          </a:prstGeom>
          <a:solidFill>
            <a:srgbClr val="FB4747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3" name="Heart 132"/>
          <p:cNvSpPr/>
          <p:nvPr/>
        </p:nvSpPr>
        <p:spPr>
          <a:xfrm>
            <a:off x="8329683" y="5758525"/>
            <a:ext cx="277822" cy="275783"/>
          </a:xfrm>
          <a:prstGeom prst="heart">
            <a:avLst/>
          </a:prstGeom>
          <a:solidFill>
            <a:srgbClr val="FB4747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53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90" grpId="0" animBg="1"/>
      <p:bldP spid="91" grpId="0" animBg="1"/>
      <p:bldP spid="92" grpId="0" animBg="1"/>
      <p:bldP spid="5" grpId="0" animBg="1"/>
      <p:bldP spid="8" grpId="0" animBg="1"/>
      <p:bldP spid="38" grpId="0" animBg="1"/>
      <p:bldP spid="54" grpId="0" animBg="1"/>
      <p:bldP spid="39" grpId="0" animBg="1"/>
      <p:bldP spid="52" grpId="0" animBg="1"/>
      <p:bldP spid="59" grpId="0" animBg="1"/>
      <p:bldP spid="62" grpId="0" animBg="1"/>
      <p:bldP spid="93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64" grpId="0" animBg="1"/>
      <p:bldP spid="129" grpId="0" animBg="1"/>
      <p:bldP spid="130" grpId="0" animBg="1"/>
      <p:bldP spid="131" grpId="0" animBg="1"/>
      <p:bldP spid="132" grpId="0" animBg="1"/>
      <p:bldP spid="1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onty\Documents\Presentations\2012-04-UnitheCafe\devise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350993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9" descr="C:\Users\ponty\Documents\Presentations\2012-04-UnitheCafe\che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5" y="5105400"/>
            <a:ext cx="859221" cy="124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1" y="452735"/>
            <a:ext cx="84582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+mj-lt"/>
              </a:rPr>
              <a:t>Maximiser</a:t>
            </a:r>
            <a:r>
              <a:rPr lang="en-US" sz="2400" dirty="0" smtClean="0">
                <a:latin typeface="+mj-lt"/>
              </a:rPr>
              <a:t> le </a:t>
            </a:r>
            <a:r>
              <a:rPr lang="en-US" sz="2400" dirty="0" err="1" smtClean="0">
                <a:latin typeface="+mj-lt"/>
              </a:rPr>
              <a:t>bonheur</a:t>
            </a:r>
            <a:r>
              <a:rPr lang="en-US" sz="2400" dirty="0" smtClean="0">
                <a:latin typeface="+mj-lt"/>
              </a:rPr>
              <a:t> global </a:t>
            </a:r>
            <a:r>
              <a:rPr lang="en-US" sz="2400" dirty="0" smtClean="0">
                <a:latin typeface="+mj-lt"/>
                <a:cs typeface="Times New Roman"/>
              </a:rPr>
              <a:t>≠ </a:t>
            </a:r>
            <a:r>
              <a:rPr lang="en-US" sz="2400" dirty="0" err="1" smtClean="0">
                <a:latin typeface="+mj-lt"/>
                <a:cs typeface="Times New Roman"/>
              </a:rPr>
              <a:t>Rendre</a:t>
            </a:r>
            <a:r>
              <a:rPr lang="en-US" sz="2400" dirty="0" smtClean="0">
                <a:latin typeface="+mj-lt"/>
                <a:cs typeface="Times New Roman"/>
              </a:rPr>
              <a:t> tout le monde </a:t>
            </a:r>
            <a:r>
              <a:rPr lang="en-US" sz="2400" dirty="0" err="1" smtClean="0">
                <a:latin typeface="+mj-lt"/>
                <a:cs typeface="Times New Roman"/>
              </a:rPr>
              <a:t>heureux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010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8"/>
</p:tagLst>
</file>

<file path=ppt/theme/theme1.xml><?xml version="1.0" encoding="utf-8"?>
<a:theme xmlns:a="http://schemas.openxmlformats.org/drawingml/2006/main" name="inr_PPT-sc">
  <a:themeElements>
    <a:clrScheme name="inr-PPT(2)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inr-PPT(2)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inr-PPT(2)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exte et chapitre orange">
  <a:themeElements>
    <a:clrScheme name="Texte et chapitre orange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Texte et chapitre orang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exte et chapitre orange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Texte et chapitre kaki">
  <a:themeElements>
    <a:clrScheme name="Texte et chapitre kaki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Texte et chapitre kaki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e et chapitre kaki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uv visuel et sommaire">
  <a:themeElements>
    <a:clrScheme name="Couv visuel et sommaire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Couv visuel et sommair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ouv visuel et sommaire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uv logo equipe  et dernière">
  <a:themeElements>
    <a:clrScheme name="Couv logo equipe  et dernière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Couv logo equipe  et dernièr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ouv logo equipe  et dernière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xte et chapitre rouge">
  <a:themeElements>
    <a:clrScheme name="Custom 1">
      <a:dk1>
        <a:srgbClr val="000000"/>
      </a:dk1>
      <a:lt1>
        <a:srgbClr val="FFFFFF"/>
      </a:lt1>
      <a:dk2>
        <a:srgbClr val="7030A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Texte et chapitre roug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exte et chapitre rouge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xte et chapitre bleu">
  <a:themeElements>
    <a:clrScheme name="Texte et chapitre bleu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Texte et chapitre bleu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exte et chapitre bleu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xte et chapitre vert">
  <a:themeElements>
    <a:clrScheme name="Texte et chapitre vert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Texte et chapitre vert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exte et chapitre vert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exte et chapitre violet">
  <a:themeElements>
    <a:clrScheme name="Texte et chapitre violet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Texte et chapitre violet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exte et chapitre violet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exte et chapitre gris">
  <a:themeElements>
    <a:clrScheme name="Texte et chapitre gris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Texte et chapitre gris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exte et chapitre gris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exte et chapitre kaki">
  <a:themeElements>
    <a:clrScheme name="Texte et chapitre kaki 1">
      <a:dk1>
        <a:srgbClr val="000000"/>
      </a:dk1>
      <a:lt1>
        <a:srgbClr val="FFFFFF"/>
      </a:lt1>
      <a:dk2>
        <a:srgbClr val="808080"/>
      </a:dk2>
      <a:lt2>
        <a:srgbClr val="E1001A"/>
      </a:lt2>
      <a:accent1>
        <a:srgbClr val="1C4672"/>
      </a:accent1>
      <a:accent2>
        <a:srgbClr val="2C972E"/>
      </a:accent2>
      <a:accent3>
        <a:srgbClr val="FFFFFF"/>
      </a:accent3>
      <a:accent4>
        <a:srgbClr val="000000"/>
      </a:accent4>
      <a:accent5>
        <a:srgbClr val="ABB0BC"/>
      </a:accent5>
      <a:accent6>
        <a:srgbClr val="278829"/>
      </a:accent6>
      <a:hlink>
        <a:srgbClr val="732B4A"/>
      </a:hlink>
      <a:folHlink>
        <a:srgbClr val="595C6D"/>
      </a:folHlink>
    </a:clrScheme>
    <a:fontScheme name="Texte et chapitre kaki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exte et chapitre kaki 1">
        <a:dk1>
          <a:srgbClr val="000000"/>
        </a:dk1>
        <a:lt1>
          <a:srgbClr val="FFFFFF"/>
        </a:lt1>
        <a:dk2>
          <a:srgbClr val="808080"/>
        </a:dk2>
        <a:lt2>
          <a:srgbClr val="E1001A"/>
        </a:lt2>
        <a:accent1>
          <a:srgbClr val="1C4672"/>
        </a:accent1>
        <a:accent2>
          <a:srgbClr val="2C972E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278829"/>
        </a:accent6>
        <a:hlink>
          <a:srgbClr val="732B4A"/>
        </a:hlink>
        <a:folHlink>
          <a:srgbClr val="595C6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inr_PPT-sc</Template>
  <TotalTime>4862</TotalTime>
  <Words>2149</Words>
  <Application>Microsoft Office PowerPoint</Application>
  <PresentationFormat>On-screen Show (4:3)</PresentationFormat>
  <Paragraphs>810</Paragraphs>
  <Slides>66</Slides>
  <Notes>62</Notes>
  <HiddenSlides>5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66</vt:i4>
      </vt:variant>
    </vt:vector>
  </HeadingPairs>
  <TitlesOfParts>
    <vt:vector size="87" baseType="lpstr">
      <vt:lpstr>ＭＳ Ｐゴシック</vt:lpstr>
      <vt:lpstr>Arial</vt:lpstr>
      <vt:lpstr>Calibri</vt:lpstr>
      <vt:lpstr>Cambria Math</vt:lpstr>
      <vt:lpstr>Courier New</vt:lpstr>
      <vt:lpstr>msgothic</vt:lpstr>
      <vt:lpstr>Rockwell Condensed</vt:lpstr>
      <vt:lpstr>Symbol</vt:lpstr>
      <vt:lpstr>Times New Roman</vt:lpstr>
      <vt:lpstr>Wingdings</vt:lpstr>
      <vt:lpstr>inr_PPT-sc</vt:lpstr>
      <vt:lpstr>Couv visuel et sommaire</vt:lpstr>
      <vt:lpstr>Couv logo equipe  et dernière</vt:lpstr>
      <vt:lpstr>Texte et chapitre rouge</vt:lpstr>
      <vt:lpstr>Texte et chapitre bleu</vt:lpstr>
      <vt:lpstr>Texte et chapitre vert</vt:lpstr>
      <vt:lpstr>Texte et chapitre violet</vt:lpstr>
      <vt:lpstr>Texte et chapitre gris</vt:lpstr>
      <vt:lpstr>Texte et chapitre kaki</vt:lpstr>
      <vt:lpstr>Texte et chapitre orange</vt:lpstr>
      <vt:lpstr>1_Texte et chapitre kaki</vt:lpstr>
      <vt:lpstr> Danse algorithmique des ARN  </vt:lpstr>
      <vt:lpstr>Il était une fois …</vt:lpstr>
      <vt:lpstr>Fête de village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 récurrence</vt:lpstr>
      <vt:lpstr>Combien ça coûte ? (Programmation dynamique)</vt:lpstr>
      <vt:lpstr>Combien ça coûte</vt:lpstr>
      <vt:lpstr>Combien ça coûte</vt:lpstr>
      <vt:lpstr>Conclusion</vt:lpstr>
      <vt:lpstr>Repliement des ARN</vt:lpstr>
      <vt:lpstr>Dogme central de la biologie moléculaire</vt:lpstr>
      <vt:lpstr>Repliement des ARN</vt:lpstr>
      <vt:lpstr>Les paires de bases (Canoniques)</vt:lpstr>
      <vt:lpstr>La structure secondaire</vt:lpstr>
      <vt:lpstr>La structure secondaire</vt:lpstr>
      <vt:lpstr>Repliement par minimisation de l’énergie libre</vt:lpstr>
      <vt:lpstr>Modèle de Nussinov/Jacobson (80s)</vt:lpstr>
      <vt:lpstr>Fête de Village vs Repliement d’ARN</vt:lpstr>
      <vt:lpstr>Algorithme de Nussinov/Jacobson</vt:lpstr>
      <vt:lpstr>Approche thermodynamique à l’équilibre</vt:lpstr>
      <vt:lpstr>Fonction de partition (Mc Caskill)</vt:lpstr>
      <vt:lpstr>Conclusion</vt:lpstr>
      <vt:lpstr>Conclusion</vt:lpstr>
      <vt:lpstr>Merci</vt:lpstr>
      <vt:lpstr>Grande diversité de taille et fonction pour les ARN</vt:lpstr>
      <vt:lpstr>Pourquoi est ce que l’ARN est si cool ?</vt:lpstr>
      <vt:lpstr>Pourquoi est ce que l’ARN est si cool ?</vt:lpstr>
      <vt:lpstr>Pourquoi est ce que l’ARN est si cool ?</vt:lpstr>
      <vt:lpstr>Pourquoi est ce que l’ARN est si cool ?</vt:lpstr>
      <vt:lpstr>Pourquoi est ce que l’ARN est si cool ?</vt:lpstr>
      <vt:lpstr>Pourquoi est ce que l’ARN est si cool ?</vt:lpstr>
      <vt:lpstr>Quelques applications …</vt:lpstr>
      <vt:lpstr>Performances</vt:lpstr>
      <vt:lpstr>Sensibilité de nos ARN aux mutations</vt:lpstr>
      <vt:lpstr>Sensibilité de nos ARN aux mutations</vt:lpstr>
      <vt:lpstr>Evaluer la qualité d’une prédiction</vt:lpstr>
      <vt:lpstr>Evaluer la qualité d’une prédiction</vt:lpstr>
      <vt:lpstr>Evaluer la qualité d’une prédiction</vt:lpstr>
      <vt:lpstr>Le métier de chercheur</vt:lpstr>
      <vt:lpstr>Qui je suis …</vt:lpstr>
      <vt:lpstr>Ma journée typique …</vt:lpstr>
      <vt:lpstr>La recherche c’est …</vt:lpstr>
      <vt:lpstr>Devenir chercheur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SUR 1 OU 2 LIGNES MAXIMUM</dc:title>
  <dc:creator>ponty</dc:creator>
  <cp:lastModifiedBy>Yann</cp:lastModifiedBy>
  <cp:revision>147</cp:revision>
  <dcterms:created xsi:type="dcterms:W3CDTF">2012-04-05T07:46:29Z</dcterms:created>
  <dcterms:modified xsi:type="dcterms:W3CDTF">2014-06-13T00:25:40Z</dcterms:modified>
</cp:coreProperties>
</file>