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9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4625" r:id="rId11"/>
  </p:sldMasterIdLst>
  <p:notesMasterIdLst>
    <p:notesMasterId r:id="rId78"/>
  </p:notesMasterIdLst>
  <p:sldIdLst>
    <p:sldId id="258" r:id="rId12"/>
    <p:sldId id="26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4" r:id="rId27"/>
    <p:sldId id="305" r:id="rId28"/>
    <p:sldId id="336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6" r:id="rId40"/>
    <p:sldId id="307" r:id="rId41"/>
    <p:sldId id="308" r:id="rId42"/>
    <p:sldId id="263" r:id="rId43"/>
    <p:sldId id="264" r:id="rId44"/>
    <p:sldId id="324" r:id="rId45"/>
    <p:sldId id="320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8" r:id="rId54"/>
    <p:sldId id="316" r:id="rId55"/>
    <p:sldId id="317" r:id="rId56"/>
    <p:sldId id="319" r:id="rId57"/>
    <p:sldId id="321" r:id="rId58"/>
    <p:sldId id="323" r:id="rId59"/>
    <p:sldId id="326" r:id="rId60"/>
    <p:sldId id="328" r:id="rId61"/>
    <p:sldId id="327" r:id="rId62"/>
    <p:sldId id="268" r:id="rId63"/>
    <p:sldId id="335" r:id="rId64"/>
    <p:sldId id="334" r:id="rId65"/>
    <p:sldId id="330" r:id="rId66"/>
    <p:sldId id="331" r:id="rId67"/>
    <p:sldId id="332" r:id="rId68"/>
    <p:sldId id="333" r:id="rId69"/>
    <p:sldId id="270" r:id="rId70"/>
    <p:sldId id="271" r:id="rId71"/>
    <p:sldId id="340" r:id="rId72"/>
    <p:sldId id="338" r:id="rId73"/>
    <p:sldId id="341" r:id="rId74"/>
    <p:sldId id="342" r:id="rId75"/>
    <p:sldId id="343" r:id="rId76"/>
    <p:sldId id="278" r:id="rId77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886"/>
    <a:srgbClr val="485836"/>
    <a:srgbClr val="FF580D"/>
    <a:srgbClr val="DE8400"/>
    <a:srgbClr val="703C4C"/>
    <a:srgbClr val="CC7900"/>
    <a:srgbClr val="FFFFFF"/>
    <a:srgbClr val="FB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4979" autoAdjust="0"/>
  </p:normalViewPr>
  <p:slideViewPr>
    <p:cSldViewPr snapToObjects="1" showGuides="1">
      <p:cViewPr>
        <p:scale>
          <a:sx n="70" d="100"/>
          <a:sy n="70" d="100"/>
        </p:scale>
        <p:origin x="-1440" y="-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74656"/>
        <c:axId val="171976192"/>
      </c:lineChart>
      <c:catAx>
        <c:axId val="171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976192"/>
        <c:crosses val="autoZero"/>
        <c:auto val="1"/>
        <c:lblAlgn val="ctr"/>
        <c:lblOffset val="100"/>
        <c:noMultiLvlLbl val="0"/>
      </c:catAx>
      <c:valAx>
        <c:axId val="1719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97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98176"/>
        <c:axId val="183444608"/>
      </c:lineChart>
      <c:catAx>
        <c:axId val="17129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444608"/>
        <c:crosses val="autoZero"/>
        <c:auto val="1"/>
        <c:lblAlgn val="ctr"/>
        <c:lblOffset val="100"/>
        <c:noMultiLvlLbl val="0"/>
      </c:catAx>
      <c:valAx>
        <c:axId val="18344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Sheet1!$A$2:$A$169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Sheet1!$B$2:$B$169</c:f>
              <c:numCache>
                <c:formatCode>General</c:formatCode>
                <c:ptCount val="168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  <c:pt idx="40">
                  <c:v>3.6472996377170788E+19</c:v>
                </c:pt>
                <c:pt idx="41">
                  <c:v>1.0941898913151237E+20</c:v>
                </c:pt>
                <c:pt idx="42">
                  <c:v>3.2825696739453705E+20</c:v>
                </c:pt>
                <c:pt idx="43">
                  <c:v>9.847709021836112E+20</c:v>
                </c:pt>
                <c:pt idx="44">
                  <c:v>2.9543127065508336E+21</c:v>
                </c:pt>
                <c:pt idx="45">
                  <c:v>8.8629381196525014E+21</c:v>
                </c:pt>
                <c:pt idx="46">
                  <c:v>2.6588814358957502E+22</c:v>
                </c:pt>
                <c:pt idx="47">
                  <c:v>7.9766443076872514E+22</c:v>
                </c:pt>
                <c:pt idx="48">
                  <c:v>2.3929932923061753E+23</c:v>
                </c:pt>
                <c:pt idx="49">
                  <c:v>7.1789798769185258E+23</c:v>
                </c:pt>
                <c:pt idx="50">
                  <c:v>2.1536939630755577E+24</c:v>
                </c:pt>
                <c:pt idx="51">
                  <c:v>6.4610818892266729E+24</c:v>
                </c:pt>
                <c:pt idx="52">
                  <c:v>1.938324566768002E+25</c:v>
                </c:pt>
                <c:pt idx="53">
                  <c:v>5.8149737003040064E+25</c:v>
                </c:pt>
                <c:pt idx="54">
                  <c:v>1.7444921100912017E+26</c:v>
                </c:pt>
                <c:pt idx="55">
                  <c:v>5.2334763302736057E+26</c:v>
                </c:pt>
                <c:pt idx="56">
                  <c:v>1.5700428990820816E+27</c:v>
                </c:pt>
                <c:pt idx="57">
                  <c:v>4.7101286972462449E+27</c:v>
                </c:pt>
                <c:pt idx="58">
                  <c:v>1.4130386091738735E+28</c:v>
                </c:pt>
                <c:pt idx="59">
                  <c:v>4.2391158275216204E+28</c:v>
                </c:pt>
                <c:pt idx="60">
                  <c:v>1.271734748256486E+29</c:v>
                </c:pt>
                <c:pt idx="61">
                  <c:v>3.8152042447694586E+29</c:v>
                </c:pt>
                <c:pt idx="62">
                  <c:v>1.1445612734308374E+30</c:v>
                </c:pt>
                <c:pt idx="63">
                  <c:v>3.4336838202925124E+30</c:v>
                </c:pt>
                <c:pt idx="64">
                  <c:v>1.0301051460877538E+31</c:v>
                </c:pt>
                <c:pt idx="65">
                  <c:v>3.0903154382632611E+31</c:v>
                </c:pt>
                <c:pt idx="66">
                  <c:v>9.2709463147897834E+31</c:v>
                </c:pt>
                <c:pt idx="67">
                  <c:v>2.7812838944369352E+32</c:v>
                </c:pt>
                <c:pt idx="68">
                  <c:v>8.3438516833108049E+32</c:v>
                </c:pt>
                <c:pt idx="69">
                  <c:v>2.5031555049932416E+33</c:v>
                </c:pt>
                <c:pt idx="70">
                  <c:v>7.5094665149797248E+33</c:v>
                </c:pt>
                <c:pt idx="71">
                  <c:v>2.2528399544939172E+34</c:v>
                </c:pt>
                <c:pt idx="72">
                  <c:v>6.7585198634817526E+34</c:v>
                </c:pt>
                <c:pt idx="73">
                  <c:v>2.0275559590445257E+35</c:v>
                </c:pt>
                <c:pt idx="74">
                  <c:v>6.0826678771335767E+35</c:v>
                </c:pt>
                <c:pt idx="75">
                  <c:v>1.8248003631400732E+36</c:v>
                </c:pt>
                <c:pt idx="76">
                  <c:v>5.4744010894202194E+36</c:v>
                </c:pt>
                <c:pt idx="77">
                  <c:v>1.6423203268260657E+37</c:v>
                </c:pt>
                <c:pt idx="78">
                  <c:v>4.9269609804781973E+37</c:v>
                </c:pt>
                <c:pt idx="79">
                  <c:v>1.4780882941434593E+38</c:v>
                </c:pt>
                <c:pt idx="80">
                  <c:v>4.4342648824303773E+38</c:v>
                </c:pt>
                <c:pt idx="81">
                  <c:v>1.3302794647291133E+39</c:v>
                </c:pt>
                <c:pt idx="82">
                  <c:v>3.9908383941873397E+39</c:v>
                </c:pt>
                <c:pt idx="83">
                  <c:v>1.197251518256202E+40</c:v>
                </c:pt>
                <c:pt idx="84">
                  <c:v>3.5917545547686061E+40</c:v>
                </c:pt>
                <c:pt idx="85">
                  <c:v>1.0775263664305817E+41</c:v>
                </c:pt>
                <c:pt idx="86">
                  <c:v>3.2325790992917455E+41</c:v>
                </c:pt>
                <c:pt idx="87">
                  <c:v>9.6977372978752364E+41</c:v>
                </c:pt>
                <c:pt idx="88">
                  <c:v>2.9093211893625711E+42</c:v>
                </c:pt>
                <c:pt idx="89">
                  <c:v>8.727963568087712E+42</c:v>
                </c:pt>
                <c:pt idx="90">
                  <c:v>2.6183890704263137E+43</c:v>
                </c:pt>
                <c:pt idx="91">
                  <c:v>7.8551672112789411E+43</c:v>
                </c:pt>
                <c:pt idx="92">
                  <c:v>2.3565501633836824E+44</c:v>
                </c:pt>
                <c:pt idx="93">
                  <c:v>7.0696504901510473E+44</c:v>
                </c:pt>
                <c:pt idx="94">
                  <c:v>2.1208951470453142E+45</c:v>
                </c:pt>
                <c:pt idx="95">
                  <c:v>6.362685441135942E+45</c:v>
                </c:pt>
                <c:pt idx="96">
                  <c:v>1.9088056323407826E+46</c:v>
                </c:pt>
                <c:pt idx="97">
                  <c:v>5.7264168970223473E+46</c:v>
                </c:pt>
                <c:pt idx="98">
                  <c:v>1.7179250691067043E+47</c:v>
                </c:pt>
                <c:pt idx="99">
                  <c:v>5.1537752073201141E+47</c:v>
                </c:pt>
                <c:pt idx="100">
                  <c:v>1.5461325621960341E+48</c:v>
                </c:pt>
                <c:pt idx="101">
                  <c:v>4.6383976865881018E+48</c:v>
                </c:pt>
                <c:pt idx="102">
                  <c:v>1.3915193059764306E+49</c:v>
                </c:pt>
                <c:pt idx="103">
                  <c:v>4.1745579179292918E+49</c:v>
                </c:pt>
                <c:pt idx="104">
                  <c:v>1.2523673753787875E+50</c:v>
                </c:pt>
                <c:pt idx="105">
                  <c:v>3.757102126136363E+50</c:v>
                </c:pt>
                <c:pt idx="106">
                  <c:v>1.1271306378409087E+51</c:v>
                </c:pt>
                <c:pt idx="107">
                  <c:v>3.3813919135227263E+51</c:v>
                </c:pt>
                <c:pt idx="108">
                  <c:v>1.0144175740568179E+52</c:v>
                </c:pt>
                <c:pt idx="109">
                  <c:v>3.0432527221704538E+52</c:v>
                </c:pt>
                <c:pt idx="110">
                  <c:v>9.1297581665113609E+52</c:v>
                </c:pt>
                <c:pt idx="111">
                  <c:v>2.7389274499534083E+53</c:v>
                </c:pt>
                <c:pt idx="112">
                  <c:v>8.2167823498602256E+53</c:v>
                </c:pt>
                <c:pt idx="113">
                  <c:v>2.4650347049580673E+54</c:v>
                </c:pt>
                <c:pt idx="114">
                  <c:v>7.3951041148742017E+54</c:v>
                </c:pt>
                <c:pt idx="115">
                  <c:v>2.2185312344622605E+55</c:v>
                </c:pt>
                <c:pt idx="116">
                  <c:v>6.6555937033867818E+55</c:v>
                </c:pt>
                <c:pt idx="117">
                  <c:v>1.9966781110160347E+56</c:v>
                </c:pt>
                <c:pt idx="118">
                  <c:v>5.9900343330481035E+56</c:v>
                </c:pt>
                <c:pt idx="119">
                  <c:v>1.7970102999144314E+57</c:v>
                </c:pt>
                <c:pt idx="120">
                  <c:v>5.3910308997432935E+57</c:v>
                </c:pt>
                <c:pt idx="121">
                  <c:v>1.6173092699229881E+58</c:v>
                </c:pt>
                <c:pt idx="122">
                  <c:v>4.8519278097689647E+58</c:v>
                </c:pt>
                <c:pt idx="123">
                  <c:v>1.4555783429306893E+59</c:v>
                </c:pt>
                <c:pt idx="124">
                  <c:v>4.3667350287920675E+59</c:v>
                </c:pt>
                <c:pt idx="125">
                  <c:v>1.3100205086376204E+60</c:v>
                </c:pt>
                <c:pt idx="126">
                  <c:v>3.9300615259128607E+60</c:v>
                </c:pt>
                <c:pt idx="127">
                  <c:v>1.1790184577738583E+61</c:v>
                </c:pt>
                <c:pt idx="128">
                  <c:v>3.537055373321575E+61</c:v>
                </c:pt>
                <c:pt idx="129">
                  <c:v>1.0611166119964724E+62</c:v>
                </c:pt>
                <c:pt idx="130">
                  <c:v>3.1833498359894176E+62</c:v>
                </c:pt>
                <c:pt idx="131">
                  <c:v>9.5500495079682513E+62</c:v>
                </c:pt>
                <c:pt idx="132">
                  <c:v>2.8650148523904758E+63</c:v>
                </c:pt>
                <c:pt idx="133">
                  <c:v>8.5950445571714269E+63</c:v>
                </c:pt>
                <c:pt idx="134">
                  <c:v>2.5785133671514282E+64</c:v>
                </c:pt>
                <c:pt idx="135">
                  <c:v>7.7355401014542838E+64</c:v>
                </c:pt>
                <c:pt idx="136">
                  <c:v>2.3206620304362851E+65</c:v>
                </c:pt>
                <c:pt idx="137">
                  <c:v>6.9619860913088559E+65</c:v>
                </c:pt>
                <c:pt idx="138">
                  <c:v>2.0885958273926569E+66</c:v>
                </c:pt>
                <c:pt idx="139">
                  <c:v>6.2657874821779706E+66</c:v>
                </c:pt>
                <c:pt idx="140">
                  <c:v>1.8797362446533912E+67</c:v>
                </c:pt>
                <c:pt idx="141">
                  <c:v>5.6392087339601726E+67</c:v>
                </c:pt>
                <c:pt idx="142">
                  <c:v>1.6917626201880519E+68</c:v>
                </c:pt>
                <c:pt idx="143">
                  <c:v>5.0752878605641555E+68</c:v>
                </c:pt>
                <c:pt idx="144">
                  <c:v>1.5225863581692467E+69</c:v>
                </c:pt>
                <c:pt idx="145">
                  <c:v>4.5677590745077406E+69</c:v>
                </c:pt>
                <c:pt idx="146">
                  <c:v>1.3703277223523221E+70</c:v>
                </c:pt>
                <c:pt idx="147">
                  <c:v>4.1109831670569665E+70</c:v>
                </c:pt>
                <c:pt idx="148">
                  <c:v>1.2332949501170899E+71</c:v>
                </c:pt>
                <c:pt idx="149">
                  <c:v>3.6998848503512699E+71</c:v>
                </c:pt>
                <c:pt idx="150">
                  <c:v>1.1099654551053809E+72</c:v>
                </c:pt>
                <c:pt idx="151">
                  <c:v>3.3298963653161425E+72</c:v>
                </c:pt>
                <c:pt idx="152">
                  <c:v>9.9896890959484276E+72</c:v>
                </c:pt>
                <c:pt idx="153">
                  <c:v>2.9969067287845283E+73</c:v>
                </c:pt>
                <c:pt idx="154">
                  <c:v>8.9907201863535849E+73</c:v>
                </c:pt>
                <c:pt idx="155">
                  <c:v>2.6972160559060753E+74</c:v>
                </c:pt>
                <c:pt idx="156">
                  <c:v>8.0916481677182265E+74</c:v>
                </c:pt>
                <c:pt idx="157">
                  <c:v>2.4274944503154682E+75</c:v>
                </c:pt>
                <c:pt idx="158">
                  <c:v>7.2824833509464033E+75</c:v>
                </c:pt>
                <c:pt idx="159">
                  <c:v>2.1847450052839211E+76</c:v>
                </c:pt>
                <c:pt idx="160">
                  <c:v>6.5542350158517631E+76</c:v>
                </c:pt>
                <c:pt idx="161">
                  <c:v>1.9662705047555289E+77</c:v>
                </c:pt>
                <c:pt idx="162">
                  <c:v>5.8988115142665868E+77</c:v>
                </c:pt>
                <c:pt idx="163">
                  <c:v>1.7696434542799763E+78</c:v>
                </c:pt>
                <c:pt idx="164">
                  <c:v>5.308930362839929E+78</c:v>
                </c:pt>
                <c:pt idx="165">
                  <c:v>1.5926791088519785E+79</c:v>
                </c:pt>
                <c:pt idx="166">
                  <c:v>4.7780373265559354E+79</c:v>
                </c:pt>
                <c:pt idx="167">
                  <c:v>1.4334111979667808E+80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843840"/>
        <c:axId val="183874304"/>
      </c:lineChart>
      <c:catAx>
        <c:axId val="18384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874304"/>
        <c:crosses val="autoZero"/>
        <c:auto val="1"/>
        <c:lblAlgn val="ctr"/>
        <c:lblOffset val="100"/>
        <c:noMultiLvlLbl val="0"/>
      </c:catAx>
      <c:valAx>
        <c:axId val="18387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84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29952"/>
        <c:axId val="186031488"/>
      </c:lineChart>
      <c:catAx>
        <c:axId val="1860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031488"/>
        <c:crosses val="autoZero"/>
        <c:auto val="1"/>
        <c:lblAlgn val="ctr"/>
        <c:lblOffset val="100"/>
        <c:noMultiLvlLbl val="0"/>
      </c:catAx>
      <c:valAx>
        <c:axId val="186031488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02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43444999883382E-2"/>
          <c:y val="5.4174629341845519E-2"/>
          <c:w val="0.91311311000023321"/>
          <c:h val="0.789663310092822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461184"/>
        <c:axId val="186462976"/>
      </c:lineChart>
      <c:catAx>
        <c:axId val="1864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62976"/>
        <c:crosses val="autoZero"/>
        <c:auto val="1"/>
        <c:lblAlgn val="ctr"/>
        <c:lblOffset val="100"/>
        <c:noMultiLvlLbl val="0"/>
      </c:catAx>
      <c:valAx>
        <c:axId val="186462976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64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41024"/>
        <c:axId val="186242560"/>
      </c:lineChart>
      <c:catAx>
        <c:axId val="1862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242560"/>
        <c:crosses val="autoZero"/>
        <c:auto val="1"/>
        <c:lblAlgn val="ctr"/>
        <c:lblOffset val="100"/>
        <c:noMultiLvlLbl val="0"/>
      </c:catAx>
      <c:valAx>
        <c:axId val="186242560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2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3868550148877E-2"/>
          <c:y val="3.3892764095019831E-2"/>
          <c:w val="0.87782533993640521"/>
          <c:h val="0.80734765769642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  <c:pt idx="10">
                  <c:v>1331</c:v>
                </c:pt>
                <c:pt idx="11">
                  <c:v>1728</c:v>
                </c:pt>
                <c:pt idx="12">
                  <c:v>2197</c:v>
                </c:pt>
                <c:pt idx="13">
                  <c:v>2744</c:v>
                </c:pt>
                <c:pt idx="14">
                  <c:v>3375</c:v>
                </c:pt>
                <c:pt idx="15">
                  <c:v>4096</c:v>
                </c:pt>
                <c:pt idx="16">
                  <c:v>4913</c:v>
                </c:pt>
                <c:pt idx="17">
                  <c:v>5832</c:v>
                </c:pt>
                <c:pt idx="18">
                  <c:v>6859</c:v>
                </c:pt>
                <c:pt idx="19">
                  <c:v>8000</c:v>
                </c:pt>
                <c:pt idx="20">
                  <c:v>9261</c:v>
                </c:pt>
                <c:pt idx="21">
                  <c:v>10648</c:v>
                </c:pt>
                <c:pt idx="22">
                  <c:v>12167</c:v>
                </c:pt>
                <c:pt idx="23">
                  <c:v>13824</c:v>
                </c:pt>
                <c:pt idx="24">
                  <c:v>15625</c:v>
                </c:pt>
                <c:pt idx="25">
                  <c:v>17576</c:v>
                </c:pt>
                <c:pt idx="26">
                  <c:v>19683</c:v>
                </c:pt>
                <c:pt idx="27">
                  <c:v>21952</c:v>
                </c:pt>
                <c:pt idx="28">
                  <c:v>24389</c:v>
                </c:pt>
                <c:pt idx="29">
                  <c:v>27000</c:v>
                </c:pt>
                <c:pt idx="30">
                  <c:v>29791</c:v>
                </c:pt>
                <c:pt idx="31">
                  <c:v>32768</c:v>
                </c:pt>
                <c:pt idx="32">
                  <c:v>35937</c:v>
                </c:pt>
                <c:pt idx="33">
                  <c:v>39304</c:v>
                </c:pt>
                <c:pt idx="34">
                  <c:v>42875</c:v>
                </c:pt>
                <c:pt idx="35">
                  <c:v>46656</c:v>
                </c:pt>
                <c:pt idx="36">
                  <c:v>50653</c:v>
                </c:pt>
                <c:pt idx="37">
                  <c:v>54872</c:v>
                </c:pt>
                <c:pt idx="38">
                  <c:v>59319</c:v>
                </c:pt>
                <c:pt idx="39">
                  <c:v>64000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475648"/>
        <c:axId val="186477184"/>
      </c:lineChart>
      <c:catAx>
        <c:axId val="1864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77184"/>
        <c:crosses val="autoZero"/>
        <c:auto val="1"/>
        <c:lblAlgn val="ctr"/>
        <c:lblOffset val="100"/>
        <c:noMultiLvlLbl val="0"/>
      </c:catAx>
      <c:valAx>
        <c:axId val="186477184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647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# </a:t>
            </a:r>
            <a:r>
              <a:rPr lang="en-US" b="0" dirty="0" err="1" smtClean="0"/>
              <a:t>Familles</a:t>
            </a:r>
            <a:r>
              <a:rPr lang="en-US" b="0" dirty="0" smtClean="0"/>
              <a:t> RFAM</a:t>
            </a:r>
            <a:endParaRPr lang="en-US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69628796400449"/>
          <c:y val="0.15845581802274716"/>
          <c:w val="0.8344941882264717"/>
          <c:h val="0.6552024399727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#Families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681818181818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Sheet1!$A$2:$A$19</c:f>
              <c:strCache>
                <c:ptCount val="1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4.1</c:v>
                </c:pt>
                <c:pt idx="8">
                  <c:v>5.0</c:v>
                </c:pt>
                <c:pt idx="9">
                  <c:v>6.0</c:v>
                </c:pt>
                <c:pt idx="10">
                  <c:v>6.1</c:v>
                </c:pt>
                <c:pt idx="11">
                  <c:v>7.0</c:v>
                </c:pt>
                <c:pt idx="12">
                  <c:v>8.0</c:v>
                </c:pt>
                <c:pt idx="13">
                  <c:v>8.1</c:v>
                </c:pt>
                <c:pt idx="14">
                  <c:v>9.0</c:v>
                </c:pt>
                <c:pt idx="15">
                  <c:v>9.1</c:v>
                </c:pt>
                <c:pt idx="16">
                  <c:v>10.0</c:v>
                </c:pt>
                <c:pt idx="17">
                  <c:v>10.1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12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36</c:v>
                </c:pt>
                <c:pt idx="6">
                  <c:v>114</c:v>
                </c:pt>
                <c:pt idx="7">
                  <c:v>165</c:v>
                </c:pt>
                <c:pt idx="8">
                  <c:v>176</c:v>
                </c:pt>
                <c:pt idx="9">
                  <c:v>350</c:v>
                </c:pt>
                <c:pt idx="10">
                  <c:v>379</c:v>
                </c:pt>
                <c:pt idx="11">
                  <c:v>503</c:v>
                </c:pt>
                <c:pt idx="12">
                  <c:v>574</c:v>
                </c:pt>
                <c:pt idx="13">
                  <c:v>607</c:v>
                </c:pt>
                <c:pt idx="14">
                  <c:v>603</c:v>
                </c:pt>
                <c:pt idx="15">
                  <c:v>1372</c:v>
                </c:pt>
                <c:pt idx="16">
                  <c:v>1446</c:v>
                </c:pt>
                <c:pt idx="17">
                  <c:v>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6"/>
        <c:axId val="186842496"/>
        <c:axId val="187532800"/>
      </c:barChart>
      <c:catAx>
        <c:axId val="18684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Versions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5452077865266843"/>
              <c:y val="0.91067658209390479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87532800"/>
        <c:crosses val="autoZero"/>
        <c:auto val="1"/>
        <c:lblAlgn val="ctr"/>
        <c:lblOffset val="100"/>
        <c:noMultiLvlLbl val="0"/>
      </c:catAx>
      <c:valAx>
        <c:axId val="18753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84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2770842669057E-2"/>
          <c:y val="0.11523416994750656"/>
          <c:w val="0.89216671916010504"/>
          <c:h val="0.88476576791537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%Entries PDB</c:v>
                </c:pt>
              </c:strCache>
            </c:strRef>
          </c:tx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4.6557690288713913E-2"/>
                  <c:y val="-0.2315342400381770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de-DE" sz="1400" dirty="0" smtClean="0"/>
                      <a:t>Protéines</a:t>
                    </a:r>
                  </a:p>
                  <a:p>
                    <a:pPr>
                      <a:defRPr sz="1400"/>
                    </a:pPr>
                    <a:r>
                      <a:rPr lang="de-DE" sz="1400" dirty="0" smtClean="0"/>
                      <a:t>73651 hits 
92.6%</a:t>
                    </a:r>
                    <a:endParaRPr lang="de-D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587405581935846E-2"/>
                  <c:y val="-0.255460137795275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err="1" smtClean="0"/>
                      <a:t>Mélangées</a:t>
                    </a:r>
                    <a:endParaRPr lang="en-US" dirty="0" smtClean="0"/>
                  </a:p>
                  <a:p>
                    <a:pPr>
                      <a:defRPr sz="1400"/>
                    </a:pPr>
                    <a:r>
                      <a:rPr lang="en-US" dirty="0" smtClean="0"/>
                      <a:t>3629 hits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80521327963775"/>
                  <c:y val="-0.1534092027559055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sv-SE" sz="1400" dirty="0" smtClean="0"/>
                      <a:t>ADN</a:t>
                    </a:r>
                  </a:p>
                  <a:p>
                    <a:pPr>
                      <a:defRPr sz="1400"/>
                    </a:pPr>
                    <a:r>
                      <a:rPr lang="sv-SE" sz="1400" dirty="0" smtClean="0"/>
                      <a:t>1328 hits</a:t>
                    </a:r>
                    <a:r>
                      <a:rPr lang="sv-SE" sz="1400" dirty="0"/>
                      <a:t>
</a:t>
                    </a:r>
                    <a:r>
                      <a:rPr lang="sv-SE" sz="1400" dirty="0" smtClean="0"/>
                      <a:t>1.7%</a:t>
                    </a:r>
                    <a:endParaRPr lang="sv-S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368836529021657E-2"/>
                  <c:y val="0.20549212598425196"/>
                </c:manualLayout>
              </c:layout>
              <c:tx>
                <c:rich>
                  <a:bodyPr/>
                  <a:lstStyle/>
                  <a:p>
                    <a:r>
                      <a:rPr lang="sv-SE" dirty="0" smtClean="0"/>
                      <a:t>ARN</a:t>
                    </a:r>
                  </a:p>
                  <a:p>
                    <a:r>
                      <a:rPr lang="sv-SE" dirty="0" smtClean="0"/>
                      <a:t>890</a:t>
                    </a:r>
                    <a:r>
                      <a:rPr lang="sv-SE" baseline="0" dirty="0" smtClean="0"/>
                      <a:t> hits</a:t>
                    </a:r>
                  </a:p>
                  <a:p>
                    <a:r>
                      <a:rPr lang="sv-SE" dirty="0" smtClean="0"/>
                      <a:t>1.1%</a:t>
                    </a:r>
                    <a:endParaRPr lang="sv-S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92.6% Protein (73651 hits)</c:v>
                </c:pt>
                <c:pt idx="1">
                  <c:v>4.6% Mixed (3629 hits)</c:v>
                </c:pt>
                <c:pt idx="2">
                  <c:v>1.7% DNA (1328 hits)</c:v>
                </c:pt>
                <c:pt idx="3">
                  <c:v>1.1% RNA (890 hits)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92.6</c:v>
                </c:pt>
                <c:pt idx="1">
                  <c:v>4.5999999999999996</c:v>
                </c:pt>
                <c:pt idx="2">
                  <c:v>1.7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2243-1A8C-40D9-848A-F840F79E0E0A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B908D-A2C7-4DBE-827B-74E1B7E62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9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0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4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32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1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538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825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494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28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0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miere-page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35548" cy="6854705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85CF-1E58-42F6-86BA-7DE911AE3DA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E8D7-FA3D-4F07-8328-8B93EA3D4C97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4E8E-1CD7-4E59-A0A4-9173222C26A5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32B0-BEB9-4716-BA09-330799564038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1194-E1F5-48E7-8141-064840AA2BA4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5B61-E301-43D8-A572-C6A3B1AEF7BE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7E31-7235-490F-889D-C1D1CCE1CB7B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B804-BCA7-4F25-A7B9-6B4280C51184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DF7D-2CF2-471C-8DE0-0CB532AF35B2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6C62-66A5-4D4F-A210-83BF84B9A618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37370-63A7-427E-AF69-0DD0DB050160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B9D0-5018-4EED-B3D7-D8DFD6ABE085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89D2-ED4B-4C4D-AE05-A5EBA6C0B9A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86616A-3F14-419D-9394-ACBF0CA1C2E2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DC81-74AC-469D-9319-D860B23B236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8294-DD38-4824-9D7A-8BC3227119F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F56D-DE6B-421D-BF76-27E723416BE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EE8A-4E61-4220-98D4-7561B3004A49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5C46-0857-49C5-BCAE-7EE763B12BAE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F716-7F59-42DC-A51B-42F5886B03A5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5627-CBD2-48F3-9138-AC76F2A30F60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5FC2-10E2-4457-975E-56E04A93CAE9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0"/>
            <a:ext cx="4318000" cy="3238500"/>
            <a:chOff x="0" y="0"/>
            <a:chExt cx="4318000" cy="3238500"/>
          </a:xfrm>
        </p:grpSpPr>
        <p:pic>
          <p:nvPicPr>
            <p:cNvPr id="4" name="Picture 8" descr="logo_couv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tab pour visuel-sc-fr.bmp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115616" y="1628800"/>
              <a:ext cx="2429878" cy="11768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4E7D-2615-472F-B595-BCA9762535DC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9E71-8706-4C26-B671-DADA2BA8866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6D68-3287-43C8-AE42-2730EB42804C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021E334B-5DA5-49EE-98F0-C1B0E5F34859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968B07-DAB5-4A3C-9AE7-63464FE7A3A9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29C114D-63F0-4236-A6CC-714C2D3F361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A5E9-BF7C-4F03-9291-90F1EBA94B33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64EB5D4-6913-49BC-9996-20AF1D598FDB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9F7FEBD-B3F2-4AFB-B8FF-AE5647220564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DEDCEE5-1E3B-4838-934D-CCD5CF284A67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3E69-F1BC-40EB-B1F7-EC4E9EB58BD3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6674FCA-3F43-40E5-9C47-597FE5BEEADC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749D5E5-22A9-472F-A70C-9A10C390FBDE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2D76467-9AD7-4020-925C-F4DCA6C6BE1C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123AD8B-C0C6-4377-A9EA-839E23CCED07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963DF19-0397-41E5-A73F-880F74C6CCD5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98CB-4928-4084-A4F0-EEA3A7FE1142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7F4D-602E-47F8-B40B-0B4D6AF0AA62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2916-094A-48B3-AB9A-0B8FBD118CD9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6D5C-2FA1-4EF1-A3AD-DC9751D7FF7C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53BB-8555-4144-891E-86A16C3A5573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F952-CE82-4EFB-BAED-F4882EF4BA6E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ECF6-6B44-4C98-8226-FAD7D0D2CDC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AB69-5125-4D88-B392-DC295313F251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F5D7-1D4F-4DF2-BDB5-F5D74BB42FDE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11DE-82CF-4491-A3A5-A73F8BA0D42A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rouge-tab et contretab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91E5-B79F-44B5-8317-566559786ADF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1F4586-0653-4AB5-B8FB-B452BDB8A1A3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1F7A-C6E8-4F92-9687-577AA19B30FC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F15-7AF5-477C-B4B0-F657B8DA6BB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548C-241B-45BF-B387-CE1962748AEE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E045-57D5-403E-886F-D9529D3FEBEF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3F54-F5EC-4382-A2D4-2FB28FE87CE2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4F0-751F-4774-B25A-88C21DC05C9B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5E-98BC-44A6-9829-4C637B12CA46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89-5F29-44B4-8654-4F6E4CA8C1E6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AAC3-26D7-4892-A6E5-69CA98327480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083B-F119-4C88-B678-00BEC527F387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6EAA-9E6C-4790-AB43-4A4874A9CE21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B28F-4BBE-464B-AE8C-E8001A93392E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C02-1F01-47B3-BE1D-E1209C2FE618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85EB-75C9-4740-9EE0-8FBFDBC806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5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DABE82-8E4F-4D24-9B5E-7A2B3C7D67E9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DABA-437D-426D-A1CD-AD329F0B5F13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1F48-4E00-414F-A0D6-5F227118B2EB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13B1-6DC6-470A-ACCE-6EAF214B3848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4E54-40F4-444E-969E-6E6289E9E3E2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DE30-A5BB-44DF-972B-FA042FACA705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83EF-4553-4B62-A677-37CCB412D5A7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67E1-F4D9-4E76-8C5D-B3314CBB7A52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4910-2DD0-4AA0-8FEA-FA2ED635A9ED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3A2-BF75-42D2-A33D-25CEF395F5C0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382C-0882-4C24-AB10-E4BCAA826EB7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6F50-B2A1-42E8-8995-213C5085E67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6743-16C2-4B48-AF27-48193A095D60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067-9CB0-4954-B151-E4B30226DE28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CA85-83B2-438D-8871-9F623EB6CEE4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5/27/2013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41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37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2618DA-5CB8-4144-8CD5-951DFA90560A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509D-0AEF-4A71-8D25-600AE0174CFD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87E6-EA2C-43F6-9137-B4F680906716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E626-9877-4CE0-AA24-E8E129142AA9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3666-C641-4196-9E6A-7FA41A4B86DD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DF03-AF0A-405F-AB83-C10E7691F4A7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C36-58AE-44C7-91BE-43F5FB8E318F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5C52-43E2-494F-8CF2-06B01465CF49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34C5-18DE-46C3-96D8-7DEA9CAD19C6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A3D1-3545-4B67-9FF1-FED17581C4F5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F461-9E6B-4214-B6FD-4D9A09343FAE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0303-9CC2-46DA-A9A7-E5E07CD26359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5/27/2013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578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064FB4-9DD8-4463-BCF0-AA1ACD1FAF82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DFF3-F4A3-4A9C-83B9-D383C42355C5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D52-5EF1-4FC6-ADEF-D5861FC670A9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1E82-6D4A-440F-9F45-5D485182EF17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A391-343F-4A4F-A4DD-289A308DDFAD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F1FA-5B71-4BA1-B65D-50B576CA0BB6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A2D6-21C9-430B-B1C7-61F60272C9F5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12DC-3A77-488D-8841-0F3E0DF63E80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CD0F-9F3D-46A4-BA3E-AB76A0D0E6AB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AB37-01A7-4985-AD48-EA60831C61FD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35ED-4BF1-4D55-B0F1-DFB76B7EB479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66BC-30B6-4C79-A40F-149B21CD1AFA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A234-AA6B-464C-B28A-4D5AE294D6D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0D6B46-9912-40DE-802A-ADCA78039154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C41B-2DF3-4C8C-B008-6ED4D41068C1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1FA4-AD99-4875-A349-08409BB45235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D000-5960-47D1-878A-3C3768E487A4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64F3-CD82-4EE0-9947-1B575662CA37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35AD-B11C-4D39-9D29-BF4B140E9FDA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4DA2-543F-4752-940D-FDADD59B3E93}" type="datetime1">
              <a:rPr lang="fr-FR" smtClean="0"/>
              <a:t>27/05/2013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ED22-9BD7-4241-94B2-E331F3783240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80BE-79AD-4D9D-8C50-15B90A898D44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D7FB-7064-418D-86E4-0756EA9C9FB7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A321-BB44-46EA-8050-D0F8A7BBCCE6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F160-C243-4415-8E7F-A8404A8FFBE8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6D2B-AFAD-4C09-80D4-CF7B9C222CB4}" type="datetime1">
              <a:rPr lang="fr-FR" smtClean="0"/>
              <a:t>27/05/2013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B25847-BBD7-4D11-A792-7AAA32D2F42D}" type="datetime1">
              <a:rPr lang="fr-FR" smtClean="0"/>
              <a:t>27/05/2013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7B3793-1A51-4E8F-BF7E-1C93D3EC4E48}" type="datetime1">
              <a:rPr lang="fr-FR" smtClean="0"/>
              <a:t>27/05/2013</a:t>
            </a:fld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D526F9F-ACEE-4ED5-A75A-5F5C5371B5F4}" type="datetime1">
              <a:rPr lang="fr-FR" smtClean="0"/>
              <a:t>27/05/2013</a:t>
            </a:fld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43D8A9-5AF9-46D9-B93C-60C1F243EA92}" type="datetime1">
              <a:rPr lang="fr-FR" smtClean="0"/>
              <a:t>27/05/2013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FED7943-1982-4909-85C1-F4AD34E6962E}" type="datetime1">
              <a:rPr lang="fr-FR" smtClean="0"/>
              <a:t>27/05/2013</a:t>
            </a:fld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erniere-sc-fr.bmp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defTabSz="877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877888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0" indent="0" algn="l" defTabSz="877888" rtl="0" eaLnBrk="0" fontAlgn="base" hangingPunct="0">
        <a:spcBef>
          <a:spcPct val="0"/>
        </a:spcBef>
        <a:spcAft>
          <a:spcPct val="0"/>
        </a:spcAft>
        <a:buFont typeface="Arial" charset="0"/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D09BF85-5D98-45A5-AA01-826D9C946949}" type="datetime1">
              <a:rPr lang="fr-FR" smtClean="0"/>
              <a:t>27/05/2013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608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51A0EB-5803-49DB-9FE3-F81131478BF7}" type="datetime1">
              <a:rPr lang="fr-FR" smtClean="0"/>
              <a:t>27/05/2013</a:t>
            </a:fld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  <p:sldLayoutId id="2147486086" r:id="rId14"/>
    <p:sldLayoutId id="21474860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3979643-8C2C-4383-9886-0BC72D7BB737}" type="datetime1">
              <a:rPr lang="fr-FR" smtClean="0"/>
              <a:t>27/05/2013</a:t>
            </a:fld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  <p:sldLayoutId id="214748608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AA93553-E7D4-432D-905B-49AB6281F2EB}" type="datetime1">
              <a:rPr lang="fr-FR" smtClean="0"/>
              <a:t>27/05/2013</a:t>
            </a:fld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C785D63-40AD-4371-9D70-A4A43D07485E}" type="datetime1">
              <a:rPr lang="fr-FR" smtClean="0"/>
              <a:t>27/05/2013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D33185F-104B-434E-A052-4BE770FE038E}" type="datetime1">
              <a:rPr lang="fr-FR" smtClean="0"/>
              <a:t>27/05/2013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video" Target="file:///C:\Documents%20and%20Settings\Yawn\Mes%20documents\Presentations\2012-03-VIZBI\movies\1UN6-white.avi" TargetMode="External"/><Relationship Id="rId1" Type="http://schemas.microsoft.com/office/2007/relationships/media" Target="file:///C:\Documents%20and%20Settings\Yawn\Mes%20documents\Presentations\2012-03-VIZBI\movies\1UN6-white.avi" TargetMode="Externa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11" Type="http://schemas.openxmlformats.org/officeDocument/2006/relationships/image" Target="../media/image71.png"/><Relationship Id="rId5" Type="http://schemas.openxmlformats.org/officeDocument/2006/relationships/image" Target="../media/image47.png"/><Relationship Id="rId10" Type="http://schemas.openxmlformats.org/officeDocument/2006/relationships/image" Target="../media/image70.png"/><Relationship Id="rId4" Type="http://schemas.openxmlformats.org/officeDocument/2006/relationships/image" Target="../media/image46.png"/><Relationship Id="rId9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4.png"/><Relationship Id="rId5" Type="http://schemas.openxmlformats.org/officeDocument/2006/relationships/image" Target="../media/image59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11" Type="http://schemas.openxmlformats.org/officeDocument/2006/relationships/image" Target="../media/image79.png"/><Relationship Id="rId5" Type="http://schemas.openxmlformats.org/officeDocument/2006/relationships/image" Target="../media/image47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46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4.jpg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6474" y="2924175"/>
            <a:ext cx="7985125" cy="197643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Faire </a:t>
            </a:r>
            <a:r>
              <a:rPr lang="fr-FR" dirty="0"/>
              <a:t>danser virtuellement </a:t>
            </a:r>
            <a:r>
              <a:rPr lang="fr-FR" dirty="0" smtClean="0"/>
              <a:t>les ARN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Yann </a:t>
            </a:r>
            <a:r>
              <a:rPr lang="fr-FR" dirty="0" err="1" smtClean="0"/>
              <a:t>Ponty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white">
          <a:xfrm>
            <a:off x="1239839" y="5940426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fr-FR" sz="1400" dirty="0">
                <a:solidFill>
                  <a:schemeClr val="bg2"/>
                </a:solidFill>
              </a:rPr>
              <a:t>EQUIPE PROJET</a:t>
            </a:r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 smtClean="0">
                <a:solidFill>
                  <a:schemeClr val="bg2"/>
                </a:solidFill>
              </a:rPr>
              <a:t>AMIB</a:t>
            </a:r>
          </a:p>
          <a:p>
            <a:pPr>
              <a:lnSpc>
                <a:spcPct val="130000"/>
              </a:lnSpc>
            </a:pPr>
            <a:r>
              <a:rPr lang="fr-FR" sz="1100" b="1" dirty="0" smtClean="0">
                <a:solidFill>
                  <a:schemeClr val="bg2"/>
                </a:solidFill>
              </a:rPr>
              <a:t>INRIA Saclay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white">
          <a:xfrm>
            <a:off x="6705602" y="6488113"/>
            <a:ext cx="19272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6 </a:t>
            </a:r>
            <a:r>
              <a:rPr lang="en-US" sz="1100" dirty="0" err="1" smtClean="0">
                <a:solidFill>
                  <a:schemeClr val="bg1"/>
                </a:solidFill>
              </a:rPr>
              <a:t>Avril</a:t>
            </a:r>
            <a:r>
              <a:rPr lang="en-US" sz="1100" dirty="0" smtClean="0">
                <a:solidFill>
                  <a:schemeClr val="bg1"/>
                </a:solidFill>
              </a:rPr>
              <a:t> 2012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 rot="5400000">
            <a:off x="7058359" y="657562"/>
            <a:ext cx="540455" cy="25640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2987999" y="-343533"/>
            <a:ext cx="540457" cy="45662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lowchart: Delay 178"/>
          <p:cNvSpPr/>
          <p:nvPr/>
        </p:nvSpPr>
        <p:spPr>
          <a:xfrm rot="5400000">
            <a:off x="2864143" y="4452937"/>
            <a:ext cx="1291296" cy="1933551"/>
          </a:xfrm>
          <a:prstGeom prst="flowChartDelay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3255303" y="4572000"/>
            <a:ext cx="5073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6" name="Flowchart: Delay 1025"/>
          <p:cNvSpPr/>
          <p:nvPr/>
        </p:nvSpPr>
        <p:spPr>
          <a:xfrm rot="16200000">
            <a:off x="2476500" y="2247900"/>
            <a:ext cx="1981200" cy="2362200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3256113" y="-814665"/>
            <a:ext cx="12700" cy="5073570"/>
          </a:xfrm>
          <a:prstGeom prst="curvedConnector3">
            <a:avLst>
              <a:gd name="adj1" fmla="val 60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60187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16586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23943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109229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094515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587158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079801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444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543016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035659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050373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57730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065087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020945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830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13588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Arc 1039"/>
          <p:cNvSpPr/>
          <p:nvPr/>
        </p:nvSpPr>
        <p:spPr>
          <a:xfrm rot="251729">
            <a:off x="4050869" y="3560927"/>
            <a:ext cx="1124741" cy="1700367"/>
          </a:xfrm>
          <a:prstGeom prst="arc">
            <a:avLst>
              <a:gd name="adj1" fmla="val 16200000"/>
              <a:gd name="adj2" fmla="val 5720026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18820391">
            <a:off x="4718335" y="39172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1" name="Curved Connector 40"/>
          <p:cNvCxnSpPr>
            <a:stCxn id="124" idx="0"/>
            <a:endCxn id="116" idx="0"/>
          </p:cNvCxnSpPr>
          <p:nvPr/>
        </p:nvCxnSpPr>
        <p:spPr>
          <a:xfrm rot="5400000" flipH="1" flipV="1">
            <a:off x="5792898" y="-814665"/>
            <a:ext cx="12700" cy="5073570"/>
          </a:xfrm>
          <a:prstGeom prst="curvedConnector3">
            <a:avLst>
              <a:gd name="adj1" fmla="val 6112496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5855602" y="5644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0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0277 0.425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2127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54705 0.4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2071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60886 0.342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1" y="171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3316 0.459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29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23056 0.3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7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8982E-6 L -0.21684 0.281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40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8982E-6 L -0.11962 0.236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18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-0.0474 0.170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849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8982E-6 L 0.02448 0.047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3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8982E-6 L 0.04653 0.103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516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618E-6 L 0.01892 0.025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7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8982E-6 L 0.02187 0.047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8982E-6 L -0.00034 0.103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1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743 0.23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18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982E-6 L 0.09375 0.18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904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0.27135 0.281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140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79" grpId="0" animBg="1"/>
      <p:bldP spid="1026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040" grpId="0" animBg="1"/>
      <p:bldP spid="177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3"/>
          <p:cNvSpPr/>
          <p:nvPr/>
        </p:nvSpPr>
        <p:spPr>
          <a:xfrm>
            <a:off x="990600" y="4267200"/>
            <a:ext cx="4596558" cy="914400"/>
          </a:xfrm>
          <a:prstGeom prst="borderCallout1">
            <a:avLst>
              <a:gd name="adj1" fmla="val 41667"/>
              <a:gd name="adj2" fmla="val 76"/>
              <a:gd name="adj3" fmla="val 117709"/>
              <a:gd name="adj4" fmla="val -696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70081" y="4545330"/>
            <a:ext cx="385817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074558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575851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826498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325205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823912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73265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32261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71972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069386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818740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320033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57067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21326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317447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568093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8838" y="443201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8" name="Rectangle 7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6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e Callout 1 179"/>
          <p:cNvSpPr/>
          <p:nvPr/>
        </p:nvSpPr>
        <p:spPr>
          <a:xfrm>
            <a:off x="513588" y="1676400"/>
            <a:ext cx="7226261" cy="3352800"/>
          </a:xfrm>
          <a:prstGeom prst="borderCallout1">
            <a:avLst>
              <a:gd name="adj1" fmla="val 100190"/>
              <a:gd name="adj2" fmla="val 13506"/>
              <a:gd name="adj3" fmla="val 117709"/>
              <a:gd name="adj4" fmla="val 675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6747" y="4572000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3734" y="4038600"/>
            <a:ext cx="4061454" cy="381000"/>
            <a:chOff x="1323734" y="4038600"/>
            <a:chExt cx="4061454" cy="381000"/>
          </a:xfrm>
        </p:grpSpPr>
        <p:sp>
          <p:nvSpPr>
            <p:cNvPr id="60" name="Rectangle 59"/>
            <p:cNvSpPr/>
            <p:nvPr/>
          </p:nvSpPr>
          <p:spPr>
            <a:xfrm>
              <a:off x="1816298" y="4038600"/>
              <a:ext cx="356889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Curved Connector 76"/>
            <p:cNvCxnSpPr>
              <a:stCxn id="76" idx="0"/>
              <a:endCxn id="74" idx="0"/>
            </p:cNvCxnSpPr>
            <p:nvPr/>
          </p:nvCxnSpPr>
          <p:spPr>
            <a:xfrm rot="5400000" flipH="1" flipV="1">
              <a:off x="1550698" y="3989477"/>
              <a:ext cx="12700" cy="250647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65855" y="3741420"/>
            <a:ext cx="592490" cy="199389"/>
            <a:chOff x="1265855" y="3741420"/>
            <a:chExt cx="592490" cy="199389"/>
          </a:xfrm>
        </p:grpSpPr>
        <p:sp>
          <p:nvSpPr>
            <p:cNvPr id="172" name="Heart 171"/>
            <p:cNvSpPr/>
            <p:nvPr/>
          </p:nvSpPr>
          <p:spPr>
            <a:xfrm>
              <a:off x="1265855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Heart 172"/>
            <p:cNvSpPr/>
            <p:nvPr/>
          </p:nvSpPr>
          <p:spPr>
            <a:xfrm>
              <a:off x="1463062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Heart 173"/>
            <p:cNvSpPr/>
            <p:nvPr/>
          </p:nvSpPr>
          <p:spPr>
            <a:xfrm>
              <a:off x="1676400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433132" y="1295399"/>
            <a:ext cx="822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453985" y="392528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75673" y="3239482"/>
            <a:ext cx="4516476" cy="584775"/>
            <a:chOff x="2075673" y="3239482"/>
            <a:chExt cx="4516476" cy="58477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2" name="TextBox 181"/>
            <p:cNvSpPr txBox="1"/>
            <p:nvPr/>
          </p:nvSpPr>
          <p:spPr>
            <a:xfrm>
              <a:off x="6216725" y="3239482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2236" y="2567017"/>
            <a:ext cx="4508418" cy="584775"/>
            <a:chOff x="2812236" y="2567017"/>
            <a:chExt cx="4508418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6945230" y="2567017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184" name="Right Arrow 183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sp>
        <p:nvSpPr>
          <p:cNvPr id="175" name="Heart 174"/>
          <p:cNvSpPr/>
          <p:nvPr/>
        </p:nvSpPr>
        <p:spPr>
          <a:xfrm>
            <a:off x="2348850" y="3049905"/>
            <a:ext cx="181945" cy="199389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76783" y="2396033"/>
            <a:ext cx="434068" cy="199389"/>
            <a:chOff x="3076783" y="2396033"/>
            <a:chExt cx="434068" cy="199389"/>
          </a:xfrm>
        </p:grpSpPr>
        <p:sp>
          <p:nvSpPr>
            <p:cNvPr id="177" name="Heart 176"/>
            <p:cNvSpPr/>
            <p:nvPr/>
          </p:nvSpPr>
          <p:spPr>
            <a:xfrm>
              <a:off x="3076783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Heart 177"/>
            <p:cNvSpPr/>
            <p:nvPr/>
          </p:nvSpPr>
          <p:spPr>
            <a:xfrm>
              <a:off x="3328906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185" name="Rectangle 184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art 205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7" name="Heart 206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8" name="Heart 207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" name="Heart 208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0" name="Heart 209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1" name="Heart 210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8" name="Straight Connector 187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7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733800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36459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735" name="TextBox 734"/>
          <p:cNvSpPr txBox="1"/>
          <p:nvPr/>
        </p:nvSpPr>
        <p:spPr>
          <a:xfrm>
            <a:off x="8143826" y="32766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00"/>
                </a:solidFill>
              </a:rPr>
              <a:t>&lt;22</a:t>
            </a:r>
            <a:endParaRPr lang="fr-FR" b="1" dirty="0">
              <a:solidFill>
                <a:srgbClr val="B80000"/>
              </a:solidFill>
            </a:endParaRPr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971949" y="4508269"/>
            <a:ext cx="227159" cy="967104"/>
          </a:xfrm>
          <a:prstGeom prst="curvedConnector3">
            <a:avLst>
              <a:gd name="adj1" fmla="val 30646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535751" y="2389261"/>
            <a:ext cx="782364" cy="4649914"/>
          </a:xfrm>
          <a:prstGeom prst="curvedConnector3">
            <a:avLst>
              <a:gd name="adj1" fmla="val -843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314050" y="1348662"/>
            <a:ext cx="1044664" cy="6468813"/>
          </a:xfrm>
          <a:prstGeom prst="curvedConnector3">
            <a:avLst>
              <a:gd name="adj1" fmla="val -13123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4020825" y="715185"/>
            <a:ext cx="971366" cy="7809065"/>
          </a:xfrm>
          <a:prstGeom prst="curvedConnector3">
            <a:avLst>
              <a:gd name="adj1" fmla="val -2512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715" name="Group 714"/>
          <p:cNvGrpSpPr/>
          <p:nvPr/>
        </p:nvGrpSpPr>
        <p:grpSpPr>
          <a:xfrm>
            <a:off x="609600" y="4215638"/>
            <a:ext cx="1485504" cy="369332"/>
            <a:chOff x="581043" y="4215638"/>
            <a:chExt cx="1485504" cy="369332"/>
          </a:xfrm>
        </p:grpSpPr>
        <p:sp>
          <p:nvSpPr>
            <p:cNvPr id="617" name="Heart 616"/>
            <p:cNvSpPr/>
            <p:nvPr/>
          </p:nvSpPr>
          <p:spPr>
            <a:xfrm>
              <a:off x="978616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8" name="Heart 617"/>
            <p:cNvSpPr/>
            <p:nvPr/>
          </p:nvSpPr>
          <p:spPr>
            <a:xfrm>
              <a:off x="1089033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9" name="Heart 618"/>
            <p:cNvSpPr/>
            <p:nvPr/>
          </p:nvSpPr>
          <p:spPr>
            <a:xfrm>
              <a:off x="1199450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0" name="Heart 619"/>
            <p:cNvSpPr/>
            <p:nvPr/>
          </p:nvSpPr>
          <p:spPr>
            <a:xfrm>
              <a:off x="1309867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1" name="Heart 620"/>
            <p:cNvSpPr/>
            <p:nvPr/>
          </p:nvSpPr>
          <p:spPr>
            <a:xfrm>
              <a:off x="153070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2" name="Heart 621"/>
            <p:cNvSpPr/>
            <p:nvPr/>
          </p:nvSpPr>
          <p:spPr>
            <a:xfrm>
              <a:off x="1420284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3" name="Heart 622"/>
            <p:cNvSpPr/>
            <p:nvPr/>
          </p:nvSpPr>
          <p:spPr>
            <a:xfrm>
              <a:off x="1641118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4" name="Heart 623"/>
            <p:cNvSpPr/>
            <p:nvPr/>
          </p:nvSpPr>
          <p:spPr>
            <a:xfrm>
              <a:off x="1751535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5" name="Heart 624"/>
            <p:cNvSpPr/>
            <p:nvPr/>
          </p:nvSpPr>
          <p:spPr>
            <a:xfrm>
              <a:off x="1861952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6" name="Heart 625"/>
            <p:cNvSpPr/>
            <p:nvPr/>
          </p:nvSpPr>
          <p:spPr>
            <a:xfrm>
              <a:off x="197237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7" name="Heart 626"/>
            <p:cNvSpPr/>
            <p:nvPr/>
          </p:nvSpPr>
          <p:spPr>
            <a:xfrm>
              <a:off x="981819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8" name="Heart 627"/>
            <p:cNvSpPr/>
            <p:nvPr/>
          </p:nvSpPr>
          <p:spPr>
            <a:xfrm>
              <a:off x="1092236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9" name="Heart 628"/>
            <p:cNvSpPr/>
            <p:nvPr/>
          </p:nvSpPr>
          <p:spPr>
            <a:xfrm>
              <a:off x="1202653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0" name="Heart 629"/>
            <p:cNvSpPr/>
            <p:nvPr/>
          </p:nvSpPr>
          <p:spPr>
            <a:xfrm>
              <a:off x="1313070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1" name="Heart 630"/>
            <p:cNvSpPr/>
            <p:nvPr/>
          </p:nvSpPr>
          <p:spPr>
            <a:xfrm>
              <a:off x="153390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2" name="Heart 631"/>
            <p:cNvSpPr/>
            <p:nvPr/>
          </p:nvSpPr>
          <p:spPr>
            <a:xfrm>
              <a:off x="1423487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3" name="Heart 632"/>
            <p:cNvSpPr/>
            <p:nvPr/>
          </p:nvSpPr>
          <p:spPr>
            <a:xfrm>
              <a:off x="1644321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4" name="Heart 633"/>
            <p:cNvSpPr/>
            <p:nvPr/>
          </p:nvSpPr>
          <p:spPr>
            <a:xfrm>
              <a:off x="1754738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5" name="Heart 634"/>
            <p:cNvSpPr/>
            <p:nvPr/>
          </p:nvSpPr>
          <p:spPr>
            <a:xfrm>
              <a:off x="1865155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6" name="Heart 635"/>
            <p:cNvSpPr/>
            <p:nvPr/>
          </p:nvSpPr>
          <p:spPr>
            <a:xfrm>
              <a:off x="197557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581043" y="421563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267200" y="3593068"/>
            <a:ext cx="1586146" cy="369332"/>
            <a:chOff x="4072241" y="3539735"/>
            <a:chExt cx="1586146" cy="369332"/>
          </a:xfrm>
        </p:grpSpPr>
        <p:sp>
          <p:nvSpPr>
            <p:cNvPr id="671" name="Heart 670"/>
            <p:cNvSpPr/>
            <p:nvPr/>
          </p:nvSpPr>
          <p:spPr>
            <a:xfrm>
              <a:off x="4573659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2" name="Heart 671"/>
            <p:cNvSpPr/>
            <p:nvPr/>
          </p:nvSpPr>
          <p:spPr>
            <a:xfrm>
              <a:off x="4684076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3" name="Heart 672"/>
            <p:cNvSpPr/>
            <p:nvPr/>
          </p:nvSpPr>
          <p:spPr>
            <a:xfrm>
              <a:off x="4794493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4" name="Heart 673"/>
            <p:cNvSpPr/>
            <p:nvPr/>
          </p:nvSpPr>
          <p:spPr>
            <a:xfrm>
              <a:off x="4904910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5" name="Heart 674"/>
            <p:cNvSpPr/>
            <p:nvPr/>
          </p:nvSpPr>
          <p:spPr>
            <a:xfrm>
              <a:off x="512574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6" name="Heart 675"/>
            <p:cNvSpPr/>
            <p:nvPr/>
          </p:nvSpPr>
          <p:spPr>
            <a:xfrm>
              <a:off x="5015327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7" name="Heart 676"/>
            <p:cNvSpPr/>
            <p:nvPr/>
          </p:nvSpPr>
          <p:spPr>
            <a:xfrm>
              <a:off x="5236161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8" name="Heart 677"/>
            <p:cNvSpPr/>
            <p:nvPr/>
          </p:nvSpPr>
          <p:spPr>
            <a:xfrm>
              <a:off x="5346578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9" name="Heart 678"/>
            <p:cNvSpPr/>
            <p:nvPr/>
          </p:nvSpPr>
          <p:spPr>
            <a:xfrm>
              <a:off x="5456995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0" name="Heart 679"/>
            <p:cNvSpPr/>
            <p:nvPr/>
          </p:nvSpPr>
          <p:spPr>
            <a:xfrm>
              <a:off x="556741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1" name="Heart 680"/>
            <p:cNvSpPr/>
            <p:nvPr/>
          </p:nvSpPr>
          <p:spPr>
            <a:xfrm>
              <a:off x="4576862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2" name="Heart 681"/>
            <p:cNvSpPr/>
            <p:nvPr/>
          </p:nvSpPr>
          <p:spPr>
            <a:xfrm>
              <a:off x="4687279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3" name="Heart 682"/>
            <p:cNvSpPr/>
            <p:nvPr/>
          </p:nvSpPr>
          <p:spPr>
            <a:xfrm>
              <a:off x="4797696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4" name="Heart 683"/>
            <p:cNvSpPr/>
            <p:nvPr/>
          </p:nvSpPr>
          <p:spPr>
            <a:xfrm>
              <a:off x="4908113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5" name="Heart 684"/>
            <p:cNvSpPr/>
            <p:nvPr/>
          </p:nvSpPr>
          <p:spPr>
            <a:xfrm>
              <a:off x="5128947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6" name="Heart 685"/>
            <p:cNvSpPr/>
            <p:nvPr/>
          </p:nvSpPr>
          <p:spPr>
            <a:xfrm>
              <a:off x="5018530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7" name="Heart 686"/>
            <p:cNvSpPr/>
            <p:nvPr/>
          </p:nvSpPr>
          <p:spPr>
            <a:xfrm>
              <a:off x="5239364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8" name="Heart 687"/>
            <p:cNvSpPr/>
            <p:nvPr/>
          </p:nvSpPr>
          <p:spPr>
            <a:xfrm>
              <a:off x="5349781" y="3692135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1" name="TextBox 690"/>
            <p:cNvSpPr txBox="1"/>
            <p:nvPr/>
          </p:nvSpPr>
          <p:spPr>
            <a:xfrm>
              <a:off x="4072241" y="35397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18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093716" y="3364468"/>
            <a:ext cx="1602484" cy="369332"/>
            <a:chOff x="6150330" y="3214401"/>
            <a:chExt cx="1602484" cy="369332"/>
          </a:xfrm>
        </p:grpSpPr>
        <p:sp>
          <p:nvSpPr>
            <p:cNvPr id="694" name="Heart 693"/>
            <p:cNvSpPr/>
            <p:nvPr/>
          </p:nvSpPr>
          <p:spPr>
            <a:xfrm>
              <a:off x="6651748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5" name="Heart 694"/>
            <p:cNvSpPr/>
            <p:nvPr/>
          </p:nvSpPr>
          <p:spPr>
            <a:xfrm>
              <a:off x="6762165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6" name="Heart 695"/>
            <p:cNvSpPr/>
            <p:nvPr/>
          </p:nvSpPr>
          <p:spPr>
            <a:xfrm>
              <a:off x="6872582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7" name="Heart 696"/>
            <p:cNvSpPr/>
            <p:nvPr/>
          </p:nvSpPr>
          <p:spPr>
            <a:xfrm>
              <a:off x="6982999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8" name="Heart 697"/>
            <p:cNvSpPr/>
            <p:nvPr/>
          </p:nvSpPr>
          <p:spPr>
            <a:xfrm>
              <a:off x="720383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9" name="Heart 698"/>
            <p:cNvSpPr/>
            <p:nvPr/>
          </p:nvSpPr>
          <p:spPr>
            <a:xfrm>
              <a:off x="7093416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0" name="Heart 699"/>
            <p:cNvSpPr/>
            <p:nvPr/>
          </p:nvSpPr>
          <p:spPr>
            <a:xfrm>
              <a:off x="7314250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1" name="Heart 700"/>
            <p:cNvSpPr/>
            <p:nvPr/>
          </p:nvSpPr>
          <p:spPr>
            <a:xfrm>
              <a:off x="7424667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2" name="Heart 701"/>
            <p:cNvSpPr/>
            <p:nvPr/>
          </p:nvSpPr>
          <p:spPr>
            <a:xfrm>
              <a:off x="7535084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3" name="Heart 702"/>
            <p:cNvSpPr/>
            <p:nvPr/>
          </p:nvSpPr>
          <p:spPr>
            <a:xfrm>
              <a:off x="764550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4" name="Heart 703"/>
            <p:cNvSpPr/>
            <p:nvPr/>
          </p:nvSpPr>
          <p:spPr>
            <a:xfrm>
              <a:off x="6654951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5" name="Heart 704"/>
            <p:cNvSpPr/>
            <p:nvPr/>
          </p:nvSpPr>
          <p:spPr>
            <a:xfrm>
              <a:off x="6765368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6" name="Heart 705"/>
            <p:cNvSpPr/>
            <p:nvPr/>
          </p:nvSpPr>
          <p:spPr>
            <a:xfrm>
              <a:off x="6875785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7" name="Heart 706"/>
            <p:cNvSpPr/>
            <p:nvPr/>
          </p:nvSpPr>
          <p:spPr>
            <a:xfrm>
              <a:off x="6986202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8" name="Heart 707"/>
            <p:cNvSpPr/>
            <p:nvPr/>
          </p:nvSpPr>
          <p:spPr>
            <a:xfrm>
              <a:off x="7207036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9" name="Heart 708"/>
            <p:cNvSpPr/>
            <p:nvPr/>
          </p:nvSpPr>
          <p:spPr>
            <a:xfrm>
              <a:off x="7096619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0" name="Heart 709"/>
            <p:cNvSpPr/>
            <p:nvPr/>
          </p:nvSpPr>
          <p:spPr>
            <a:xfrm>
              <a:off x="7317453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1" name="Heart 710"/>
            <p:cNvSpPr/>
            <p:nvPr/>
          </p:nvSpPr>
          <p:spPr>
            <a:xfrm>
              <a:off x="7427870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6150330" y="32144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713" name="Heart 712"/>
            <p:cNvSpPr/>
            <p:nvPr/>
          </p:nvSpPr>
          <p:spPr>
            <a:xfrm>
              <a:off x="7661841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4" name="Heart 713"/>
            <p:cNvSpPr/>
            <p:nvPr/>
          </p:nvSpPr>
          <p:spPr>
            <a:xfrm>
              <a:off x="7542238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981088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687741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332118" y="3304599"/>
            <a:ext cx="8446734" cy="210753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0" name="Straight Connector 729"/>
          <p:cNvCxnSpPr>
            <a:stCxn id="60" idx="1"/>
          </p:cNvCxnSpPr>
          <p:nvPr/>
        </p:nvCxnSpPr>
        <p:spPr>
          <a:xfrm flipH="1" flipV="1">
            <a:off x="2482932" y="2304929"/>
            <a:ext cx="36863" cy="21906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9" name="Straight Connector 728"/>
          <p:cNvCxnSpPr/>
          <p:nvPr/>
        </p:nvCxnSpPr>
        <p:spPr>
          <a:xfrm flipV="1">
            <a:off x="604536" y="2287783"/>
            <a:ext cx="71586" cy="23030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4251714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749699" y="3443081"/>
            <a:ext cx="514596" cy="2810042"/>
          </a:xfrm>
          <a:prstGeom prst="curvedConnector3">
            <a:avLst>
              <a:gd name="adj1" fmla="val 216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451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719" name="Group 718"/>
          <p:cNvGrpSpPr/>
          <p:nvPr/>
        </p:nvGrpSpPr>
        <p:grpSpPr>
          <a:xfrm>
            <a:off x="676122" y="1070876"/>
            <a:ext cx="1800130" cy="1143000"/>
            <a:chOff x="399942" y="1066800"/>
            <a:chExt cx="1800130" cy="1143000"/>
          </a:xfrm>
        </p:grpSpPr>
        <p:sp>
          <p:nvSpPr>
            <p:cNvPr id="352" name="Rectangle 351"/>
            <p:cNvSpPr/>
            <p:nvPr/>
          </p:nvSpPr>
          <p:spPr>
            <a:xfrm>
              <a:off x="399942" y="1066800"/>
              <a:ext cx="180013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9" name="Curved Connector 288"/>
            <p:cNvCxnSpPr>
              <a:stCxn id="265" idx="0"/>
              <a:endCxn id="260" idx="0"/>
            </p:cNvCxnSpPr>
            <p:nvPr/>
          </p:nvCxnSpPr>
          <p:spPr>
            <a:xfrm rot="5400000" flipH="1" flipV="1">
              <a:off x="675545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0" name="Curved Connector 309"/>
            <p:cNvCxnSpPr>
              <a:stCxn id="261" idx="0"/>
              <a:endCxn id="262" idx="0"/>
            </p:cNvCxnSpPr>
            <p:nvPr/>
          </p:nvCxnSpPr>
          <p:spPr>
            <a:xfrm rot="5400000" flipH="1" flipV="1">
              <a:off x="1021404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1" name="Curved Connector 310"/>
            <p:cNvCxnSpPr>
              <a:stCxn id="263" idx="0"/>
              <a:endCxn id="256" idx="0"/>
            </p:cNvCxnSpPr>
            <p:nvPr/>
          </p:nvCxnSpPr>
          <p:spPr>
            <a:xfrm rot="5400000" flipH="1" flipV="1">
              <a:off x="1251975" y="1984279"/>
              <a:ext cx="11906" cy="115286"/>
            </a:xfrm>
            <a:prstGeom prst="curvedConnector3">
              <a:avLst>
                <a:gd name="adj1" fmla="val 13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2" name="Curved Connector 311"/>
            <p:cNvCxnSpPr>
              <a:stCxn id="264" idx="0"/>
              <a:endCxn id="254" idx="0"/>
            </p:cNvCxnSpPr>
            <p:nvPr/>
          </p:nvCxnSpPr>
          <p:spPr>
            <a:xfrm rot="5400000" flipH="1" flipV="1">
              <a:off x="963761" y="1580778"/>
              <a:ext cx="11906" cy="922288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3" name="Curved Connector 312"/>
            <p:cNvCxnSpPr>
              <a:stCxn id="232" idx="0"/>
              <a:endCxn id="231" idx="0"/>
            </p:cNvCxnSpPr>
            <p:nvPr/>
          </p:nvCxnSpPr>
          <p:spPr>
            <a:xfrm rot="5400000" flipH="1" flipV="1">
              <a:off x="1597834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4" name="Curved Connector 313"/>
            <p:cNvCxnSpPr>
              <a:stCxn id="210" idx="0"/>
              <a:endCxn id="207" idx="0"/>
            </p:cNvCxnSpPr>
            <p:nvPr/>
          </p:nvCxnSpPr>
          <p:spPr>
            <a:xfrm rot="5400000" flipH="1" flipV="1">
              <a:off x="1943692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05" idx="0"/>
              <a:endCxn id="209" idx="0"/>
            </p:cNvCxnSpPr>
            <p:nvPr/>
          </p:nvCxnSpPr>
          <p:spPr>
            <a:xfrm rot="5400000" flipH="1" flipV="1">
              <a:off x="1943692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21" name="Heart 320"/>
            <p:cNvSpPr/>
            <p:nvPr/>
          </p:nvSpPr>
          <p:spPr>
            <a:xfrm>
              <a:off x="98825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2" name="Heart 321"/>
            <p:cNvSpPr/>
            <p:nvPr/>
          </p:nvSpPr>
          <p:spPr>
            <a:xfrm>
              <a:off x="109867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Heart 322"/>
            <p:cNvSpPr/>
            <p:nvPr/>
          </p:nvSpPr>
          <p:spPr>
            <a:xfrm>
              <a:off x="120909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4" name="Heart 323"/>
            <p:cNvSpPr/>
            <p:nvPr/>
          </p:nvSpPr>
          <p:spPr>
            <a:xfrm>
              <a:off x="131951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5" name="Heart 324"/>
            <p:cNvSpPr/>
            <p:nvPr/>
          </p:nvSpPr>
          <p:spPr>
            <a:xfrm>
              <a:off x="154034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Heart 325"/>
            <p:cNvSpPr/>
            <p:nvPr/>
          </p:nvSpPr>
          <p:spPr>
            <a:xfrm>
              <a:off x="142992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7" name="Heart 326"/>
            <p:cNvSpPr/>
            <p:nvPr/>
          </p:nvSpPr>
          <p:spPr>
            <a:xfrm>
              <a:off x="165076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8" name="Heart 327"/>
            <p:cNvSpPr/>
            <p:nvPr/>
          </p:nvSpPr>
          <p:spPr>
            <a:xfrm>
              <a:off x="176117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9" name="Heart 328"/>
            <p:cNvSpPr/>
            <p:nvPr/>
          </p:nvSpPr>
          <p:spPr>
            <a:xfrm>
              <a:off x="187159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0" name="Heart 329"/>
            <p:cNvSpPr/>
            <p:nvPr/>
          </p:nvSpPr>
          <p:spPr>
            <a:xfrm>
              <a:off x="198201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1" name="Heart 330"/>
            <p:cNvSpPr/>
            <p:nvPr/>
          </p:nvSpPr>
          <p:spPr>
            <a:xfrm>
              <a:off x="99146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2" name="Heart 331"/>
            <p:cNvSpPr/>
            <p:nvPr/>
          </p:nvSpPr>
          <p:spPr>
            <a:xfrm>
              <a:off x="110187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3" name="Heart 332"/>
            <p:cNvSpPr/>
            <p:nvPr/>
          </p:nvSpPr>
          <p:spPr>
            <a:xfrm>
              <a:off x="121229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Heart 333"/>
            <p:cNvSpPr/>
            <p:nvPr/>
          </p:nvSpPr>
          <p:spPr>
            <a:xfrm>
              <a:off x="132271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5" name="Heart 334"/>
            <p:cNvSpPr/>
            <p:nvPr/>
          </p:nvSpPr>
          <p:spPr>
            <a:xfrm>
              <a:off x="154354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6" name="Heart 335"/>
            <p:cNvSpPr/>
            <p:nvPr/>
          </p:nvSpPr>
          <p:spPr>
            <a:xfrm>
              <a:off x="143313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7" name="Heart 336"/>
            <p:cNvSpPr/>
            <p:nvPr/>
          </p:nvSpPr>
          <p:spPr>
            <a:xfrm>
              <a:off x="165396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8" name="Heart 337"/>
            <p:cNvSpPr/>
            <p:nvPr/>
          </p:nvSpPr>
          <p:spPr>
            <a:xfrm>
              <a:off x="176438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9" name="Heart 338"/>
            <p:cNvSpPr/>
            <p:nvPr/>
          </p:nvSpPr>
          <p:spPr>
            <a:xfrm>
              <a:off x="187479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0" name="Heart 339"/>
            <p:cNvSpPr/>
            <p:nvPr/>
          </p:nvSpPr>
          <p:spPr>
            <a:xfrm>
              <a:off x="198521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841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172412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54696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06998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941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60883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49355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378266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1262980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801835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6550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91712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03240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769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5597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7126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4346133" y="1066800"/>
            <a:ext cx="1713231" cy="1143000"/>
            <a:chOff x="4346133" y="1066800"/>
            <a:chExt cx="1713231" cy="1143000"/>
          </a:xfrm>
        </p:grpSpPr>
        <p:sp>
          <p:nvSpPr>
            <p:cNvPr id="416" name="Rectangle 415"/>
            <p:cNvSpPr/>
            <p:nvPr/>
          </p:nvSpPr>
          <p:spPr>
            <a:xfrm>
              <a:off x="4380184" y="1066800"/>
              <a:ext cx="167918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17" name="Curved Connector 416"/>
            <p:cNvCxnSpPr>
              <a:stCxn id="447" idx="0"/>
              <a:endCxn id="456" idx="0"/>
            </p:cNvCxnSpPr>
            <p:nvPr/>
          </p:nvCxnSpPr>
          <p:spPr>
            <a:xfrm rot="16200000" flipV="1">
              <a:off x="5111380" y="1523135"/>
              <a:ext cx="12700" cy="1037574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8" name="Curved Connector 417"/>
            <p:cNvCxnSpPr>
              <a:stCxn id="457" idx="0"/>
              <a:endCxn id="458" idx="0"/>
            </p:cNvCxnSpPr>
            <p:nvPr/>
          </p:nvCxnSpPr>
          <p:spPr>
            <a:xfrm rot="5400000" flipH="1" flipV="1">
              <a:off x="4880696" y="1984279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9" name="Curved Connector 418"/>
            <p:cNvCxnSpPr>
              <a:stCxn id="453" idx="0"/>
              <a:endCxn id="454" idx="0"/>
            </p:cNvCxnSpPr>
            <p:nvPr/>
          </p:nvCxnSpPr>
          <p:spPr>
            <a:xfrm rot="16200000" flipV="1">
              <a:off x="5226666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0" name="Curved Connector 419"/>
            <p:cNvCxnSpPr>
              <a:stCxn id="455" idx="0"/>
              <a:endCxn id="459" idx="0"/>
            </p:cNvCxnSpPr>
            <p:nvPr/>
          </p:nvCxnSpPr>
          <p:spPr>
            <a:xfrm rot="5400000" flipH="1" flipV="1">
              <a:off x="4880807" y="1868993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1" name="Curved Connector 420"/>
            <p:cNvCxnSpPr>
              <a:stCxn id="452" idx="0"/>
              <a:endCxn id="451" idx="0"/>
            </p:cNvCxnSpPr>
            <p:nvPr/>
          </p:nvCxnSpPr>
          <p:spPr>
            <a:xfrm rot="5400000" flipH="1" flipV="1">
              <a:off x="5457126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3" name="Curved Connector 422"/>
            <p:cNvCxnSpPr>
              <a:stCxn id="450" idx="0"/>
              <a:endCxn id="449" idx="0"/>
            </p:cNvCxnSpPr>
            <p:nvPr/>
          </p:nvCxnSpPr>
          <p:spPr>
            <a:xfrm rot="5400000" flipH="1" flipV="1">
              <a:off x="5860739" y="1926636"/>
              <a:ext cx="12700" cy="230572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24" name="Heart 423"/>
            <p:cNvSpPr/>
            <p:nvPr/>
          </p:nvSpPr>
          <p:spPr>
            <a:xfrm>
              <a:off x="484755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5" name="Heart 424"/>
            <p:cNvSpPr/>
            <p:nvPr/>
          </p:nvSpPr>
          <p:spPr>
            <a:xfrm>
              <a:off x="495796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6" name="Heart 425"/>
            <p:cNvSpPr/>
            <p:nvPr/>
          </p:nvSpPr>
          <p:spPr>
            <a:xfrm>
              <a:off x="506838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7" name="Heart 426"/>
            <p:cNvSpPr/>
            <p:nvPr/>
          </p:nvSpPr>
          <p:spPr>
            <a:xfrm>
              <a:off x="517880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8" name="Heart 427"/>
            <p:cNvSpPr/>
            <p:nvPr/>
          </p:nvSpPr>
          <p:spPr>
            <a:xfrm>
              <a:off x="539963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9" name="Heart 428"/>
            <p:cNvSpPr/>
            <p:nvPr/>
          </p:nvSpPr>
          <p:spPr>
            <a:xfrm>
              <a:off x="528921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0" name="Heart 429"/>
            <p:cNvSpPr/>
            <p:nvPr/>
          </p:nvSpPr>
          <p:spPr>
            <a:xfrm>
              <a:off x="551005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1" name="Heart 430"/>
            <p:cNvSpPr/>
            <p:nvPr/>
          </p:nvSpPr>
          <p:spPr>
            <a:xfrm>
              <a:off x="562047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2" name="Heart 431"/>
            <p:cNvSpPr/>
            <p:nvPr/>
          </p:nvSpPr>
          <p:spPr>
            <a:xfrm>
              <a:off x="57308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Heart 432"/>
            <p:cNvSpPr/>
            <p:nvPr/>
          </p:nvSpPr>
          <p:spPr>
            <a:xfrm>
              <a:off x="58413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4" name="Heart 433"/>
            <p:cNvSpPr/>
            <p:nvPr/>
          </p:nvSpPr>
          <p:spPr>
            <a:xfrm>
              <a:off x="485075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5" name="Heart 434"/>
            <p:cNvSpPr/>
            <p:nvPr/>
          </p:nvSpPr>
          <p:spPr>
            <a:xfrm>
              <a:off x="496117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6" name="Heart 435"/>
            <p:cNvSpPr/>
            <p:nvPr/>
          </p:nvSpPr>
          <p:spPr>
            <a:xfrm>
              <a:off x="507158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7" name="Heart 436"/>
            <p:cNvSpPr/>
            <p:nvPr/>
          </p:nvSpPr>
          <p:spPr>
            <a:xfrm>
              <a:off x="518200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8" name="Heart 437"/>
            <p:cNvSpPr/>
            <p:nvPr/>
          </p:nvSpPr>
          <p:spPr>
            <a:xfrm>
              <a:off x="540283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9" name="Heart 438"/>
            <p:cNvSpPr/>
            <p:nvPr/>
          </p:nvSpPr>
          <p:spPr>
            <a:xfrm>
              <a:off x="529242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0" name="Heart 439"/>
            <p:cNvSpPr/>
            <p:nvPr/>
          </p:nvSpPr>
          <p:spPr>
            <a:xfrm>
              <a:off x="551325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4346133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17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558341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581398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5929274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698702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46813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5284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3755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12227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4661127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454584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477641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489170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50069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2407157" y="1066800"/>
            <a:ext cx="1731891" cy="1143000"/>
            <a:chOff x="2407157" y="1066800"/>
            <a:chExt cx="1731891" cy="1143000"/>
          </a:xfrm>
        </p:grpSpPr>
        <p:sp>
          <p:nvSpPr>
            <p:cNvPr id="369" name="Rectangle 368"/>
            <p:cNvSpPr/>
            <p:nvPr/>
          </p:nvSpPr>
          <p:spPr>
            <a:xfrm>
              <a:off x="2407157" y="1066800"/>
              <a:ext cx="173189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70" name="Curved Connector 369"/>
            <p:cNvCxnSpPr>
              <a:stCxn id="414" idx="0"/>
              <a:endCxn id="409" idx="0"/>
            </p:cNvCxnSpPr>
            <p:nvPr/>
          </p:nvCxnSpPr>
          <p:spPr>
            <a:xfrm rot="5400000" flipH="1" flipV="1">
              <a:off x="2614521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Curved Connector 370"/>
            <p:cNvCxnSpPr>
              <a:stCxn id="410" idx="0"/>
              <a:endCxn id="411" idx="0"/>
            </p:cNvCxnSpPr>
            <p:nvPr/>
          </p:nvCxnSpPr>
          <p:spPr>
            <a:xfrm rot="5400000" flipH="1" flipV="1">
              <a:off x="2960380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Curved Connector 371"/>
            <p:cNvCxnSpPr>
              <a:stCxn id="412" idx="0"/>
              <a:endCxn id="408" idx="0"/>
            </p:cNvCxnSpPr>
            <p:nvPr/>
          </p:nvCxnSpPr>
          <p:spPr>
            <a:xfrm rot="16200000" flipV="1">
              <a:off x="2960492" y="18689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Curved Connector 373"/>
            <p:cNvCxnSpPr>
              <a:stCxn id="405" idx="0"/>
              <a:endCxn id="404" idx="0"/>
            </p:cNvCxnSpPr>
            <p:nvPr/>
          </p:nvCxnSpPr>
          <p:spPr>
            <a:xfrm rot="5400000" flipH="1" flipV="1">
              <a:off x="3536810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>
              <a:stCxn id="403" idx="0"/>
              <a:endCxn id="401" idx="0"/>
            </p:cNvCxnSpPr>
            <p:nvPr/>
          </p:nvCxnSpPr>
          <p:spPr>
            <a:xfrm rot="5400000" flipH="1" flipV="1">
              <a:off x="3882668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Curved Connector 375"/>
            <p:cNvCxnSpPr>
              <a:stCxn id="400" idx="0"/>
              <a:endCxn id="402" idx="0"/>
            </p:cNvCxnSpPr>
            <p:nvPr/>
          </p:nvCxnSpPr>
          <p:spPr>
            <a:xfrm rot="5400000" flipH="1" flipV="1">
              <a:off x="3882668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77" name="Heart 376"/>
            <p:cNvSpPr/>
            <p:nvPr/>
          </p:nvSpPr>
          <p:spPr>
            <a:xfrm>
              <a:off x="292723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8" name="Heart 377"/>
            <p:cNvSpPr/>
            <p:nvPr/>
          </p:nvSpPr>
          <p:spPr>
            <a:xfrm>
              <a:off x="303765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" name="Heart 378"/>
            <p:cNvSpPr/>
            <p:nvPr/>
          </p:nvSpPr>
          <p:spPr>
            <a:xfrm>
              <a:off x="314806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0" name="Heart 379"/>
            <p:cNvSpPr/>
            <p:nvPr/>
          </p:nvSpPr>
          <p:spPr>
            <a:xfrm>
              <a:off x="325848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1" name="Heart 380"/>
            <p:cNvSpPr/>
            <p:nvPr/>
          </p:nvSpPr>
          <p:spPr>
            <a:xfrm>
              <a:off x="347932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2" name="Heart 381"/>
            <p:cNvSpPr/>
            <p:nvPr/>
          </p:nvSpPr>
          <p:spPr>
            <a:xfrm>
              <a:off x="336890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Heart 382"/>
            <p:cNvSpPr/>
            <p:nvPr/>
          </p:nvSpPr>
          <p:spPr>
            <a:xfrm>
              <a:off x="358973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4" name="Heart 383"/>
            <p:cNvSpPr/>
            <p:nvPr/>
          </p:nvSpPr>
          <p:spPr>
            <a:xfrm>
              <a:off x="370015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5" name="Heart 384"/>
            <p:cNvSpPr/>
            <p:nvPr/>
          </p:nvSpPr>
          <p:spPr>
            <a:xfrm>
              <a:off x="381057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6" name="Heart 385"/>
            <p:cNvSpPr/>
            <p:nvPr/>
          </p:nvSpPr>
          <p:spPr>
            <a:xfrm>
              <a:off x="392099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7" name="Heart 386"/>
            <p:cNvSpPr/>
            <p:nvPr/>
          </p:nvSpPr>
          <p:spPr>
            <a:xfrm>
              <a:off x="293043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8" name="Heart 387"/>
            <p:cNvSpPr/>
            <p:nvPr/>
          </p:nvSpPr>
          <p:spPr>
            <a:xfrm>
              <a:off x="304085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9" name="Heart 388"/>
            <p:cNvSpPr/>
            <p:nvPr/>
          </p:nvSpPr>
          <p:spPr>
            <a:xfrm>
              <a:off x="315127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0" name="Heart 389"/>
            <p:cNvSpPr/>
            <p:nvPr/>
          </p:nvSpPr>
          <p:spPr>
            <a:xfrm>
              <a:off x="326168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1" name="Heart 390"/>
            <p:cNvSpPr/>
            <p:nvPr/>
          </p:nvSpPr>
          <p:spPr>
            <a:xfrm>
              <a:off x="348252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2" name="Heart 391"/>
            <p:cNvSpPr/>
            <p:nvPr/>
          </p:nvSpPr>
          <p:spPr>
            <a:xfrm>
              <a:off x="337210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3" name="Heart 392"/>
            <p:cNvSpPr/>
            <p:nvPr/>
          </p:nvSpPr>
          <p:spPr>
            <a:xfrm>
              <a:off x="359294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4" name="Heart 393"/>
            <p:cNvSpPr/>
            <p:nvPr/>
          </p:nvSpPr>
          <p:spPr>
            <a:xfrm>
              <a:off x="370335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5" name="Heart 394"/>
            <p:cNvSpPr/>
            <p:nvPr/>
          </p:nvSpPr>
          <p:spPr>
            <a:xfrm>
              <a:off x="381377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425817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19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366310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389367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008958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7783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354781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343252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3317242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3201956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2740811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2625526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285609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297138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08667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51024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0" name="Curved Connector 509"/>
            <p:cNvCxnSpPr>
              <a:stCxn id="407" idx="0"/>
              <a:endCxn id="406" idx="0"/>
            </p:cNvCxnSpPr>
            <p:nvPr/>
          </p:nvCxnSpPr>
          <p:spPr>
            <a:xfrm rot="5400000" flipH="1" flipV="1">
              <a:off x="3306350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3" name="Group 722"/>
          <p:cNvGrpSpPr/>
          <p:nvPr/>
        </p:nvGrpSpPr>
        <p:grpSpPr>
          <a:xfrm>
            <a:off x="6618302" y="1066800"/>
            <a:ext cx="1713231" cy="1143000"/>
            <a:chOff x="7049769" y="1066800"/>
            <a:chExt cx="1713231" cy="1143000"/>
          </a:xfrm>
        </p:grpSpPr>
        <p:sp>
          <p:nvSpPr>
            <p:cNvPr id="463" name="Rectangle 462"/>
            <p:cNvSpPr/>
            <p:nvPr/>
          </p:nvSpPr>
          <p:spPr>
            <a:xfrm>
              <a:off x="7093669" y="1066800"/>
              <a:ext cx="166933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1" name="Heart 470"/>
            <p:cNvSpPr/>
            <p:nvPr/>
          </p:nvSpPr>
          <p:spPr>
            <a:xfrm>
              <a:off x="75511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2" name="Heart 471"/>
            <p:cNvSpPr/>
            <p:nvPr/>
          </p:nvSpPr>
          <p:spPr>
            <a:xfrm>
              <a:off x="766160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3" name="Heart 472"/>
            <p:cNvSpPr/>
            <p:nvPr/>
          </p:nvSpPr>
          <p:spPr>
            <a:xfrm>
              <a:off x="777202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4" name="Heart 473"/>
            <p:cNvSpPr/>
            <p:nvPr/>
          </p:nvSpPr>
          <p:spPr>
            <a:xfrm>
              <a:off x="788243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5" name="Heart 474"/>
            <p:cNvSpPr/>
            <p:nvPr/>
          </p:nvSpPr>
          <p:spPr>
            <a:xfrm>
              <a:off x="810327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6" name="Heart 475"/>
            <p:cNvSpPr/>
            <p:nvPr/>
          </p:nvSpPr>
          <p:spPr>
            <a:xfrm>
              <a:off x="799285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7" name="Heart 476"/>
            <p:cNvSpPr/>
            <p:nvPr/>
          </p:nvSpPr>
          <p:spPr>
            <a:xfrm>
              <a:off x="821368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8" name="Heart 477"/>
            <p:cNvSpPr/>
            <p:nvPr/>
          </p:nvSpPr>
          <p:spPr>
            <a:xfrm>
              <a:off x="83241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9" name="Heart 478"/>
            <p:cNvSpPr/>
            <p:nvPr/>
          </p:nvSpPr>
          <p:spPr>
            <a:xfrm>
              <a:off x="843452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0" name="Heart 479"/>
            <p:cNvSpPr/>
            <p:nvPr/>
          </p:nvSpPr>
          <p:spPr>
            <a:xfrm>
              <a:off x="854494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1" name="Heart 480"/>
            <p:cNvSpPr/>
            <p:nvPr/>
          </p:nvSpPr>
          <p:spPr>
            <a:xfrm>
              <a:off x="755439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2" name="Heart 481"/>
            <p:cNvSpPr/>
            <p:nvPr/>
          </p:nvSpPr>
          <p:spPr>
            <a:xfrm>
              <a:off x="766480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3" name="Heart 482"/>
            <p:cNvSpPr/>
            <p:nvPr/>
          </p:nvSpPr>
          <p:spPr>
            <a:xfrm>
              <a:off x="777522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4" name="Heart 483"/>
            <p:cNvSpPr/>
            <p:nvPr/>
          </p:nvSpPr>
          <p:spPr>
            <a:xfrm>
              <a:off x="788564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5" name="Heart 484"/>
            <p:cNvSpPr/>
            <p:nvPr/>
          </p:nvSpPr>
          <p:spPr>
            <a:xfrm>
              <a:off x="810647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6" name="Heart 485"/>
            <p:cNvSpPr/>
            <p:nvPr/>
          </p:nvSpPr>
          <p:spPr>
            <a:xfrm>
              <a:off x="799605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7049769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16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cxnSp>
          <p:nvCxnSpPr>
            <p:cNvPr id="530" name="Curved Connector 529"/>
            <p:cNvCxnSpPr>
              <a:stCxn id="536" idx="0"/>
              <a:endCxn id="538" idx="0"/>
            </p:cNvCxnSpPr>
            <p:nvPr/>
          </p:nvCxnSpPr>
          <p:spPr>
            <a:xfrm rot="5400000" flipH="1" flipV="1">
              <a:off x="8401137" y="1856492"/>
              <a:ext cx="12700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>
              <a:stCxn id="546" idx="0"/>
              <a:endCxn id="547" idx="0"/>
            </p:cNvCxnSpPr>
            <p:nvPr/>
          </p:nvCxnSpPr>
          <p:spPr>
            <a:xfrm rot="5400000" flipH="1" flipV="1">
              <a:off x="7478737" y="1971778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2" name="Curved Connector 531"/>
            <p:cNvCxnSpPr>
              <a:stCxn id="542" idx="0"/>
              <a:endCxn id="543" idx="0"/>
            </p:cNvCxnSpPr>
            <p:nvPr/>
          </p:nvCxnSpPr>
          <p:spPr>
            <a:xfrm rot="16200000" flipV="1">
              <a:off x="7824707" y="197177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3" name="Curved Connector 532"/>
            <p:cNvCxnSpPr>
              <a:stCxn id="544" idx="0"/>
              <a:endCxn id="548" idx="0"/>
            </p:cNvCxnSpPr>
            <p:nvPr/>
          </p:nvCxnSpPr>
          <p:spPr>
            <a:xfrm rot="5400000" flipH="1" flipV="1">
              <a:off x="7478848" y="18564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4" name="Curved Connector 533"/>
            <p:cNvCxnSpPr>
              <a:stCxn id="541" idx="0"/>
              <a:endCxn id="540" idx="0"/>
            </p:cNvCxnSpPr>
            <p:nvPr/>
          </p:nvCxnSpPr>
          <p:spPr>
            <a:xfrm rot="5400000" flipH="1" flipV="1">
              <a:off x="8055167" y="1971778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5" name="Curved Connector 534"/>
            <p:cNvCxnSpPr>
              <a:stCxn id="539" idx="0"/>
              <a:endCxn id="537" idx="0"/>
            </p:cNvCxnSpPr>
            <p:nvPr/>
          </p:nvCxnSpPr>
          <p:spPr>
            <a:xfrm rot="5400000" flipH="1" flipV="1">
              <a:off x="8401137" y="1971778"/>
              <a:ext cx="12700" cy="115286"/>
            </a:xfrm>
            <a:prstGeom prst="curvedConnector3">
              <a:avLst>
                <a:gd name="adj1" fmla="val 13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36" name="Oval 535"/>
            <p:cNvSpPr/>
            <p:nvPr/>
          </p:nvSpPr>
          <p:spPr>
            <a:xfrm>
              <a:off x="818145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8412029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8527315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8296743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806617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795088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7835599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7720313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7259168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737445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748974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760502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5495217" y="1085436"/>
            <a:ext cx="576235" cy="1143000"/>
            <a:chOff x="6266449" y="1066800"/>
            <a:chExt cx="576235" cy="1143000"/>
          </a:xfrm>
        </p:grpSpPr>
        <p:sp>
          <p:nvSpPr>
            <p:cNvPr id="549" name="Rectangle 548"/>
            <p:cNvSpPr/>
            <p:nvPr/>
          </p:nvSpPr>
          <p:spPr>
            <a:xfrm>
              <a:off x="6282988" y="1066800"/>
              <a:ext cx="559696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50" name="Curved Connector 549"/>
            <p:cNvCxnSpPr>
              <a:stCxn id="592" idx="0"/>
              <a:endCxn id="591" idx="0"/>
            </p:cNvCxnSpPr>
            <p:nvPr/>
          </p:nvCxnSpPr>
          <p:spPr>
            <a:xfrm rot="16200000" flipV="1">
              <a:off x="6523243" y="197792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57" name="Heart 556"/>
            <p:cNvSpPr/>
            <p:nvPr/>
          </p:nvSpPr>
          <p:spPr>
            <a:xfrm>
              <a:off x="6577607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8" name="Heart 557"/>
            <p:cNvSpPr/>
            <p:nvPr/>
          </p:nvSpPr>
          <p:spPr>
            <a:xfrm>
              <a:off x="6688024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6266449" y="12071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6418849" y="203557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6534135" y="203557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4" name="Straight Arrow Connector 593"/>
          <p:cNvCxnSpPr/>
          <p:nvPr/>
        </p:nvCxnSpPr>
        <p:spPr>
          <a:xfrm flipH="1" flipV="1">
            <a:off x="1541597" y="2362200"/>
            <a:ext cx="14705" cy="21790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H="1" flipV="1">
            <a:off x="3307560" y="2304927"/>
            <a:ext cx="110032" cy="19685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V="1">
            <a:off x="5251889" y="2287783"/>
            <a:ext cx="49885" cy="17431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 flipV="1">
            <a:off x="7108832" y="2287783"/>
            <a:ext cx="356839" cy="146153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 flipH="1" flipV="1">
            <a:off x="5816004" y="2304929"/>
            <a:ext cx="263264" cy="142887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24" name="Group 723"/>
          <p:cNvGrpSpPr/>
          <p:nvPr/>
        </p:nvGrpSpPr>
        <p:grpSpPr>
          <a:xfrm>
            <a:off x="3663503" y="1207135"/>
            <a:ext cx="559696" cy="797159"/>
            <a:chOff x="3912648" y="2654578"/>
            <a:chExt cx="559696" cy="797159"/>
          </a:xfrm>
        </p:grpSpPr>
        <p:sp>
          <p:nvSpPr>
            <p:cNvPr id="605" name="Rectangle 604"/>
            <p:cNvSpPr/>
            <p:nvPr/>
          </p:nvSpPr>
          <p:spPr>
            <a:xfrm>
              <a:off x="3912648" y="2654578"/>
              <a:ext cx="559696" cy="797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3935664" y="27098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B80000"/>
                  </a:solidFill>
                </a:rPr>
                <a:t>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4134777" y="3164245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Group 715"/>
          <p:cNvGrpSpPr/>
          <p:nvPr/>
        </p:nvGrpSpPr>
        <p:grpSpPr>
          <a:xfrm>
            <a:off x="2362200" y="3787547"/>
            <a:ext cx="1589349" cy="403453"/>
            <a:chOff x="2288463" y="3730581"/>
            <a:chExt cx="1589349" cy="403453"/>
          </a:xfrm>
        </p:grpSpPr>
        <p:sp>
          <p:nvSpPr>
            <p:cNvPr id="640" name="Heart 639"/>
            <p:cNvSpPr/>
            <p:nvPr/>
          </p:nvSpPr>
          <p:spPr>
            <a:xfrm>
              <a:off x="2789881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1" name="Heart 640"/>
            <p:cNvSpPr/>
            <p:nvPr/>
          </p:nvSpPr>
          <p:spPr>
            <a:xfrm>
              <a:off x="2900298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2" name="Heart 641"/>
            <p:cNvSpPr/>
            <p:nvPr/>
          </p:nvSpPr>
          <p:spPr>
            <a:xfrm>
              <a:off x="3010715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3" name="Heart 642"/>
            <p:cNvSpPr/>
            <p:nvPr/>
          </p:nvSpPr>
          <p:spPr>
            <a:xfrm>
              <a:off x="3121132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4" name="Heart 643"/>
            <p:cNvSpPr/>
            <p:nvPr/>
          </p:nvSpPr>
          <p:spPr>
            <a:xfrm>
              <a:off x="334196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5" name="Heart 644"/>
            <p:cNvSpPr/>
            <p:nvPr/>
          </p:nvSpPr>
          <p:spPr>
            <a:xfrm>
              <a:off x="3231549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6" name="Heart 645"/>
            <p:cNvSpPr/>
            <p:nvPr/>
          </p:nvSpPr>
          <p:spPr>
            <a:xfrm>
              <a:off x="3452383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7" name="Heart 646"/>
            <p:cNvSpPr/>
            <p:nvPr/>
          </p:nvSpPr>
          <p:spPr>
            <a:xfrm>
              <a:off x="3562800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8" name="Heart 647"/>
            <p:cNvSpPr/>
            <p:nvPr/>
          </p:nvSpPr>
          <p:spPr>
            <a:xfrm>
              <a:off x="3673217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9" name="Heart 648"/>
            <p:cNvSpPr/>
            <p:nvPr/>
          </p:nvSpPr>
          <p:spPr>
            <a:xfrm>
              <a:off x="378363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0" name="Heart 649"/>
            <p:cNvSpPr/>
            <p:nvPr/>
          </p:nvSpPr>
          <p:spPr>
            <a:xfrm>
              <a:off x="2793084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1" name="Heart 650"/>
            <p:cNvSpPr/>
            <p:nvPr/>
          </p:nvSpPr>
          <p:spPr>
            <a:xfrm>
              <a:off x="2903501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2" name="Heart 651"/>
            <p:cNvSpPr/>
            <p:nvPr/>
          </p:nvSpPr>
          <p:spPr>
            <a:xfrm>
              <a:off x="3013918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3" name="Heart 652"/>
            <p:cNvSpPr/>
            <p:nvPr/>
          </p:nvSpPr>
          <p:spPr>
            <a:xfrm>
              <a:off x="3124335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4" name="Heart 653"/>
            <p:cNvSpPr/>
            <p:nvPr/>
          </p:nvSpPr>
          <p:spPr>
            <a:xfrm>
              <a:off x="3345169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5" name="Heart 654"/>
            <p:cNvSpPr/>
            <p:nvPr/>
          </p:nvSpPr>
          <p:spPr>
            <a:xfrm>
              <a:off x="3234752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6" name="Heart 655"/>
            <p:cNvSpPr/>
            <p:nvPr/>
          </p:nvSpPr>
          <p:spPr>
            <a:xfrm>
              <a:off x="3455586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7" name="Heart 656"/>
            <p:cNvSpPr/>
            <p:nvPr/>
          </p:nvSpPr>
          <p:spPr>
            <a:xfrm>
              <a:off x="3566003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8" name="Heart 657"/>
            <p:cNvSpPr/>
            <p:nvPr/>
          </p:nvSpPr>
          <p:spPr>
            <a:xfrm>
              <a:off x="3676420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9" name="Heart 658"/>
            <p:cNvSpPr/>
            <p:nvPr/>
          </p:nvSpPr>
          <p:spPr>
            <a:xfrm>
              <a:off x="3786839" y="3882981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2288463" y="37305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61" name="Heart 660"/>
            <p:cNvSpPr/>
            <p:nvPr/>
          </p:nvSpPr>
          <p:spPr>
            <a:xfrm>
              <a:off x="2793912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2" name="Heart 661"/>
            <p:cNvSpPr/>
            <p:nvPr/>
          </p:nvSpPr>
          <p:spPr>
            <a:xfrm>
              <a:off x="2904329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13" name="Straight Arrow Connector 612"/>
          <p:cNvCxnSpPr/>
          <p:nvPr/>
        </p:nvCxnSpPr>
        <p:spPr>
          <a:xfrm flipH="1" flipV="1">
            <a:off x="3988205" y="2287783"/>
            <a:ext cx="215977" cy="16173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15" name="Group 414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422" name="Rectangle 421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41" name="Group 440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444" name="Oval 443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Heart 490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2" name="Heart 491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4" name="Heart 493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5" name="Heart 494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6" name="Heart 495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7" name="Heart 496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2" name="Straight Connector 441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5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735" grpId="0"/>
      <p:bldP spid="7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358512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22485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651859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04571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3536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5772" y="2844864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Curved Connector 46"/>
          <p:cNvCxnSpPr>
            <a:endCxn id="32" idx="2"/>
          </p:cNvCxnSpPr>
          <p:nvPr/>
        </p:nvCxnSpPr>
        <p:spPr>
          <a:xfrm rot="5400000" flipH="1" flipV="1">
            <a:off x="832929" y="4318060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60" idx="2"/>
          </p:cNvCxnSpPr>
          <p:nvPr/>
        </p:nvCxnSpPr>
        <p:spPr>
          <a:xfrm rot="5400000" flipH="1" flipV="1">
            <a:off x="1610679" y="3252872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endCxn id="80" idx="2"/>
          </p:cNvCxnSpPr>
          <p:nvPr/>
        </p:nvCxnSpPr>
        <p:spPr>
          <a:xfrm rot="5400000" flipH="1" flipV="1">
            <a:off x="2396731" y="2199052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endCxn id="154" idx="2"/>
          </p:cNvCxnSpPr>
          <p:nvPr/>
        </p:nvCxnSpPr>
        <p:spPr>
          <a:xfrm rot="5400000" flipH="1" flipV="1">
            <a:off x="3175030" y="1158453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655628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79" idx="2"/>
          </p:cNvCxnSpPr>
          <p:nvPr/>
        </p:nvCxnSpPr>
        <p:spPr>
          <a:xfrm rot="5400000" flipH="1" flipV="1">
            <a:off x="3881805" y="524976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8" name="Group 207"/>
          <p:cNvGrpSpPr/>
          <p:nvPr/>
        </p:nvGrpSpPr>
        <p:grpSpPr>
          <a:xfrm>
            <a:off x="2121522" y="2486361"/>
            <a:ext cx="2030727" cy="190500"/>
            <a:chOff x="1323734" y="4038600"/>
            <a:chExt cx="4061454" cy="381000"/>
          </a:xfrm>
        </p:grpSpPr>
        <p:sp>
          <p:nvSpPr>
            <p:cNvPr id="213" name="Rectangle 212"/>
            <p:cNvSpPr/>
            <p:nvPr/>
          </p:nvSpPr>
          <p:spPr>
            <a:xfrm>
              <a:off x="2049460" y="4038600"/>
              <a:ext cx="333572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Curved Connector 229"/>
            <p:cNvCxnSpPr>
              <a:stCxn id="228" idx="0"/>
              <a:endCxn id="227" idx="0"/>
            </p:cNvCxnSpPr>
            <p:nvPr/>
          </p:nvCxnSpPr>
          <p:spPr>
            <a:xfrm rot="16200000" flipV="1">
              <a:off x="1801348" y="3989476"/>
              <a:ext cx="25400" cy="250646"/>
            </a:xfrm>
            <a:prstGeom prst="curvedConnector3">
              <a:avLst>
                <a:gd name="adj1" fmla="val 1425417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1" name="Heart 210"/>
          <p:cNvSpPr/>
          <p:nvPr/>
        </p:nvSpPr>
        <p:spPr>
          <a:xfrm>
            <a:off x="2266950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Heart 211"/>
          <p:cNvSpPr/>
          <p:nvPr/>
        </p:nvSpPr>
        <p:spPr>
          <a:xfrm>
            <a:off x="2373619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140200" y="2140242"/>
            <a:ext cx="1337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400829" y="2145957"/>
            <a:ext cx="15362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410205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5660852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5786175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553552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5284882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159559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03423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4908912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07619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282296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532943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65826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478358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4031650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156973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90632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Curved Connector 251"/>
          <p:cNvCxnSpPr>
            <a:stCxn id="249" idx="0"/>
            <a:endCxn id="245" idx="0"/>
          </p:cNvCxnSpPr>
          <p:nvPr/>
        </p:nvCxnSpPr>
        <p:spPr>
          <a:xfrm rot="5400000" flipH="1" flipV="1">
            <a:off x="4207794" y="2058734"/>
            <a:ext cx="12700" cy="250646"/>
          </a:xfrm>
          <a:prstGeom prst="curvedConnector3">
            <a:avLst>
              <a:gd name="adj1" fmla="val 14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3" name="Heart 232"/>
          <p:cNvSpPr/>
          <p:nvPr/>
        </p:nvSpPr>
        <p:spPr>
          <a:xfrm>
            <a:off x="4166702" y="195677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284211" y="161817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643069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547555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871951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204" name="Rectangle 203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Heart 269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1" name="Heart 270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3" name="Heart 272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4" name="Heart 273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5" name="Heart 274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6" name="Heart 275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7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50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13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0640022"/>
              </p:ext>
            </p:extLst>
          </p:nvPr>
        </p:nvGraphicFramePr>
        <p:xfrm>
          <a:off x="2054477" y="1048152"/>
          <a:ext cx="465370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961661" y="2089666"/>
            <a:ext cx="3640211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5466" y="19050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6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23398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3913063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766581" y="3581400"/>
            <a:ext cx="3899009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980386" y="32004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3738595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438400" y="3505200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652205" y="31242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Straight Arrow Connector 153"/>
          <p:cNvCxnSpPr/>
          <p:nvPr/>
        </p:nvCxnSpPr>
        <p:spPr>
          <a:xfrm>
            <a:off x="2438400" y="2092103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842054" y="1895402"/>
            <a:ext cx="3533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#</a:t>
            </a:r>
            <a:r>
              <a:rPr lang="en-US" b="1" dirty="0" err="1" smtClean="0"/>
              <a:t>Atomes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</a:t>
            </a:r>
            <a:r>
              <a:rPr lang="en-US" b="1" dirty="0" err="1" smtClean="0"/>
              <a:t>l’univers</a:t>
            </a:r>
            <a:r>
              <a:rPr lang="en-US" b="1" dirty="0" smtClean="0"/>
              <a:t> (10</a:t>
            </a:r>
            <a:r>
              <a:rPr lang="en-US" b="1" baseline="30000" dirty="0" smtClean="0"/>
              <a:t>80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14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12434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416735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710082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62794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9358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832929" y="4376283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610679" y="3311095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396731" y="2257275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175030" y="1216676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713851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3881805" y="583199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21522" y="2376944"/>
            <a:ext cx="2030727" cy="358140"/>
            <a:chOff x="2121522" y="2647950"/>
            <a:chExt cx="2030727" cy="358140"/>
          </a:xfrm>
        </p:grpSpPr>
        <p:grpSp>
          <p:nvGrpSpPr>
            <p:cNvPr id="208" name="Group 207"/>
            <p:cNvGrpSpPr/>
            <p:nvPr/>
          </p:nvGrpSpPr>
          <p:grpSpPr>
            <a:xfrm>
              <a:off x="2121522" y="2815590"/>
              <a:ext cx="2030727" cy="190500"/>
              <a:chOff x="1323734" y="4038600"/>
              <a:chExt cx="4061454" cy="3810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2049460" y="4038600"/>
                <a:ext cx="333572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Curved Connector 229"/>
              <p:cNvCxnSpPr>
                <a:stCxn id="228" idx="0"/>
                <a:endCxn id="227" idx="0"/>
              </p:cNvCxnSpPr>
              <p:nvPr/>
            </p:nvCxnSpPr>
            <p:spPr>
              <a:xfrm rot="16200000" flipV="1">
                <a:off x="1801348" y="3989476"/>
                <a:ext cx="25400" cy="250646"/>
              </a:xfrm>
              <a:prstGeom prst="curvedConnector3">
                <a:avLst>
                  <a:gd name="adj1" fmla="val 1425417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1" name="Heart 210"/>
            <p:cNvSpPr/>
            <p:nvPr/>
          </p:nvSpPr>
          <p:spPr>
            <a:xfrm>
              <a:off x="2266950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Heart 211"/>
            <p:cNvSpPr/>
            <p:nvPr/>
          </p:nvSpPr>
          <p:spPr>
            <a:xfrm>
              <a:off x="2373619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6326" y="2014994"/>
            <a:ext cx="2030727" cy="379686"/>
            <a:chOff x="3906326" y="2286000"/>
            <a:chExt cx="2030727" cy="379686"/>
          </a:xfrm>
        </p:grpSpPr>
        <p:sp>
          <p:nvSpPr>
            <p:cNvPr id="234" name="Rectangle 233"/>
            <p:cNvSpPr/>
            <p:nvPr/>
          </p:nvSpPr>
          <p:spPr>
            <a:xfrm>
              <a:off x="4140200" y="2469471"/>
              <a:ext cx="133724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400829" y="2475186"/>
              <a:ext cx="1536224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410205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660852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86175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53552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284882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159559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03423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908912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4407619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282296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532943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465826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478358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31650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156973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90632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Curved Connector 251"/>
            <p:cNvCxnSpPr>
              <a:stCxn id="249" idx="0"/>
              <a:endCxn id="245" idx="0"/>
            </p:cNvCxnSpPr>
            <p:nvPr/>
          </p:nvCxnSpPr>
          <p:spPr>
            <a:xfrm rot="5400000" flipH="1" flipV="1">
              <a:off x="4207794" y="2387963"/>
              <a:ext cx="12700" cy="250646"/>
            </a:xfrm>
            <a:prstGeom prst="curvedConnector3">
              <a:avLst>
                <a:gd name="adj1" fmla="val 14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3" name="Heart 232"/>
            <p:cNvSpPr/>
            <p:nvPr/>
          </p:nvSpPr>
          <p:spPr>
            <a:xfrm>
              <a:off x="4166702" y="228600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6284211" y="1676400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701292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605778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930174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545019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80708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45772" y="2903087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24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Il était une fois …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2FEFE3E-5266-48F6-9D02-A7873B043BC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5708FA-A0A6-4256-9D8F-92350AF48A51}" type="datetime1">
              <a:rPr lang="fr-FR" smtClean="0"/>
              <a:t>27/05/2013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3583" y="1613050"/>
            <a:ext cx="1817217" cy="2962922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217" h="2962922">
                <a:moveTo>
                  <a:pt x="772146" y="2762250"/>
                </a:moveTo>
                <a:cubicBezTo>
                  <a:pt x="986459" y="3113088"/>
                  <a:pt x="1121396" y="2974975"/>
                  <a:pt x="1286496" y="2571750"/>
                </a:cubicBezTo>
                <a:cubicBezTo>
                  <a:pt x="1451596" y="2168525"/>
                  <a:pt x="1988171" y="725487"/>
                  <a:pt x="1762746" y="342900"/>
                </a:cubicBezTo>
                <a:cubicBezTo>
                  <a:pt x="1537321" y="-39687"/>
                  <a:pt x="1211882" y="26988"/>
                  <a:pt x="905495" y="0"/>
                </a:cubicBezTo>
                <a:cubicBezTo>
                  <a:pt x="608633" y="20637"/>
                  <a:pt x="22846" y="6350"/>
                  <a:pt x="621" y="466725"/>
                </a:cubicBezTo>
                <a:cubicBezTo>
                  <a:pt x="-21604" y="927100"/>
                  <a:pt x="557834" y="2411413"/>
                  <a:pt x="772146" y="2762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/>
        </p:nvSpPr>
        <p:spPr>
          <a:xfrm rot="883806">
            <a:off x="5573418" y="1535417"/>
            <a:ext cx="1683633" cy="3056608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634001"/>
              <a:gd name="connsiteY0" fmla="*/ 2904615 h 2988732"/>
              <a:gd name="connsiteX1" fmla="*/ 1473389 w 1634001"/>
              <a:gd name="connsiteY1" fmla="*/ 2230709 h 2988732"/>
              <a:gd name="connsiteX2" fmla="*/ 1515932 w 1634001"/>
              <a:gd name="connsiteY2" fmla="*/ 137426 h 2988732"/>
              <a:gd name="connsiteX3" fmla="*/ 848668 w 1634001"/>
              <a:gd name="connsiteY3" fmla="*/ 56082 h 2988732"/>
              <a:gd name="connsiteX4" fmla="*/ 190 w 1634001"/>
              <a:gd name="connsiteY4" fmla="*/ 513556 h 2988732"/>
              <a:gd name="connsiteX5" fmla="*/ 777737 w 1634001"/>
              <a:gd name="connsiteY5" fmla="*/ 2904615 h 2988732"/>
              <a:gd name="connsiteX0" fmla="*/ 777737 w 1683662"/>
              <a:gd name="connsiteY0" fmla="*/ 2904615 h 2988732"/>
              <a:gd name="connsiteX1" fmla="*/ 1473389 w 1683662"/>
              <a:gd name="connsiteY1" fmla="*/ 2230709 h 2988732"/>
              <a:gd name="connsiteX2" fmla="*/ 1515932 w 1683662"/>
              <a:gd name="connsiteY2" fmla="*/ 137426 h 2988732"/>
              <a:gd name="connsiteX3" fmla="*/ 848668 w 1683662"/>
              <a:gd name="connsiteY3" fmla="*/ 56082 h 2988732"/>
              <a:gd name="connsiteX4" fmla="*/ 190 w 1683662"/>
              <a:gd name="connsiteY4" fmla="*/ 513556 h 2988732"/>
              <a:gd name="connsiteX5" fmla="*/ 777737 w 1683662"/>
              <a:gd name="connsiteY5" fmla="*/ 2904615 h 2988732"/>
              <a:gd name="connsiteX0" fmla="*/ 777737 w 1683662"/>
              <a:gd name="connsiteY0" fmla="*/ 2908673 h 2992790"/>
              <a:gd name="connsiteX1" fmla="*/ 1473389 w 1683662"/>
              <a:gd name="connsiteY1" fmla="*/ 2234767 h 2992790"/>
              <a:gd name="connsiteX2" fmla="*/ 1515932 w 1683662"/>
              <a:gd name="connsiteY2" fmla="*/ 141484 h 2992790"/>
              <a:gd name="connsiteX3" fmla="*/ 848668 w 1683662"/>
              <a:gd name="connsiteY3" fmla="*/ 60140 h 2992790"/>
              <a:gd name="connsiteX4" fmla="*/ 190 w 1683662"/>
              <a:gd name="connsiteY4" fmla="*/ 517614 h 2992790"/>
              <a:gd name="connsiteX5" fmla="*/ 777737 w 1683662"/>
              <a:gd name="connsiteY5" fmla="*/ 2908673 h 2992790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633" h="3056608">
                <a:moveTo>
                  <a:pt x="777708" y="2972491"/>
                </a:moveTo>
                <a:cubicBezTo>
                  <a:pt x="1023241" y="3258683"/>
                  <a:pt x="1350328" y="2759783"/>
                  <a:pt x="1473360" y="2298585"/>
                </a:cubicBezTo>
                <a:cubicBezTo>
                  <a:pt x="1596392" y="1837387"/>
                  <a:pt x="1854205" y="942312"/>
                  <a:pt x="1515903" y="205302"/>
                </a:cubicBezTo>
                <a:cubicBezTo>
                  <a:pt x="1308983" y="-64493"/>
                  <a:pt x="1095430" y="-813"/>
                  <a:pt x="842844" y="26994"/>
                </a:cubicBezTo>
                <a:cubicBezTo>
                  <a:pt x="550826" y="66056"/>
                  <a:pt x="11017" y="90516"/>
                  <a:pt x="161" y="581432"/>
                </a:cubicBezTo>
                <a:cubicBezTo>
                  <a:pt x="-10695" y="1072348"/>
                  <a:pt x="532175" y="2686299"/>
                  <a:pt x="777708" y="29724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 171"/>
          <p:cNvSpPr/>
          <p:nvPr/>
        </p:nvSpPr>
        <p:spPr>
          <a:xfrm rot="559037">
            <a:off x="3206357" y="1640781"/>
            <a:ext cx="1721904" cy="2929339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904" h="2929339">
                <a:moveTo>
                  <a:pt x="777737" y="2848533"/>
                </a:moveTo>
                <a:cubicBezTo>
                  <a:pt x="1023270" y="3134725"/>
                  <a:pt x="1331457" y="2601399"/>
                  <a:pt x="1473389" y="2174627"/>
                </a:cubicBezTo>
                <a:cubicBezTo>
                  <a:pt x="1615321" y="1747855"/>
                  <a:pt x="1854754" y="670486"/>
                  <a:pt x="1629329" y="287899"/>
                </a:cubicBezTo>
                <a:cubicBezTo>
                  <a:pt x="1422409" y="18104"/>
                  <a:pt x="1155055" y="26988"/>
                  <a:pt x="848668" y="0"/>
                </a:cubicBezTo>
                <a:cubicBezTo>
                  <a:pt x="551806" y="20637"/>
                  <a:pt x="12012" y="-17281"/>
                  <a:pt x="190" y="457474"/>
                </a:cubicBezTo>
                <a:cubicBezTo>
                  <a:pt x="-11632" y="932229"/>
                  <a:pt x="532204" y="2562341"/>
                  <a:pt x="777737" y="284853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082356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577806" y="5514941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485089"/>
            <a:ext cx="5551191" cy="597267"/>
            <a:chOff x="601976" y="4786173"/>
            <a:chExt cx="5551191" cy="597267"/>
          </a:xfrm>
        </p:grpSpPr>
        <p:cxnSp>
          <p:nvCxnSpPr>
            <p:cNvPr id="10" name="Straight Arrow Connector 9"/>
            <p:cNvCxnSpPr>
              <a:stCxn id="22" idx="0"/>
            </p:cNvCxnSpPr>
            <p:nvPr/>
          </p:nvCxnSpPr>
          <p:spPr>
            <a:xfrm flipV="1">
              <a:off x="601976" y="4786173"/>
              <a:ext cx="1198138" cy="5972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22" idx="0"/>
            </p:cNvCxnSpPr>
            <p:nvPr/>
          </p:nvCxnSpPr>
          <p:spPr>
            <a:xfrm flipV="1">
              <a:off x="601976" y="4791075"/>
              <a:ext cx="3367234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22" idx="0"/>
            </p:cNvCxnSpPr>
            <p:nvPr/>
          </p:nvCxnSpPr>
          <p:spPr>
            <a:xfrm flipV="1">
              <a:off x="601976" y="4791075"/>
              <a:ext cx="5551191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42266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50256" y="1865658"/>
            <a:ext cx="6093795" cy="1274028"/>
            <a:chOff x="1350256" y="2166742"/>
            <a:chExt cx="6093795" cy="12740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4" name="Freeform 173"/>
            <p:cNvSpPr/>
            <p:nvPr/>
          </p:nvSpPr>
          <p:spPr>
            <a:xfrm>
              <a:off x="1350256" y="2166742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 174"/>
            <p:cNvSpPr/>
            <p:nvPr/>
          </p:nvSpPr>
          <p:spPr>
            <a:xfrm rot="163139">
              <a:off x="3847954" y="2190301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163139">
              <a:off x="6284466" y="218272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140819" y="2237321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 rot="163139">
              <a:off x="4638517" y="226088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 rot="163139">
              <a:off x="7075029" y="2253299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1031586" y="2804066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65866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5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3" grpId="0" animBg="1"/>
      <p:bldP spid="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" y="43447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87" y="41923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191"/>
          <p:cNvSpPr/>
          <p:nvPr/>
        </p:nvSpPr>
        <p:spPr>
          <a:xfrm>
            <a:off x="1486780" y="365854"/>
            <a:ext cx="7138453" cy="3756831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5928" h="4984041">
                <a:moveTo>
                  <a:pt x="401" y="4728"/>
                </a:moveTo>
                <a:lnTo>
                  <a:pt x="7305928" y="0"/>
                </a:lnTo>
                <a:lnTo>
                  <a:pt x="7305928" y="636422"/>
                </a:lnTo>
                <a:lnTo>
                  <a:pt x="2068933" y="4984041"/>
                </a:lnTo>
                <a:lnTo>
                  <a:pt x="1558070" y="4984041"/>
                </a:lnTo>
                <a:cubicBezTo>
                  <a:pt x="1229761" y="4094555"/>
                  <a:pt x="370150" y="1765845"/>
                  <a:pt x="10917" y="726355"/>
                </a:cubicBez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Freeform 193"/>
          <p:cNvSpPr/>
          <p:nvPr/>
        </p:nvSpPr>
        <p:spPr>
          <a:xfrm>
            <a:off x="492981" y="375131"/>
            <a:ext cx="8132252" cy="3892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374384 w 7679911"/>
              <a:gd name="connsiteY0" fmla="*/ 4728 h 4984041"/>
              <a:gd name="connsiteX1" fmla="*/ 7679911 w 7679911"/>
              <a:gd name="connsiteY1" fmla="*/ 0 h 4984041"/>
              <a:gd name="connsiteX2" fmla="*/ 7679911 w 7679911"/>
              <a:gd name="connsiteY2" fmla="*/ 636422 h 4984041"/>
              <a:gd name="connsiteX3" fmla="*/ 2442916 w 7679911"/>
              <a:gd name="connsiteY3" fmla="*/ 4984041 h 4984041"/>
              <a:gd name="connsiteX4" fmla="*/ 66912 w 7679911"/>
              <a:gd name="connsiteY4" fmla="*/ 4984041 h 4984041"/>
              <a:gd name="connsiteX5" fmla="*/ 384900 w 7679911"/>
              <a:gd name="connsiteY5" fmla="*/ 726355 h 4984041"/>
              <a:gd name="connsiteX6" fmla="*/ 374384 w 7679911"/>
              <a:gd name="connsiteY6" fmla="*/ 4728 h 4984041"/>
              <a:gd name="connsiteX0" fmla="*/ 374384 w 7679911"/>
              <a:gd name="connsiteY0" fmla="*/ 4728 h 4994591"/>
              <a:gd name="connsiteX1" fmla="*/ 7679911 w 7679911"/>
              <a:gd name="connsiteY1" fmla="*/ 0 h 4994591"/>
              <a:gd name="connsiteX2" fmla="*/ 7679911 w 7679911"/>
              <a:gd name="connsiteY2" fmla="*/ 636422 h 4994591"/>
              <a:gd name="connsiteX3" fmla="*/ 547448 w 7679911"/>
              <a:gd name="connsiteY3" fmla="*/ 4994591 h 4994591"/>
              <a:gd name="connsiteX4" fmla="*/ 66912 w 7679911"/>
              <a:gd name="connsiteY4" fmla="*/ 4984041 h 4994591"/>
              <a:gd name="connsiteX5" fmla="*/ 384900 w 7679911"/>
              <a:gd name="connsiteY5" fmla="*/ 726355 h 4994591"/>
              <a:gd name="connsiteX6" fmla="*/ 374384 w 7679911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17988 w 7612999"/>
              <a:gd name="connsiteY5" fmla="*/ 726355 h 4994591"/>
              <a:gd name="connsiteX6" fmla="*/ 307472 w 7612999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07472 w 7612999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609428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328899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84041"/>
              <a:gd name="connsiteX1" fmla="*/ 7741891 w 7741891"/>
              <a:gd name="connsiteY1" fmla="*/ 0 h 4984041"/>
              <a:gd name="connsiteX2" fmla="*/ 7741891 w 7741891"/>
              <a:gd name="connsiteY2" fmla="*/ 636422 h 4984041"/>
              <a:gd name="connsiteX3" fmla="*/ 336481 w 7741891"/>
              <a:gd name="connsiteY3" fmla="*/ 4889104 h 4984041"/>
              <a:gd name="connsiteX4" fmla="*/ 0 w 7741891"/>
              <a:gd name="connsiteY4" fmla="*/ 4984041 h 4984041"/>
              <a:gd name="connsiteX5" fmla="*/ 436364 w 7741891"/>
              <a:gd name="connsiteY5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889104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707136 w 8012663"/>
              <a:gd name="connsiteY0" fmla="*/ 4728 h 5242331"/>
              <a:gd name="connsiteX1" fmla="*/ 8012663 w 8012663"/>
              <a:gd name="connsiteY1" fmla="*/ 0 h 5242331"/>
              <a:gd name="connsiteX2" fmla="*/ 8012663 w 8012663"/>
              <a:gd name="connsiteY2" fmla="*/ 636422 h 5242331"/>
              <a:gd name="connsiteX3" fmla="*/ 607253 w 8012663"/>
              <a:gd name="connsiteY3" fmla="*/ 4920749 h 5242331"/>
              <a:gd name="connsiteX4" fmla="*/ 402306 w 8012663"/>
              <a:gd name="connsiteY4" fmla="*/ 4934901 h 5242331"/>
              <a:gd name="connsiteX5" fmla="*/ 258250 w 8012663"/>
              <a:gd name="connsiteY5" fmla="*/ 4934901 h 5242331"/>
              <a:gd name="connsiteX6" fmla="*/ 270772 w 8012663"/>
              <a:gd name="connsiteY6" fmla="*/ 4984041 h 5242331"/>
              <a:gd name="connsiteX7" fmla="*/ 707136 w 8012663"/>
              <a:gd name="connsiteY7" fmla="*/ 4728 h 524233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144056 w 7754413"/>
              <a:gd name="connsiteY4" fmla="*/ 4934901 h 4984041"/>
              <a:gd name="connsiteX5" fmla="*/ 0 w 7754413"/>
              <a:gd name="connsiteY5" fmla="*/ 4934901 h 4984041"/>
              <a:gd name="connsiteX6" fmla="*/ 12522 w 7754413"/>
              <a:gd name="connsiteY6" fmla="*/ 4984041 h 4984041"/>
              <a:gd name="connsiteX7" fmla="*/ 448886 w 7754413"/>
              <a:gd name="connsiteY7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34901"/>
              <a:gd name="connsiteX1" fmla="*/ 7754413 w 7754413"/>
              <a:gd name="connsiteY1" fmla="*/ 0 h 4934901"/>
              <a:gd name="connsiteX2" fmla="*/ 7754413 w 7754413"/>
              <a:gd name="connsiteY2" fmla="*/ 636422 h 4934901"/>
              <a:gd name="connsiteX3" fmla="*/ 349003 w 7754413"/>
              <a:gd name="connsiteY3" fmla="*/ 4920749 h 4934901"/>
              <a:gd name="connsiteX4" fmla="*/ 0 w 7754413"/>
              <a:gd name="connsiteY4" fmla="*/ 4934901 h 4934901"/>
              <a:gd name="connsiteX5" fmla="*/ 448886 w 7754413"/>
              <a:gd name="connsiteY5" fmla="*/ 4728 h 49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413" h="4934901">
                <a:moveTo>
                  <a:pt x="448886" y="4728"/>
                </a:moveTo>
                <a:lnTo>
                  <a:pt x="7754413" y="0"/>
                </a:lnTo>
                <a:lnTo>
                  <a:pt x="7754413" y="636422"/>
                </a:lnTo>
                <a:lnTo>
                  <a:pt x="349003" y="4920749"/>
                </a:lnTo>
                <a:lnTo>
                  <a:pt x="0" y="4934901"/>
                </a:lnTo>
                <a:lnTo>
                  <a:pt x="448886" y="47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5" name="Freeform 194"/>
          <p:cNvSpPr/>
          <p:nvPr/>
        </p:nvSpPr>
        <p:spPr>
          <a:xfrm>
            <a:off x="1965606" y="375131"/>
            <a:ext cx="6669326" cy="3511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4314980 w 7305928"/>
              <a:gd name="connsiteY3" fmla="*/ 4973493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6817657 w 7305928"/>
              <a:gd name="connsiteY2" fmla="*/ 625874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6825795"/>
              <a:gd name="connsiteY0" fmla="*/ 4728 h 4973493"/>
              <a:gd name="connsiteX1" fmla="*/ 6825795 w 6825795"/>
              <a:gd name="connsiteY1" fmla="*/ 0 h 4973493"/>
              <a:gd name="connsiteX2" fmla="*/ 6817657 w 6825795"/>
              <a:gd name="connsiteY2" fmla="*/ 625874 h 4973493"/>
              <a:gd name="connsiteX3" fmla="*/ 4314980 w 6825795"/>
              <a:gd name="connsiteY3" fmla="*/ 4973493 h 4973493"/>
              <a:gd name="connsiteX4" fmla="*/ 3747151 w 6825795"/>
              <a:gd name="connsiteY4" fmla="*/ 4973491 h 4973493"/>
              <a:gd name="connsiteX5" fmla="*/ 10917 w 6825795"/>
              <a:gd name="connsiteY5" fmla="*/ 726355 h 4973493"/>
              <a:gd name="connsiteX6" fmla="*/ 401 w 6825795"/>
              <a:gd name="connsiteY6" fmla="*/ 4728 h 49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795" h="4973493">
                <a:moveTo>
                  <a:pt x="401" y="4728"/>
                </a:moveTo>
                <a:lnTo>
                  <a:pt x="6825795" y="0"/>
                </a:lnTo>
                <a:lnTo>
                  <a:pt x="6817657" y="625874"/>
                </a:lnTo>
                <a:lnTo>
                  <a:pt x="4314980" y="4973493"/>
                </a:lnTo>
                <a:lnTo>
                  <a:pt x="3747151" y="4973491"/>
                </a:lnTo>
                <a:lnTo>
                  <a:pt x="10917" y="726355"/>
                </a:ln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02" y="39624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453870" y="4072746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15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4" grpId="0" animBg="1"/>
      <p:bldP spid="195" grpId="0" animBg="1"/>
      <p:bldP spid="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85" name="Group 184"/>
          <p:cNvGrpSpPr>
            <a:grpSpLocks noChangeAspect="1"/>
          </p:cNvGrpSpPr>
          <p:nvPr/>
        </p:nvGrpSpPr>
        <p:grpSpPr>
          <a:xfrm>
            <a:off x="3375012" y="5032695"/>
            <a:ext cx="4549788" cy="426810"/>
            <a:chOff x="586746" y="4572000"/>
            <a:chExt cx="4061454" cy="381000"/>
          </a:xfrm>
        </p:grpSpPr>
        <p:sp>
          <p:nvSpPr>
            <p:cNvPr id="186" name="Rectangle 185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0" name="Straight Arrow Connector 149"/>
          <p:cNvCxnSpPr>
            <a:stCxn id="1026" idx="2"/>
            <a:endCxn id="22" idx="0"/>
          </p:cNvCxnSpPr>
          <p:nvPr/>
        </p:nvCxnSpPr>
        <p:spPr>
          <a:xfrm flipH="1">
            <a:off x="601976" y="4799230"/>
            <a:ext cx="94036" cy="306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290544" y="4860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878435" y="3657600"/>
            <a:ext cx="872355" cy="461665"/>
            <a:chOff x="836259" y="4087683"/>
            <a:chExt cx="872355" cy="461665"/>
          </a:xfrm>
        </p:grpSpPr>
        <p:sp>
          <p:nvSpPr>
            <p:cNvPr id="210" name="Rectangle 209"/>
            <p:cNvSpPr/>
            <p:nvPr/>
          </p:nvSpPr>
          <p:spPr>
            <a:xfrm>
              <a:off x="836259" y="4087683"/>
              <a:ext cx="872355" cy="461665"/>
            </a:xfrm>
            <a:prstGeom prst="rect">
              <a:avLst/>
            </a:prstGeom>
            <a:solidFill>
              <a:srgbClr val="FBC1F3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20    !</a:t>
              </a:r>
              <a:endParaRPr lang="en-US" sz="2400" dirty="0"/>
            </a:p>
          </p:txBody>
        </p:sp>
        <p:sp>
          <p:nvSpPr>
            <p:cNvPr id="211" name="Heart 210"/>
            <p:cNvSpPr/>
            <p:nvPr/>
          </p:nvSpPr>
          <p:spPr>
            <a:xfrm>
              <a:off x="1271630" y="4246569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67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04091" y="5032695"/>
            <a:ext cx="402071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028" idx="2"/>
            <a:endCxn id="22" idx="0"/>
          </p:cNvCxnSpPr>
          <p:nvPr/>
        </p:nvCxnSpPr>
        <p:spPr>
          <a:xfrm flipH="1">
            <a:off x="601976" y="4494430"/>
            <a:ext cx="2091808" cy="610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484213" y="449443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5" idx="0"/>
          </p:cNvCxnSpPr>
          <p:nvPr/>
        </p:nvCxnSpPr>
        <p:spPr>
          <a:xfrm rot="5400000" flipH="1" flipV="1">
            <a:off x="3629266" y="4977665"/>
            <a:ext cx="12700" cy="280784"/>
          </a:xfrm>
          <a:prstGeom prst="curvedConnector3">
            <a:avLst>
              <a:gd name="adj1" fmla="val 2488701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68" name="Rectangle 6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69" name="Heart 6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46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6069"/>
            <a:ext cx="2632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64301" y="5032695"/>
            <a:ext cx="3760499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96" idx="2"/>
            <a:endCxn id="22" idx="0"/>
          </p:cNvCxnSpPr>
          <p:nvPr/>
        </p:nvCxnSpPr>
        <p:spPr>
          <a:xfrm flipH="1">
            <a:off x="601976" y="4393496"/>
            <a:ext cx="4056716" cy="711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105091" y="334263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6" idx="0"/>
          </p:cNvCxnSpPr>
          <p:nvPr/>
        </p:nvCxnSpPr>
        <p:spPr>
          <a:xfrm rot="5400000" flipH="1" flipV="1">
            <a:off x="3769657" y="4837274"/>
            <a:ext cx="12700" cy="561567"/>
          </a:xfrm>
          <a:prstGeom prst="curvedConnector3">
            <a:avLst>
              <a:gd name="adj1" fmla="val 280174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2"/>
            <a:endCxn id="22" idx="0"/>
          </p:cNvCxnSpPr>
          <p:nvPr/>
        </p:nvCxnSpPr>
        <p:spPr>
          <a:xfrm flipH="1">
            <a:off x="601976" y="2319966"/>
            <a:ext cx="743949" cy="2785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347693" y="4888468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78" name="Rectangle 7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9" name="Heart 7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24310" y="1077378"/>
            <a:ext cx="716863" cy="461665"/>
            <a:chOff x="2953146" y="3525817"/>
            <a:chExt cx="716863" cy="461665"/>
          </a:xfrm>
        </p:grpSpPr>
        <p:sp>
          <p:nvSpPr>
            <p:cNvPr id="81" name="Rectangle 80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rgbClr val="DFA9A9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0    !</a:t>
              </a:r>
              <a:endParaRPr lang="en-US" sz="2400" dirty="0"/>
            </a:p>
          </p:txBody>
        </p:sp>
        <p:sp>
          <p:nvSpPr>
            <p:cNvPr id="82" name="Heart 81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6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9200"/>
            <a:ext cx="5733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476567" y="5035826"/>
            <a:ext cx="3448233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99" idx="2"/>
            <a:endCxn id="22" idx="0"/>
          </p:cNvCxnSpPr>
          <p:nvPr/>
        </p:nvCxnSpPr>
        <p:spPr>
          <a:xfrm flipH="1">
            <a:off x="601976" y="4240227"/>
            <a:ext cx="6118323" cy="865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514906" y="413366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1" idx="0"/>
          </p:cNvCxnSpPr>
          <p:nvPr/>
        </p:nvCxnSpPr>
        <p:spPr>
          <a:xfrm rot="5400000" flipH="1" flipV="1">
            <a:off x="3910049" y="4700013"/>
            <a:ext cx="12700" cy="842350"/>
          </a:xfrm>
          <a:prstGeom prst="curvedConnector3">
            <a:avLst>
              <a:gd name="adj1" fmla="val 298956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9" idx="2"/>
            <a:endCxn id="22" idx="0"/>
          </p:cNvCxnSpPr>
          <p:nvPr/>
        </p:nvCxnSpPr>
        <p:spPr>
          <a:xfrm flipH="1">
            <a:off x="601976" y="2813094"/>
            <a:ext cx="2001300" cy="2292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809378" y="4928959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7155071" y="2990424"/>
            <a:ext cx="872355" cy="461665"/>
            <a:chOff x="2953146" y="3525817"/>
            <a:chExt cx="872355" cy="461665"/>
          </a:xfrm>
        </p:grpSpPr>
        <p:sp>
          <p:nvSpPr>
            <p:cNvPr id="74" name="Rectangle 73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rgbClr val="F15DDF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16    !</a:t>
              </a:r>
              <a:endParaRPr lang="en-US" sz="2400" dirty="0"/>
            </a:p>
          </p:txBody>
        </p:sp>
        <p:sp>
          <p:nvSpPr>
            <p:cNvPr id="75" name="Heart 74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72010" y="1696267"/>
            <a:ext cx="716863" cy="461665"/>
            <a:chOff x="2953146" y="3525817"/>
            <a:chExt cx="716863" cy="461665"/>
          </a:xfrm>
        </p:grpSpPr>
        <p:sp>
          <p:nvSpPr>
            <p:cNvPr id="77" name="Rectangle 76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   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Heart 77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987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14775" y="5029200"/>
            <a:ext cx="4010026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531230" y="381000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Straight Arrow Connector 80"/>
          <p:cNvCxnSpPr>
            <a:stCxn id="1028" idx="1"/>
            <a:endCxn id="1026" idx="3"/>
          </p:cNvCxnSpPr>
          <p:nvPr/>
        </p:nvCxnSpPr>
        <p:spPr>
          <a:xfrm flipH="1">
            <a:off x="878435" y="4152215"/>
            <a:ext cx="1632925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91" name="Rectangle 90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2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90337" y="5029200"/>
            <a:ext cx="3734464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517986" y="456839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Curved Connector 74"/>
          <p:cNvCxnSpPr>
            <a:stCxn id="205" idx="0"/>
            <a:endCxn id="206" idx="0"/>
          </p:cNvCxnSpPr>
          <p:nvPr/>
        </p:nvCxnSpPr>
        <p:spPr>
          <a:xfrm rot="5400000" flipH="1" flipV="1">
            <a:off x="3910049" y="4974171"/>
            <a:ext cx="12700" cy="280783"/>
          </a:xfrm>
          <a:prstGeom prst="curvedConnector3">
            <a:avLst>
              <a:gd name="adj1" fmla="val 311478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196" idx="2"/>
          </p:cNvCxnSpPr>
          <p:nvPr/>
        </p:nvCxnSpPr>
        <p:spPr>
          <a:xfrm flipV="1">
            <a:off x="939191" y="4393496"/>
            <a:ext cx="3719501" cy="19621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69" name="Rectangle 68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2" name="Heart 7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90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récurrence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Un assistant par portion de la </a:t>
            </a:r>
            <a:r>
              <a:rPr lang="en-US" sz="2800" dirty="0" err="1" smtClean="0"/>
              <a:t>ronde</a:t>
            </a:r>
            <a:endParaRPr lang="en-US" sz="2800" dirty="0" smtClean="0"/>
          </a:p>
          <a:p>
            <a:r>
              <a:rPr lang="en-US" sz="2800" dirty="0" err="1" smtClean="0"/>
              <a:t>Chaque</a:t>
            </a:r>
            <a:r>
              <a:rPr lang="en-US" sz="2800" dirty="0" smtClean="0"/>
              <a:t>     </a:t>
            </a:r>
            <a:r>
              <a:rPr lang="en-US" sz="2800" dirty="0" err="1" smtClean="0"/>
              <a:t>doit</a:t>
            </a:r>
            <a:r>
              <a:rPr lang="en-US" sz="2800" dirty="0" smtClean="0"/>
              <a:t> essayer </a:t>
            </a:r>
            <a:r>
              <a:rPr lang="en-US" sz="2800" dirty="0" err="1" smtClean="0"/>
              <a:t>plusieurs</a:t>
            </a:r>
            <a:r>
              <a:rPr lang="en-US" sz="2800" dirty="0" smtClean="0"/>
              <a:t> </a:t>
            </a:r>
            <a:r>
              <a:rPr lang="en-US" sz="2800" dirty="0" err="1" smtClean="0"/>
              <a:t>cas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>
                <a:solidFill>
                  <a:schemeClr val="bg2"/>
                </a:solidFill>
              </a:rPr>
              <a:t>Cas</a:t>
            </a:r>
            <a:r>
              <a:rPr lang="en-US" sz="2400" dirty="0" smtClean="0">
                <a:solidFill>
                  <a:schemeClr val="bg2"/>
                </a:solidFill>
              </a:rPr>
              <a:t> 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Première </a:t>
            </a:r>
            <a:r>
              <a:rPr lang="en-US" sz="2400" dirty="0" err="1" smtClean="0"/>
              <a:t>personne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seule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Demander à un </a:t>
            </a:r>
            <a:r>
              <a:rPr lang="en-US" sz="2400" dirty="0" err="1" smtClean="0"/>
              <a:t>autre</a:t>
            </a:r>
            <a:r>
              <a:rPr lang="en-US" sz="2400" dirty="0" smtClean="0"/>
              <a:t> </a:t>
            </a:r>
            <a:r>
              <a:rPr lang="en-US" sz="2400" dirty="0" err="1" smtClean="0"/>
              <a:t>quelle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la </a:t>
            </a:r>
            <a:r>
              <a:rPr lang="en-US" sz="2400" dirty="0" err="1" smtClean="0"/>
              <a:t>meilleure</a:t>
            </a:r>
            <a:r>
              <a:rPr lang="en-US" sz="2400" dirty="0" smtClean="0"/>
              <a:t> </a:t>
            </a:r>
            <a:r>
              <a:rPr lang="en-US" sz="2400" dirty="0" err="1" smtClean="0"/>
              <a:t>chorégraphie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la portion restante </a:t>
            </a:r>
            <a:r>
              <a:rPr lang="en-US" sz="2400" dirty="0" smtClean="0">
                <a:latin typeface="Times New Roman"/>
                <a:cs typeface="Times New Roman"/>
              </a:rPr>
              <a:t>←</a:t>
            </a:r>
            <a:endParaRPr lang="en-US" sz="2400" dirty="0" smtClean="0"/>
          </a:p>
          <a:p>
            <a:pPr lvl="1"/>
            <a:r>
              <a:rPr lang="en-US" sz="2400" dirty="0" err="1" smtClean="0">
                <a:solidFill>
                  <a:schemeClr val="bg2"/>
                </a:solidFill>
              </a:rPr>
              <a:t>Cas</a:t>
            </a:r>
            <a:r>
              <a:rPr lang="en-US" sz="2400" dirty="0" smtClean="0">
                <a:solidFill>
                  <a:schemeClr val="bg2"/>
                </a:solidFill>
              </a:rPr>
              <a:t> 2</a:t>
            </a:r>
            <a:r>
              <a:rPr lang="en-US" sz="2400" dirty="0" smtClean="0"/>
              <a:t> Première </a:t>
            </a:r>
            <a:r>
              <a:rPr lang="en-US" sz="2400" dirty="0" err="1" smtClean="0"/>
              <a:t>personne</a:t>
            </a:r>
            <a:r>
              <a:rPr lang="en-US" sz="2400" dirty="0" smtClean="0"/>
              <a:t> </a:t>
            </a:r>
            <a:r>
              <a:rPr lang="en-US" sz="2400" dirty="0" err="1" smtClean="0"/>
              <a:t>appariée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cs typeface="Times New Roman"/>
              </a:rPr>
              <a:t>Pour </a:t>
            </a:r>
            <a:r>
              <a:rPr lang="en-US" sz="2400" dirty="0" err="1" smtClean="0">
                <a:cs typeface="Times New Roman"/>
              </a:rPr>
              <a:t>chaque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partenaire</a:t>
            </a:r>
            <a:r>
              <a:rPr lang="en-US" sz="2400" dirty="0" smtClean="0">
                <a:cs typeface="Times New Roman"/>
              </a:rPr>
              <a:t> possible </a:t>
            </a:r>
            <a:r>
              <a:rPr lang="en-US" sz="2400" dirty="0" err="1" smtClean="0">
                <a:cs typeface="Times New Roman"/>
              </a:rPr>
              <a:t>dans</a:t>
            </a:r>
            <a:r>
              <a:rPr lang="en-US" sz="2400" dirty="0" smtClean="0">
                <a:cs typeface="Times New Roman"/>
              </a:rPr>
              <a:t> la portion </a:t>
            </a:r>
            <a:r>
              <a:rPr lang="en-US" sz="2400" dirty="0" err="1" smtClean="0">
                <a:cs typeface="Times New Roman"/>
              </a:rPr>
              <a:t>observée</a:t>
            </a:r>
            <a:r>
              <a:rPr lang="en-US" sz="2400" dirty="0" smtClean="0">
                <a:cs typeface="Times New Roman"/>
              </a:rPr>
              <a:t>, demander à </a:t>
            </a:r>
            <a:r>
              <a:rPr lang="en-US" sz="2400" dirty="0" err="1" smtClean="0">
                <a:cs typeface="Times New Roman"/>
              </a:rPr>
              <a:t>deux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autres</a:t>
            </a:r>
            <a:r>
              <a:rPr lang="en-US" sz="2400" dirty="0" smtClean="0">
                <a:cs typeface="Times New Roman"/>
              </a:rPr>
              <a:t> les </a:t>
            </a:r>
            <a:r>
              <a:rPr lang="en-US" sz="2400" dirty="0" err="1" smtClean="0">
                <a:cs typeface="Times New Roman"/>
              </a:rPr>
              <a:t>meilleures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rondes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sur</a:t>
            </a:r>
            <a:r>
              <a:rPr lang="en-US" sz="2400" dirty="0" smtClean="0">
                <a:cs typeface="Times New Roman"/>
              </a:rPr>
              <a:t> les portions </a:t>
            </a:r>
            <a:r>
              <a:rPr lang="en-US" sz="2400" dirty="0" err="1" smtClean="0">
                <a:cs typeface="Times New Roman"/>
              </a:rPr>
              <a:t>délimitées</a:t>
            </a:r>
            <a:r>
              <a:rPr lang="en-US" sz="2400" dirty="0" smtClean="0">
                <a:cs typeface="Times New Roman"/>
              </a:rPr>
              <a:t> par la </a:t>
            </a:r>
            <a:r>
              <a:rPr lang="en-US" sz="2400" dirty="0" err="1" smtClean="0">
                <a:cs typeface="Times New Roman"/>
              </a:rPr>
              <a:t>paire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←</a:t>
            </a:r>
          </a:p>
          <a:p>
            <a:pPr marL="1588" lvl="1" indent="0">
              <a:buNone/>
            </a:pPr>
            <a:r>
              <a:rPr lang="en-US" sz="2400" dirty="0" err="1" smtClean="0"/>
              <a:t>Puis</a:t>
            </a:r>
            <a:r>
              <a:rPr lang="en-US" sz="2400" dirty="0" smtClean="0"/>
              <a:t> </a:t>
            </a:r>
            <a:r>
              <a:rPr lang="en-US" sz="2400" dirty="0" err="1" smtClean="0"/>
              <a:t>prendre</a:t>
            </a:r>
            <a:r>
              <a:rPr lang="en-US" sz="2400" dirty="0" smtClean="0"/>
              <a:t> le </a:t>
            </a:r>
            <a:r>
              <a:rPr lang="en-US" sz="2400" dirty="0" err="1" smtClean="0"/>
              <a:t>meilleur</a:t>
            </a:r>
            <a:r>
              <a:rPr lang="en-US" sz="2400" dirty="0" smtClean="0"/>
              <a:t>.</a:t>
            </a:r>
          </a:p>
        </p:txBody>
      </p:sp>
      <p:pic>
        <p:nvPicPr>
          <p:cNvPr id="3074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13" y="1346200"/>
            <a:ext cx="31818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232840" cy="4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7" y="4095750"/>
            <a:ext cx="3834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44" y="4245071"/>
            <a:ext cx="242444" cy="4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2999" y="5105400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5469" y="5387961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Max(      , Max(       +     +     ))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932499" y="5845458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872090" y="6181004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508271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791200" y="5343297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781800" y="50292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10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r>
              <a:rPr lang="en-US" dirty="0" smtClean="0"/>
              <a:t> ? (</a:t>
            </a:r>
            <a:r>
              <a:rPr lang="en-US" dirty="0" err="1" smtClean="0"/>
              <a:t>Programmation</a:t>
            </a:r>
            <a:r>
              <a:rPr lang="en-US" dirty="0" smtClean="0"/>
              <a:t> </a:t>
            </a:r>
            <a:r>
              <a:rPr lang="en-US" dirty="0" err="1" smtClean="0"/>
              <a:t>dynamique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39624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38800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3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r>
              <a:rPr lang="en-US" dirty="0" smtClean="0"/>
              <a:t>Fête de village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1147308190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12516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33852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482260231"/>
              </p:ext>
            </p:extLst>
          </p:nvPr>
        </p:nvGraphicFramePr>
        <p:xfrm>
          <a:off x="5427146" y="990824"/>
          <a:ext cx="321567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5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2297849801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91861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247361157"/>
              </p:ext>
            </p:extLst>
          </p:nvPr>
        </p:nvGraphicFramePr>
        <p:xfrm>
          <a:off x="5389271" y="1047750"/>
          <a:ext cx="3215675" cy="299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392993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967842" y="3631168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8153063" y="3616882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1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CCD8A327-4A42-4F42-8894-A6F43B7F265B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3400" y="1679488"/>
            <a:ext cx="8302861" cy="4568912"/>
          </a:xfrm>
        </p:spPr>
        <p:txBody>
          <a:bodyPr/>
          <a:lstStyle/>
          <a:p>
            <a:pPr algn="ctr"/>
            <a:r>
              <a:rPr lang="en-US" sz="3200" dirty="0" smtClean="0"/>
              <a:t>On </a:t>
            </a:r>
            <a:r>
              <a:rPr lang="en-US" sz="3200" dirty="0" err="1" smtClean="0"/>
              <a:t>sait</a:t>
            </a:r>
            <a:r>
              <a:rPr lang="en-US" sz="3200" dirty="0" smtClean="0"/>
              <a:t>, </a:t>
            </a:r>
            <a:r>
              <a:rPr lang="en-US" sz="3200" dirty="0" err="1" smtClean="0"/>
              <a:t>efficacement</a:t>
            </a:r>
            <a:r>
              <a:rPr lang="en-US" sz="3200" dirty="0"/>
              <a:t>, </a:t>
            </a:r>
            <a:r>
              <a:rPr lang="en-US" sz="3200" dirty="0" err="1"/>
              <a:t>éviter</a:t>
            </a:r>
            <a:r>
              <a:rPr lang="en-US" sz="3200" dirty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émeute</a:t>
            </a:r>
            <a:r>
              <a:rPr lang="en-US" sz="3200" dirty="0" smtClean="0"/>
              <a:t> </a:t>
            </a:r>
            <a:r>
              <a:rPr lang="en-US" sz="3200" dirty="0" err="1" smtClean="0"/>
              <a:t>lors</a:t>
            </a:r>
            <a:r>
              <a:rPr lang="en-US" sz="3200" dirty="0" smtClean="0"/>
              <a:t> </a:t>
            </a:r>
            <a:r>
              <a:rPr lang="en-US" sz="3200" dirty="0" err="1" smtClean="0"/>
              <a:t>d’une</a:t>
            </a:r>
            <a:r>
              <a:rPr lang="en-US" sz="3200" dirty="0" smtClean="0"/>
              <a:t> fête de village !</a:t>
            </a:r>
          </a:p>
          <a:p>
            <a:pPr algn="ctr"/>
            <a:r>
              <a:rPr lang="en-US" sz="3200" dirty="0" smtClean="0"/>
              <a:t>Ok,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/>
              <a:t>q</a:t>
            </a:r>
            <a:r>
              <a:rPr lang="en-US" sz="3200" dirty="0" err="1" smtClean="0"/>
              <a:t>uel</a:t>
            </a:r>
            <a:r>
              <a:rPr lang="en-US" sz="3200" dirty="0" smtClean="0"/>
              <a:t> rapport avec la </a:t>
            </a:r>
            <a:r>
              <a:rPr lang="en-US" sz="3200" dirty="0" err="1" smtClean="0"/>
              <a:t>biologie</a:t>
            </a:r>
            <a:r>
              <a:rPr lang="en-US" sz="3200" dirty="0" smtClean="0"/>
              <a:t> ?</a:t>
            </a:r>
            <a:endParaRPr lang="fr-FR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17630EF-39E7-4E31-9942-8B4DFF869109}" type="datetime1">
              <a:rPr lang="fr-FR" smtClean="0"/>
              <a:t>27/05/2013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04CD2330-D827-4275-B56B-3C2F2C7D8156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Repliement des ARN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8BEEE5E-61B2-4953-84A4-15F8736A7271}" type="datetime1">
              <a:rPr lang="fr-FR" smtClean="0"/>
              <a:t>27/05/2013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/>
          <p:cNvSpPr/>
          <p:nvPr/>
        </p:nvSpPr>
        <p:spPr>
          <a:xfrm>
            <a:off x="427769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reeform 81"/>
          <p:cNvSpPr/>
          <p:nvPr/>
        </p:nvSpPr>
        <p:spPr>
          <a:xfrm flipV="1">
            <a:off x="438402" y="1621466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Straight Connector 50"/>
          <p:cNvCxnSpPr>
            <a:stCxn id="14" idx="6"/>
            <a:endCxn id="75" idx="2"/>
          </p:cNvCxnSpPr>
          <p:nvPr/>
        </p:nvCxnSpPr>
        <p:spPr>
          <a:xfrm flipV="1">
            <a:off x="3188267" y="2134541"/>
            <a:ext cx="2917548" cy="657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73" idx="2"/>
          </p:cNvCxnSpPr>
          <p:nvPr/>
        </p:nvCxnSpPr>
        <p:spPr>
          <a:xfrm flipV="1">
            <a:off x="3188267" y="1633090"/>
            <a:ext cx="2917548" cy="657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Dogme</a:t>
            </a:r>
            <a:r>
              <a:rPr lang="en-US" dirty="0" smtClean="0"/>
              <a:t> central de la </a:t>
            </a:r>
            <a:r>
              <a:rPr lang="en-US" dirty="0" err="1" smtClean="0"/>
              <a:t>biologie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221915" y="167094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ADN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346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11" idx="4"/>
            <a:endCxn id="14" idx="0"/>
          </p:cNvCxnSpPr>
          <p:nvPr/>
        </p:nvCxnSpPr>
        <p:spPr>
          <a:xfrm>
            <a:off x="303586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8346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86415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7" idx="4"/>
            <a:endCxn id="19" idx="0"/>
          </p:cNvCxnSpPr>
          <p:nvPr/>
        </p:nvCxnSpPr>
        <p:spPr>
          <a:xfrm>
            <a:off x="3438815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86415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89363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22" idx="0"/>
          </p:cNvCxnSpPr>
          <p:nvPr/>
        </p:nvCxnSpPr>
        <p:spPr>
          <a:xfrm>
            <a:off x="3841763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89363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2311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3" idx="4"/>
            <a:endCxn id="25" idx="0"/>
          </p:cNvCxnSpPr>
          <p:nvPr/>
        </p:nvCxnSpPr>
        <p:spPr>
          <a:xfrm>
            <a:off x="4244711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92311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9820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6" idx="0"/>
          </p:cNvCxnSpPr>
          <p:nvPr/>
        </p:nvCxnSpPr>
        <p:spPr>
          <a:xfrm>
            <a:off x="505060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89820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95259" y="1487263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>
            <a:off x="4647659" y="1792063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95259" y="1988714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17571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>
            <a:stCxn id="65" idx="4"/>
            <a:endCxn id="67" idx="0"/>
          </p:cNvCxnSpPr>
          <p:nvPr/>
        </p:nvCxnSpPr>
        <p:spPr>
          <a:xfrm>
            <a:off x="5469971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317571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702867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>
            <a:stCxn id="69" idx="4"/>
            <a:endCxn id="71" idx="0"/>
          </p:cNvCxnSpPr>
          <p:nvPr/>
        </p:nvCxnSpPr>
        <p:spPr>
          <a:xfrm>
            <a:off x="5855267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02867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5815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4" name="Straight Connector 73"/>
          <p:cNvCxnSpPr>
            <a:stCxn id="73" idx="4"/>
            <a:endCxn id="75" idx="0"/>
          </p:cNvCxnSpPr>
          <p:nvPr/>
        </p:nvCxnSpPr>
        <p:spPr>
          <a:xfrm>
            <a:off x="6258215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105815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6410615" y="1581294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reeform 80"/>
          <p:cNvSpPr/>
          <p:nvPr/>
        </p:nvSpPr>
        <p:spPr>
          <a:xfrm flipH="1" flipV="1">
            <a:off x="6410615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ounded Rectangle 83"/>
          <p:cNvSpPr/>
          <p:nvPr/>
        </p:nvSpPr>
        <p:spPr>
          <a:xfrm>
            <a:off x="2590800" y="1857917"/>
            <a:ext cx="1653911" cy="5929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ARN Poly.</a:t>
            </a:r>
            <a:endParaRPr lang="fr-FR" dirty="0"/>
          </a:p>
        </p:txBody>
      </p:sp>
      <p:grpSp>
        <p:nvGrpSpPr>
          <p:cNvPr id="97" name="Group 96"/>
          <p:cNvGrpSpPr/>
          <p:nvPr/>
        </p:nvGrpSpPr>
        <p:grpSpPr>
          <a:xfrm>
            <a:off x="1726022" y="2512935"/>
            <a:ext cx="4684593" cy="461665"/>
            <a:chOff x="1726022" y="2512935"/>
            <a:chExt cx="4684593" cy="461665"/>
          </a:xfrm>
        </p:grpSpPr>
        <p:grpSp>
          <p:nvGrpSpPr>
            <p:cNvPr id="95" name="Group 94"/>
            <p:cNvGrpSpPr/>
            <p:nvPr/>
          </p:nvGrpSpPr>
          <p:grpSpPr>
            <a:xfrm>
              <a:off x="2883467" y="2584226"/>
              <a:ext cx="3527148" cy="311374"/>
              <a:chOff x="2731067" y="3422426"/>
              <a:chExt cx="3527148" cy="311374"/>
            </a:xfrm>
          </p:grpSpPr>
          <p:cxnSp>
            <p:nvCxnSpPr>
              <p:cNvPr id="85" name="Straight Connector 84"/>
              <p:cNvCxnSpPr>
                <a:stCxn id="86" idx="6"/>
                <a:endCxn id="94" idx="2"/>
              </p:cNvCxnSpPr>
              <p:nvPr/>
            </p:nvCxnSpPr>
            <p:spPr>
              <a:xfrm flipV="1">
                <a:off x="3035867" y="3574826"/>
                <a:ext cx="2917548" cy="657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273106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34015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536963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39911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74580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42859" y="342899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65171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50467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53415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726022" y="2512935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</a:rPr>
                <a:t>ARNm</a:t>
              </a:r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21971" y="3461266"/>
            <a:ext cx="1769029" cy="1524000"/>
            <a:chOff x="5317571" y="3733800"/>
            <a:chExt cx="1769029" cy="1524000"/>
          </a:xfrm>
        </p:grpSpPr>
        <p:sp>
          <p:nvSpPr>
            <p:cNvPr id="100" name="Chord 99"/>
            <p:cNvSpPr/>
            <p:nvPr/>
          </p:nvSpPr>
          <p:spPr>
            <a:xfrm>
              <a:off x="5317571" y="3733800"/>
              <a:ext cx="1769029" cy="1066800"/>
            </a:xfrm>
            <a:prstGeom prst="chord">
              <a:avLst>
                <a:gd name="adj1" fmla="val 9262862"/>
                <a:gd name="adj2" fmla="val 15082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Ribosome</a:t>
              </a:r>
              <a:endParaRPr lang="fr-FR" dirty="0"/>
            </a:p>
          </p:txBody>
        </p:sp>
        <p:sp>
          <p:nvSpPr>
            <p:cNvPr id="101" name="Chord 100"/>
            <p:cNvSpPr/>
            <p:nvPr/>
          </p:nvSpPr>
          <p:spPr>
            <a:xfrm>
              <a:off x="5645342" y="4724400"/>
              <a:ext cx="1108629" cy="533400"/>
            </a:xfrm>
            <a:prstGeom prst="chord">
              <a:avLst>
                <a:gd name="adj1" fmla="val 20962324"/>
                <a:gd name="adj2" fmla="val 114351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2124" y="3276600"/>
            <a:ext cx="2636305" cy="726702"/>
            <a:chOff x="1242124" y="4126835"/>
            <a:chExt cx="2636305" cy="726702"/>
          </a:xfrm>
        </p:grpSpPr>
        <p:sp>
          <p:nvSpPr>
            <p:cNvPr id="9" name="TextBox 8"/>
            <p:cNvSpPr txBox="1"/>
            <p:nvPr/>
          </p:nvSpPr>
          <p:spPr>
            <a:xfrm>
              <a:off x="1242124" y="4126835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Protéine</a:t>
              </a:r>
              <a:endParaRPr lang="fr-FR" dirty="0">
                <a:solidFill>
                  <a:schemeClr val="tx2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351847" y="4231902"/>
              <a:ext cx="1526582" cy="621635"/>
              <a:chOff x="479590" y="3734167"/>
              <a:chExt cx="1526582" cy="62163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9590" y="3734167"/>
                <a:ext cx="570933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Ala</a:t>
                </a:r>
                <a:endParaRPr lang="fr-FR" sz="12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35287" y="38224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Leu</a:t>
                </a:r>
                <a:endParaRPr lang="fr-FR" sz="12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66092" y="39748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Cyt</a:t>
                </a:r>
                <a:endParaRPr lang="fr-FR" sz="12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1331093" y="5772090"/>
            <a:ext cx="644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Mais</a:t>
            </a:r>
            <a:r>
              <a:rPr lang="en-US" sz="2000" dirty="0" smtClean="0"/>
              <a:t> image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incomplète</a:t>
            </a:r>
            <a:r>
              <a:rPr lang="en-US" sz="2000" dirty="0" smtClean="0"/>
              <a:t> : </a:t>
            </a:r>
            <a:r>
              <a:rPr lang="en-US" sz="2000" dirty="0" err="1" smtClean="0"/>
              <a:t>nombreuses</a:t>
            </a:r>
            <a:r>
              <a:rPr lang="en-US" sz="2000" dirty="0" smtClean="0"/>
              <a:t> interactions !</a:t>
            </a:r>
            <a:endParaRPr lang="fr-FR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62000" y="5221976"/>
            <a:ext cx="320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Dogme</a:t>
            </a:r>
            <a:r>
              <a:rPr lang="en-US" sz="2000" dirty="0" smtClean="0">
                <a:solidFill>
                  <a:schemeClr val="bg2"/>
                </a:solidFill>
              </a:rPr>
              <a:t> :    </a:t>
            </a:r>
            <a:r>
              <a:rPr lang="en-US" sz="2000" dirty="0" smtClean="0"/>
              <a:t>ADN (A,C,G,T) </a:t>
            </a:r>
            <a:endParaRPr lang="fr-FR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59660" y="5221976"/>
            <a:ext cx="272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→  ARN (A,C,G,U)</a:t>
            </a:r>
            <a:endParaRPr lang="fr-FR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489133" y="5221976"/>
            <a:ext cx="189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→</a:t>
            </a:r>
            <a:r>
              <a:rPr lang="fr-FR" sz="2000" dirty="0" smtClean="0"/>
              <a:t>  Protéine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58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0955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66667E-6 0.2546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8837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906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109" grpId="0"/>
      <p:bldP spid="112" grpId="0"/>
      <p:bldP spid="1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5702"/>
            <a:ext cx="7239000" cy="4700972"/>
            <a:chOff x="1066800" y="1476117"/>
            <a:chExt cx="7239000" cy="4700972"/>
          </a:xfrm>
        </p:grpSpPr>
        <p:pic>
          <p:nvPicPr>
            <p:cNvPr id="7" name="Picture 2" descr="C:\Users\ponty\Documents\Presentations\2012-03-VIZBI\pics\Intro-ScaleDiagra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" t="2008" r="48861" b="-351"/>
            <a:stretch/>
          </p:blipFill>
          <p:spPr bwMode="auto">
            <a:xfrm>
              <a:off x="1066800" y="1476117"/>
              <a:ext cx="6934200" cy="470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00" y="49530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C:\Users\ponty\Documents\Presentations\2012-03-VIZBI\pics\Intro-ScaleDiagra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 bwMode="auto">
          <a:xfrm>
            <a:off x="1084521" y="1333155"/>
            <a:ext cx="7320110" cy="49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Grande </a:t>
            </a:r>
            <a:r>
              <a:rPr lang="en-US" dirty="0" err="1" smtClean="0"/>
              <a:t>diversité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r>
              <a:rPr lang="en-US" dirty="0" smtClean="0"/>
              <a:t> et </a:t>
            </a:r>
            <a:r>
              <a:rPr lang="en-US" dirty="0" err="1" smtClean="0"/>
              <a:t>fonction</a:t>
            </a:r>
            <a:r>
              <a:rPr lang="en-US" dirty="0" smtClean="0"/>
              <a:t> pour les ARN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63574" y="1493837"/>
            <a:ext cx="784225" cy="3428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399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114800"/>
            <a:ext cx="5466720" cy="1785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human genome is pervasively transcribed, such that the majority of its bases are associated with at least one </a:t>
            </a:r>
            <a:r>
              <a:rPr lang="en-US" i="1" dirty="0" smtClean="0"/>
              <a:t>primary transcript ...</a:t>
            </a: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ENCODE </a:t>
            </a:r>
            <a:r>
              <a:rPr lang="en-US" i="1" dirty="0" smtClean="0"/>
              <a:t>Analysis </a:t>
            </a:r>
            <a:r>
              <a:rPr lang="en-US" i="1" dirty="0"/>
              <a:t>of 1% of the human </a:t>
            </a:r>
            <a:r>
              <a:rPr lang="en-US" i="1" dirty="0" smtClean="0"/>
              <a:t>genome</a:t>
            </a:r>
          </a:p>
          <a:p>
            <a:pPr algn="ctr"/>
            <a:r>
              <a:rPr lang="en-US" i="1" dirty="0" smtClean="0"/>
              <a:t>Nature 2007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8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/>
              <a:t>Omniprésent</a:t>
            </a:r>
            <a:endParaRPr lang="en-US" sz="2400" dirty="0"/>
          </a:p>
          <a:p>
            <a:r>
              <a:rPr lang="en-US" sz="2400" dirty="0" err="1"/>
              <a:t>Largement</a:t>
            </a:r>
            <a:r>
              <a:rPr lang="en-US" sz="2400" dirty="0"/>
              <a:t> </a:t>
            </a:r>
            <a:r>
              <a:rPr lang="en-US" sz="2400" dirty="0" err="1"/>
              <a:t>exprimé</a:t>
            </a:r>
            <a:endParaRPr lang="en-US" sz="2400" dirty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51296610"/>
              </p:ext>
            </p:extLst>
          </p:nvPr>
        </p:nvGraphicFramePr>
        <p:xfrm>
          <a:off x="4191000" y="15240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611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80861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53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2869" y="5634498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2007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4977979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6052730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72721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10868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464737" y="5221188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819399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Porteur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d’information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génétique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Convoyeur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acides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aminés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Catalyseur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modificateur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Régulateur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Génomes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entiers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(VIH)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immunitaire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bientôt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…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lincRNAs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0" y="6096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[Isaacs, F J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Nature Biotech. 2006]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3" descr="C:\Users\ponty\Documents\Presentations\2012-03-VIZBI\reviewCollins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3" y="1371600"/>
            <a:ext cx="3027507" cy="46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4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onty\Documents\Presentations\2012-03-VIZBI\F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752599"/>
            <a:ext cx="5076498" cy="3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429756" y="5334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[Li H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Interface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Focus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2011]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15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16655" y="2852162"/>
            <a:ext cx="65654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315217" y="2855252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24400" y="2855251"/>
            <a:ext cx="60960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04" y="2172133"/>
            <a:ext cx="500029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ARN </a:t>
            </a:r>
            <a:r>
              <a:rPr lang="en-US" sz="2000" b="1" dirty="0" err="1" smtClean="0"/>
              <a:t>interférence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Preuve</a:t>
            </a:r>
            <a:r>
              <a:rPr lang="en-US" sz="2000" b="1" dirty="0" smtClean="0"/>
              <a:t> de concept</a:t>
            </a:r>
          </a:p>
          <a:p>
            <a:endParaRPr lang="en-US" sz="2000" b="1" dirty="0" smtClean="0"/>
          </a:p>
          <a:p>
            <a:r>
              <a:rPr lang="en-US" sz="2000" dirty="0" smtClean="0"/>
              <a:t>Injecting nanoparticle-</a:t>
            </a:r>
            <a:r>
              <a:rPr lang="en-US" sz="2000" dirty="0" err="1" smtClean="0"/>
              <a:t>vehicled</a:t>
            </a:r>
            <a:r>
              <a:rPr lang="en-US" sz="2000" dirty="0" smtClean="0"/>
              <a:t> </a:t>
            </a:r>
            <a:r>
              <a:rPr lang="en-US" sz="2000" dirty="0" err="1" smtClean="0"/>
              <a:t>siRNAs</a:t>
            </a:r>
            <a:r>
              <a:rPr lang="en-US" sz="2000" dirty="0" smtClean="0"/>
              <a:t> in solid-cancer patients: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enters tumorous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interacts with targeted mRNA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regulates protein expression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r>
              <a:rPr lang="en-GB" sz="2000" dirty="0" smtClean="0"/>
              <a:t>[Davis </a:t>
            </a:r>
            <a:r>
              <a:rPr lang="en-GB" sz="2000" dirty="0"/>
              <a:t>M I </a:t>
            </a:r>
            <a:r>
              <a:rPr lang="en-GB" sz="2000" i="1" dirty="0"/>
              <a:t>et </a:t>
            </a:r>
            <a:r>
              <a:rPr lang="en-GB" sz="2000" i="1" dirty="0" smtClean="0"/>
              <a:t>al</a:t>
            </a:r>
            <a:r>
              <a:rPr lang="en-GB" sz="2000" dirty="0" smtClean="0"/>
              <a:t>, </a:t>
            </a:r>
            <a:r>
              <a:rPr lang="en-GB" sz="2000" dirty="0"/>
              <a:t>Nature </a:t>
            </a:r>
            <a:r>
              <a:rPr lang="en-GB" sz="2000" dirty="0" smtClean="0"/>
              <a:t>2010]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7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199" y="3733800"/>
            <a:ext cx="4267201" cy="2554545"/>
          </a:xfrm>
          <a:prstGeom prst="rect">
            <a:avLst/>
          </a:prstGeom>
          <a:gradFill>
            <a:gsLst>
              <a:gs pos="0">
                <a:srgbClr val="8CA886">
                  <a:lumMod val="60000"/>
                </a:srgbClr>
              </a:gs>
              <a:gs pos="100000">
                <a:srgbClr val="485836">
                  <a:lumMod val="92000"/>
                  <a:lumOff val="8000"/>
                </a:srgb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sz="2000" b="1" dirty="0" err="1" smtClean="0"/>
              <a:t>Manque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données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structurales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err="1" smtClean="0"/>
              <a:t>Modèle</a:t>
            </a:r>
            <a:r>
              <a:rPr lang="en-US" sz="2000" dirty="0" smtClean="0"/>
              <a:t> </a:t>
            </a:r>
            <a:r>
              <a:rPr lang="en-US" sz="2000" dirty="0" err="1" smtClean="0"/>
              <a:t>d’énergie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efficaces</a:t>
            </a:r>
            <a:endParaRPr lang="en-US" sz="2000" dirty="0" smtClean="0"/>
          </a:p>
          <a:p>
            <a:r>
              <a:rPr lang="en-US" sz="2000" dirty="0" smtClean="0"/>
              <a:t>+ Structure </a:t>
            </a:r>
            <a:r>
              <a:rPr lang="en-US" sz="2000" dirty="0" err="1" smtClean="0"/>
              <a:t>secondaire</a:t>
            </a:r>
            <a:endParaRPr lang="en-US" sz="2000" dirty="0" smtClean="0"/>
          </a:p>
          <a:p>
            <a:r>
              <a:rPr lang="en-GB" sz="2000" dirty="0" smtClean="0"/>
              <a:t>+ </a:t>
            </a:r>
            <a:r>
              <a:rPr lang="en-GB" sz="2000" dirty="0" err="1" smtClean="0"/>
              <a:t>Algorithmes</a:t>
            </a:r>
            <a:r>
              <a:rPr lang="en-GB" sz="2000" dirty="0" smtClean="0"/>
              <a:t> </a:t>
            </a:r>
            <a:r>
              <a:rPr lang="en-GB" sz="2000" dirty="0" err="1" smtClean="0"/>
              <a:t>efficaces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Symbol"/>
              <a:buChar char="Þ"/>
            </a:pPr>
            <a:r>
              <a:rPr lang="en-GB" sz="2000" dirty="0" err="1" smtClean="0">
                <a:sym typeface="Symbol"/>
              </a:rPr>
              <a:t>Méthodes</a:t>
            </a:r>
            <a:r>
              <a:rPr lang="en-GB" sz="2000" dirty="0" smtClean="0">
                <a:sym typeface="Symbol"/>
              </a:rPr>
              <a:t> </a:t>
            </a:r>
            <a:r>
              <a:rPr lang="en-GB" sz="2000" i="1" dirty="0" err="1" smtClean="0">
                <a:sym typeface="Symbol"/>
              </a:rPr>
              <a:t>silico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err="1" smtClean="0">
                <a:sym typeface="Symbol"/>
              </a:rPr>
              <a:t>mures</a:t>
            </a:r>
            <a:r>
              <a:rPr lang="en-GB" sz="2000" dirty="0" smtClean="0">
                <a:sym typeface="Symbol"/>
              </a:rPr>
              <a:t> pour la </a:t>
            </a:r>
            <a:r>
              <a:rPr lang="en-GB" sz="2000" dirty="0" err="1" smtClean="0">
                <a:sym typeface="Symbol"/>
              </a:rPr>
              <a:t>prédiction</a:t>
            </a:r>
            <a:r>
              <a:rPr lang="en-GB" sz="2000" dirty="0" smtClean="0">
                <a:sym typeface="Symbol"/>
              </a:rPr>
              <a:t> du </a:t>
            </a:r>
            <a:r>
              <a:rPr lang="en-GB" sz="2000" dirty="0" err="1" smtClean="0">
                <a:sym typeface="Symbol"/>
              </a:rPr>
              <a:t>repliement</a:t>
            </a:r>
            <a:r>
              <a:rPr lang="en-GB" sz="2000" dirty="0" smtClean="0">
                <a:sym typeface="Symbol"/>
              </a:rPr>
              <a:t> (</a:t>
            </a:r>
            <a:r>
              <a:rPr lang="en-GB" sz="2000" dirty="0" err="1" smtClean="0">
                <a:sym typeface="Symbol"/>
              </a:rPr>
              <a:t>Mfold</a:t>
            </a:r>
            <a:r>
              <a:rPr lang="en-GB" sz="2000" dirty="0" smtClean="0">
                <a:sym typeface="Symbol"/>
              </a:rPr>
              <a:t>)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5851426"/>
              </p:ext>
            </p:extLst>
          </p:nvPr>
        </p:nvGraphicFramePr>
        <p:xfrm>
          <a:off x="3657600" y="1219200"/>
          <a:ext cx="49911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2192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Données</a:t>
            </a:r>
            <a:r>
              <a:rPr lang="en-US" dirty="0" smtClean="0"/>
              <a:t> PDB (</a:t>
            </a:r>
            <a:r>
              <a:rPr lang="en-US" dirty="0" err="1" smtClean="0"/>
              <a:t>Fév</a:t>
            </a:r>
            <a:r>
              <a:rPr lang="en-US" dirty="0" smtClean="0"/>
              <a:t> 2012)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lvl="2"/>
            <a:r>
              <a:rPr lang="en-US" sz="2000" dirty="0" err="1" smtClean="0"/>
              <a:t>Algorithmiquement</a:t>
            </a:r>
            <a:r>
              <a:rPr lang="en-US" sz="2000" dirty="0" smtClean="0"/>
              <a:t> </a:t>
            </a:r>
            <a:r>
              <a:rPr lang="en-US" sz="2000" dirty="0" err="1" smtClean="0"/>
              <a:t>amusant</a:t>
            </a:r>
            <a:endParaRPr lang="en-US" sz="2000" dirty="0" smtClean="0"/>
          </a:p>
          <a:p>
            <a:pPr marL="336550" lvl="3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(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assez</a:t>
            </a:r>
            <a:r>
              <a:rPr lang="en-US" sz="1800" dirty="0" smtClean="0"/>
              <a:t> </a:t>
            </a:r>
            <a:r>
              <a:rPr lang="en-US" sz="1800" dirty="0" err="1" smtClean="0"/>
              <a:t>difficile</a:t>
            </a:r>
            <a:r>
              <a:rPr lang="en-US" sz="1800" dirty="0" smtClean="0"/>
              <a:t> pour </a:t>
            </a:r>
            <a:r>
              <a:rPr lang="en-US" sz="1800" dirty="0" err="1" smtClean="0"/>
              <a:t>être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</a:t>
            </a:r>
            <a:r>
              <a:rPr lang="en-US" sz="1800" dirty="0" err="1" smtClean="0"/>
              <a:t>intéressant</a:t>
            </a:r>
            <a:r>
              <a:rPr lang="en-US" sz="1800" dirty="0" smtClean="0"/>
              <a:t> !)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>
            <a:fillRect/>
          </a:stretch>
        </p:blipFill>
        <p:spPr>
          <a:xfrm>
            <a:off x="762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Repliement</a:t>
            </a:r>
            <a:r>
              <a:rPr lang="en-US" dirty="0" smtClean="0"/>
              <a:t> des ARN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447800"/>
            <a:ext cx="4876800" cy="45974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RNA </a:t>
            </a:r>
            <a:r>
              <a:rPr lang="en-US" sz="2800" dirty="0" err="1" smtClean="0"/>
              <a:t>est</a:t>
            </a:r>
            <a:r>
              <a:rPr lang="en-US" sz="2800" dirty="0" smtClean="0"/>
              <a:t> simple </a:t>
            </a:r>
            <a:r>
              <a:rPr lang="en-US" sz="2800" dirty="0" err="1" smtClean="0"/>
              <a:t>brin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structurale</a:t>
            </a:r>
            <a:endParaRPr lang="en-US" sz="2800" dirty="0" smtClean="0"/>
          </a:p>
          <a:p>
            <a:r>
              <a:rPr lang="en-US" sz="2800" dirty="0" smtClean="0"/>
              <a:t>Structure plus </a:t>
            </a:r>
            <a:r>
              <a:rPr lang="en-US" sz="2800" dirty="0" err="1" smtClean="0"/>
              <a:t>conservée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séquence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de </a:t>
            </a:r>
            <a:r>
              <a:rPr lang="en-US" sz="2800" dirty="0" err="1" smtClean="0"/>
              <a:t>fonction</a:t>
            </a:r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Fonction</a:t>
            </a:r>
            <a:r>
              <a:rPr lang="en-US" sz="2800" dirty="0" smtClean="0"/>
              <a:t> (</a:t>
            </a:r>
            <a:r>
              <a:rPr lang="en-US" sz="2800" dirty="0" err="1" smtClean="0"/>
              <a:t>partiellement</a:t>
            </a:r>
            <a:r>
              <a:rPr lang="en-US" sz="2800" dirty="0" smtClean="0"/>
              <a:t>) </a:t>
            </a:r>
            <a:r>
              <a:rPr lang="en-US" sz="2800" dirty="0" err="1" smtClean="0"/>
              <a:t>encodée</a:t>
            </a:r>
            <a:r>
              <a:rPr lang="en-US" sz="2800" dirty="0" smtClean="0"/>
              <a:t> par la structure</a:t>
            </a:r>
            <a:br>
              <a:rPr lang="en-US" sz="2800" dirty="0" smtClean="0"/>
            </a:br>
            <a:r>
              <a:rPr lang="en-US" sz="2800" dirty="0" smtClean="0">
                <a:sym typeface="Symbol"/>
              </a:rPr>
              <a:t>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err="1" smtClean="0"/>
              <a:t>Prédire</a:t>
            </a:r>
            <a:r>
              <a:rPr lang="en-US" sz="2800" dirty="0" smtClean="0"/>
              <a:t> le </a:t>
            </a:r>
            <a:r>
              <a:rPr lang="en-US" sz="2800" dirty="0" err="1" smtClean="0"/>
              <a:t>repliement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69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7" grpId="0" uiExpand="1" build="p"/>
    </p:bldLst>
  </p:timing>
  <p:extLst mod="1"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paires</a:t>
            </a:r>
            <a:r>
              <a:rPr lang="en-US" dirty="0" smtClean="0"/>
              <a:t> de bases (</a:t>
            </a:r>
            <a:r>
              <a:rPr lang="en-US" dirty="0" err="1" smtClean="0"/>
              <a:t>Canoniques</a:t>
            </a:r>
            <a:r>
              <a:rPr lang="en-US" dirty="0" smtClean="0"/>
              <a:t>)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7094"/>
              </p:ext>
            </p:extLst>
          </p:nvPr>
        </p:nvGraphicFramePr>
        <p:xfrm>
          <a:off x="381000" y="1493838"/>
          <a:ext cx="8077200" cy="45259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12964"/>
                <a:gridCol w="2365451"/>
                <a:gridCol w="2365451"/>
                <a:gridCol w="433334"/>
              </a:tblGrid>
              <a:tr h="27635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Canonical base-pairs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G/C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Paires</a:t>
                      </a:r>
                      <a:r>
                        <a:rPr lang="en-GB" sz="1600" dirty="0" smtClean="0">
                          <a:effectLst/>
                        </a:rPr>
                        <a:t> Watson/Crick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U/A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5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4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U/G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</a:t>
                      </a:r>
                      <a:r>
                        <a:rPr lang="en-GB" sz="1600" dirty="0" smtClean="0">
                          <a:effectLst/>
                        </a:rPr>
                        <a:t> Wobble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</a:tbl>
          </a:graphicData>
        </a:graphic>
      </p:graphicFrame>
      <p:pic>
        <p:nvPicPr>
          <p:cNvPr id="2056" name="Picture 30" descr="Description: C:\Users\ponty\Documents\Dropbox\VIZBI-Book-RNA-Chapter\pics\1UN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309774"/>
            <a:ext cx="3048000" cy="47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75491"/>
            <a:ext cx="3173537" cy="14028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8" name="Picture 17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71" y="1509653"/>
            <a:ext cx="3136128" cy="139037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9" name="Picture 18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06" y="2971800"/>
            <a:ext cx="3123659" cy="138413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4480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615105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3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9881" y="1614881"/>
            <a:ext cx="6227763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594032" y="2627706"/>
            <a:ext cx="387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Uniquement</a:t>
            </a:r>
            <a:r>
              <a:rPr lang="en-US" sz="2000" dirty="0" smtClean="0"/>
              <a:t> Watson/Crick </a:t>
            </a:r>
            <a:br>
              <a:rPr lang="en-US" sz="2000" dirty="0" smtClean="0"/>
            </a:br>
            <a:r>
              <a:rPr lang="en-US" sz="2000" dirty="0" smtClean="0"/>
              <a:t>(A/U et G/C) et Wobble (G/U)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Pseudonoeuds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</p:txBody>
      </p:sp>
      <p:sp>
        <p:nvSpPr>
          <p:cNvPr id="16" name="Oval 15"/>
          <p:cNvSpPr/>
          <p:nvPr/>
        </p:nvSpPr>
        <p:spPr>
          <a:xfrm>
            <a:off x="4157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9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6" idx="6"/>
            <a:endCxn id="17" idx="2"/>
          </p:cNvCxnSpPr>
          <p:nvPr/>
        </p:nvCxnSpPr>
        <p:spPr>
          <a:xfrm>
            <a:off x="4462322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 rot="18820391">
            <a:off x="4249317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6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98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20" idx="6"/>
            <a:endCxn id="21" idx="2"/>
          </p:cNvCxnSpPr>
          <p:nvPr/>
        </p:nvCxnSpPr>
        <p:spPr>
          <a:xfrm>
            <a:off x="5941218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ross 22"/>
          <p:cNvSpPr/>
          <p:nvPr/>
        </p:nvSpPr>
        <p:spPr>
          <a:xfrm rot="18820391">
            <a:off x="5728213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6281" y="33574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fr-FR" sz="28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10906" y="2300681"/>
            <a:ext cx="920747" cy="2543175"/>
            <a:chOff x="2943222" y="2667005"/>
            <a:chExt cx="1066803" cy="2971799"/>
          </a:xfrm>
        </p:grpSpPr>
        <p:cxnSp>
          <p:nvCxnSpPr>
            <p:cNvPr id="26" name="Straight Connector 25"/>
            <p:cNvCxnSpPr>
              <a:stCxn id="33" idx="0"/>
              <a:endCxn id="44" idx="4"/>
            </p:cNvCxnSpPr>
            <p:nvPr/>
          </p:nvCxnSpPr>
          <p:spPr>
            <a:xfrm flipV="1">
              <a:off x="3857621" y="4648205"/>
              <a:ext cx="0" cy="2571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2" idx="0"/>
              <a:endCxn id="31" idx="4"/>
            </p:cNvCxnSpPr>
            <p:nvPr/>
          </p:nvCxnSpPr>
          <p:spPr>
            <a:xfrm flipV="1">
              <a:off x="3095621" y="4114805"/>
              <a:ext cx="0" cy="7905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37" idx="0"/>
              <a:endCxn id="39" idx="0"/>
            </p:cNvCxnSpPr>
            <p:nvPr/>
          </p:nvCxnSpPr>
          <p:spPr>
            <a:xfrm rot="5400000" flipH="1" flipV="1">
              <a:off x="3476621" y="2292355"/>
              <a:ext cx="12700" cy="762000"/>
            </a:xfrm>
            <a:prstGeom prst="curvedConnector3">
              <a:avLst>
                <a:gd name="adj1" fmla="val 5700000"/>
              </a:avLst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2" idx="4"/>
            </p:cNvCxnSpPr>
            <p:nvPr/>
          </p:nvCxnSpPr>
          <p:spPr>
            <a:xfrm flipH="1" flipV="1">
              <a:off x="3095622" y="5210179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3" idx="4"/>
            </p:cNvCxnSpPr>
            <p:nvPr/>
          </p:nvCxnSpPr>
          <p:spPr>
            <a:xfrm flipH="1" flipV="1">
              <a:off x="3857622" y="5210178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943222" y="381000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943222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05223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05223" y="381000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48023" y="3940178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6"/>
              <a:endCxn id="33" idx="2"/>
            </p:cNvCxnSpPr>
            <p:nvPr/>
          </p:nvCxnSpPr>
          <p:spPr>
            <a:xfrm>
              <a:off x="3248023" y="5057777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943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943223" y="3254377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705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>
              <a:stCxn id="37" idx="6"/>
              <a:endCxn id="39" idx="2"/>
            </p:cNvCxnSpPr>
            <p:nvPr/>
          </p:nvCxnSpPr>
          <p:spPr>
            <a:xfrm>
              <a:off x="3248024" y="2825751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4"/>
            </p:cNvCxnSpPr>
            <p:nvPr/>
          </p:nvCxnSpPr>
          <p:spPr>
            <a:xfrm>
              <a:off x="3857625" y="2978151"/>
              <a:ext cx="0" cy="809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0"/>
              <a:endCxn id="37" idx="4"/>
            </p:cNvCxnSpPr>
            <p:nvPr/>
          </p:nvCxnSpPr>
          <p:spPr>
            <a:xfrm flipV="1">
              <a:off x="3095625" y="2978150"/>
              <a:ext cx="0" cy="2762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4"/>
            </p:cNvCxnSpPr>
            <p:nvPr/>
          </p:nvCxnSpPr>
          <p:spPr>
            <a:xfrm>
              <a:off x="3095625" y="3559175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05225" y="43434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Connector 44"/>
            <p:cNvCxnSpPr>
              <a:stCxn id="34" idx="4"/>
              <a:endCxn id="44" idx="0"/>
            </p:cNvCxnSpPr>
            <p:nvPr/>
          </p:nvCxnSpPr>
          <p:spPr>
            <a:xfrm>
              <a:off x="3857625" y="4114800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38" idx="5"/>
            <a:endCxn id="44" idx="1"/>
          </p:cNvCxnSpPr>
          <p:nvPr/>
        </p:nvCxnSpPr>
        <p:spPr>
          <a:xfrm>
            <a:off x="2335451" y="3025976"/>
            <a:ext cx="471658" cy="7475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2126628" y="295335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825" y="1965341"/>
            <a:ext cx="442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Restriction des </a:t>
            </a:r>
            <a:r>
              <a:rPr lang="en-US" sz="2400" dirty="0" err="1" smtClean="0">
                <a:solidFill>
                  <a:schemeClr val="tx2"/>
                </a:solidFill>
              </a:rPr>
              <a:t>appariements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/>
      <p:bldP spid="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51801" cy="1143000"/>
          </a:xfrm>
        </p:spPr>
        <p:txBody>
          <a:bodyPr/>
          <a:lstStyle/>
          <a:p>
            <a:r>
              <a:rPr lang="en-US" dirty="0" err="1" smtClean="0"/>
              <a:t>Repliement</a:t>
            </a:r>
            <a:r>
              <a:rPr lang="en-US" dirty="0" smtClean="0"/>
              <a:t> par </a:t>
            </a:r>
            <a:r>
              <a:rPr lang="en-US" dirty="0" err="1"/>
              <a:t>m</a:t>
            </a:r>
            <a:r>
              <a:rPr lang="en-US" dirty="0" err="1" smtClean="0"/>
              <a:t>inimisation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27/05/2013</a:t>
            </a:fld>
            <a:endParaRPr lang="fr-FR"/>
          </a:p>
        </p:txBody>
      </p:sp>
      <p:pic>
        <p:nvPicPr>
          <p:cNvPr id="8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30537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0210" y="12954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9050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93813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3263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17068"/>
            <a:ext cx="848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Paradigme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i="1" dirty="0" err="1" smtClean="0">
                <a:solidFill>
                  <a:schemeClr val="bg2"/>
                </a:solidFill>
              </a:rPr>
              <a:t>minimisation</a:t>
            </a:r>
            <a:r>
              <a:rPr lang="en-US" b="1" dirty="0" smtClean="0">
                <a:solidFill>
                  <a:schemeClr val="bg2"/>
                </a:solidFill>
              </a:rPr>
              <a:t> 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81400" y="5884307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Structure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énergie</a:t>
            </a:r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minimale</a:t>
            </a:r>
            <a:endParaRPr lang="fr-FR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490" y="5486400"/>
            <a:ext cx="64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Structure </a:t>
            </a:r>
            <a:r>
              <a:rPr lang="en-US" dirty="0" err="1" smtClean="0"/>
              <a:t>fonctionnelle</a:t>
            </a:r>
            <a:r>
              <a:rPr lang="en-US" dirty="0" smtClean="0"/>
              <a:t> </a:t>
            </a:r>
            <a:r>
              <a:rPr lang="en-US" dirty="0"/>
              <a:t>= Structure compatible </a:t>
            </a:r>
            <a:r>
              <a:rPr lang="en-US" dirty="0">
                <a:solidFill>
                  <a:schemeClr val="bg2"/>
                </a:solidFill>
              </a:rPr>
              <a:t>la plus stable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Modèle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 (80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27/05/2013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04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Contribution des </a:t>
            </a:r>
            <a:r>
              <a:rPr lang="en-US" b="1" dirty="0" err="1" smtClean="0">
                <a:solidFill>
                  <a:schemeClr val="bg2"/>
                </a:solidFill>
              </a:rPr>
              <a:t>paires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99" y="2286000"/>
            <a:ext cx="394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Energie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libre</a:t>
            </a:r>
            <a:r>
              <a:rPr lang="en-US" b="1" dirty="0" smtClean="0">
                <a:solidFill>
                  <a:schemeClr val="bg2"/>
                </a:solidFill>
              </a:rPr>
              <a:t> additive</a:t>
            </a:r>
            <a:endParaRPr lang="fr-FR" b="1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38269" y="1131332"/>
            <a:ext cx="1066800" cy="304800"/>
            <a:chOff x="3638269" y="1358345"/>
            <a:chExt cx="1066800" cy="304800"/>
          </a:xfrm>
        </p:grpSpPr>
        <p:sp>
          <p:nvSpPr>
            <p:cNvPr id="14" name="Oval 13"/>
            <p:cNvSpPr/>
            <p:nvPr/>
          </p:nvSpPr>
          <p:spPr>
            <a:xfrm>
              <a:off x="3638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00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6"/>
              <a:endCxn id="15" idx="2"/>
            </p:cNvCxnSpPr>
            <p:nvPr/>
          </p:nvCxnSpPr>
          <p:spPr>
            <a:xfrm>
              <a:off x="3943069" y="1510745"/>
              <a:ext cx="457200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02195" y="1083677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</a:t>
            </a:r>
            <a:r>
              <a:rPr lang="en-US" sz="2000" b="1" dirty="0" smtClean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638269" y="1521058"/>
            <a:ext cx="1066800" cy="304800"/>
            <a:chOff x="3657038" y="1847033"/>
            <a:chExt cx="1066800" cy="304800"/>
          </a:xfrm>
        </p:grpSpPr>
        <p:sp>
          <p:nvSpPr>
            <p:cNvPr id="12" name="Oval 11"/>
            <p:cNvSpPr/>
            <p:nvPr/>
          </p:nvSpPr>
          <p:spPr>
            <a:xfrm>
              <a:off x="3657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19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stCxn id="12" idx="6"/>
              <a:endCxn id="13" idx="2"/>
            </p:cNvCxnSpPr>
            <p:nvPr/>
          </p:nvCxnSpPr>
          <p:spPr>
            <a:xfrm>
              <a:off x="3961838" y="1999433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02195" y="1473403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-2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38269" y="1933545"/>
            <a:ext cx="1066800" cy="304800"/>
            <a:chOff x="3668364" y="2335720"/>
            <a:chExt cx="1066800" cy="304800"/>
          </a:xfrm>
        </p:grpSpPr>
        <p:sp>
          <p:nvSpPr>
            <p:cNvPr id="22" name="Oval 21"/>
            <p:cNvSpPr/>
            <p:nvPr/>
          </p:nvSpPr>
          <p:spPr>
            <a:xfrm>
              <a:off x="3668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30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>
              <a:stCxn id="22" idx="6"/>
              <a:endCxn id="23" idx="2"/>
            </p:cNvCxnSpPr>
            <p:nvPr/>
          </p:nvCxnSpPr>
          <p:spPr>
            <a:xfrm>
              <a:off x="3973164" y="2488120"/>
              <a:ext cx="457200" cy="0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02195" y="1885890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-1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468192" y="2667000"/>
            <a:ext cx="1369458" cy="3029781"/>
            <a:chOff x="468192" y="2667000"/>
            <a:chExt cx="1369458" cy="3029781"/>
          </a:xfrm>
        </p:grpSpPr>
        <p:cxnSp>
          <p:nvCxnSpPr>
            <p:cNvPr id="41" name="Straight Connector 40"/>
            <p:cNvCxnSpPr>
              <a:stCxn id="48" idx="0"/>
              <a:endCxn id="59" idx="4"/>
            </p:cNvCxnSpPr>
            <p:nvPr/>
          </p:nvCxnSpPr>
          <p:spPr>
            <a:xfrm flipV="1">
              <a:off x="1315775" y="5161615"/>
              <a:ext cx="0" cy="22008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7" idx="0"/>
              <a:endCxn id="46" idx="4"/>
            </p:cNvCxnSpPr>
            <p:nvPr/>
          </p:nvCxnSpPr>
          <p:spPr>
            <a:xfrm flipV="1">
              <a:off x="658100" y="4705147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52" idx="1"/>
              <a:endCxn id="54" idx="7"/>
            </p:cNvCxnSpPr>
            <p:nvPr/>
          </p:nvCxnSpPr>
          <p:spPr>
            <a:xfrm rot="5400000" flipH="1" flipV="1">
              <a:off x="986939" y="3087949"/>
              <a:ext cx="12700" cy="843692"/>
            </a:xfrm>
            <a:prstGeom prst="curvedConnector3">
              <a:avLst>
                <a:gd name="adj1" fmla="val 540078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26566" y="444430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66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184241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184241" y="4444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89637" y="4555707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6"/>
              <a:endCxn id="48" idx="2"/>
            </p:cNvCxnSpPr>
            <p:nvPr/>
          </p:nvCxnSpPr>
          <p:spPr>
            <a:xfrm>
              <a:off x="789637" y="55121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26567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26567" y="3968819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184241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>
              <a:stCxn id="52" idx="6"/>
              <a:endCxn id="54" idx="2"/>
            </p:cNvCxnSpPr>
            <p:nvPr/>
          </p:nvCxnSpPr>
          <p:spPr>
            <a:xfrm>
              <a:off x="789638" y="36020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4"/>
            </p:cNvCxnSpPr>
            <p:nvPr/>
          </p:nvCxnSpPr>
          <p:spPr>
            <a:xfrm>
              <a:off x="1315778" y="3732434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0"/>
              <a:endCxn id="52" idx="4"/>
            </p:cNvCxnSpPr>
            <p:nvPr/>
          </p:nvCxnSpPr>
          <p:spPr>
            <a:xfrm flipV="1">
              <a:off x="658104" y="3732433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4"/>
            </p:cNvCxnSpPr>
            <p:nvPr/>
          </p:nvCxnSpPr>
          <p:spPr>
            <a:xfrm>
              <a:off x="658104" y="4229656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184243" y="490077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>
              <a:stCxn id="49" idx="4"/>
              <a:endCxn id="59" idx="0"/>
            </p:cNvCxnSpPr>
            <p:nvPr/>
          </p:nvCxnSpPr>
          <p:spPr>
            <a:xfrm>
              <a:off x="1315778" y="470514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447800" y="532744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439006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47800" y="341735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8192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184243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40889" y="26670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799550" y="3209328"/>
            <a:ext cx="908141" cy="2487453"/>
            <a:chOff x="1799550" y="3209328"/>
            <a:chExt cx="908141" cy="2487453"/>
          </a:xfrm>
        </p:grpSpPr>
        <p:sp>
          <p:nvSpPr>
            <p:cNvPr id="64" name="Right Brace 63"/>
            <p:cNvSpPr/>
            <p:nvPr/>
          </p:nvSpPr>
          <p:spPr>
            <a:xfrm>
              <a:off x="1799550" y="3209328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17841" y="426838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-8</a:t>
              </a:r>
              <a:endParaRPr lang="fr-FR" baseline="30000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404977" y="3193421"/>
            <a:ext cx="908141" cy="2487453"/>
            <a:chOff x="4404977" y="3193421"/>
            <a:chExt cx="908141" cy="2487453"/>
          </a:xfrm>
        </p:grpSpPr>
        <p:sp>
          <p:nvSpPr>
            <p:cNvPr id="126" name="Right Brace 125"/>
            <p:cNvSpPr/>
            <p:nvPr/>
          </p:nvSpPr>
          <p:spPr>
            <a:xfrm>
              <a:off x="4404977" y="3193421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23268" y="425248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-9</a:t>
              </a:r>
              <a:endParaRPr lang="fr-FR" baseline="30000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3188310" y="2971480"/>
            <a:ext cx="1371658" cy="2747677"/>
            <a:chOff x="3188310" y="2971480"/>
            <a:chExt cx="1371658" cy="2747677"/>
          </a:xfrm>
        </p:grpSpPr>
        <p:cxnSp>
          <p:nvCxnSpPr>
            <p:cNvPr id="76" name="Straight Connector 75"/>
            <p:cNvCxnSpPr>
              <a:stCxn id="81" idx="0"/>
              <a:endCxn id="92" idx="4"/>
            </p:cNvCxnSpPr>
            <p:nvPr/>
          </p:nvCxnSpPr>
          <p:spPr>
            <a:xfrm flipV="1">
              <a:off x="3977520" y="5203007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0" idx="0"/>
              <a:endCxn id="79" idx="4"/>
            </p:cNvCxnSpPr>
            <p:nvPr/>
          </p:nvCxnSpPr>
          <p:spPr>
            <a:xfrm flipV="1">
              <a:off x="3319844" y="4746544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85" idx="0"/>
              <a:endCxn id="95" idx="0"/>
            </p:cNvCxnSpPr>
            <p:nvPr/>
          </p:nvCxnSpPr>
          <p:spPr>
            <a:xfrm rot="5400000" flipH="1" flipV="1">
              <a:off x="3642455" y="3168404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188310" y="448570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8310" y="542309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845985" y="542607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451381" y="459710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6"/>
              <a:endCxn id="81" idx="2"/>
            </p:cNvCxnSpPr>
            <p:nvPr/>
          </p:nvCxnSpPr>
          <p:spPr>
            <a:xfrm>
              <a:off x="3451380" y="5553512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188311" y="351299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88311" y="401021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845987" y="401021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Connector 87"/>
            <p:cNvCxnSpPr>
              <a:stCxn id="86" idx="6"/>
              <a:endCxn id="87" idx="2"/>
            </p:cNvCxnSpPr>
            <p:nvPr/>
          </p:nvCxnSpPr>
          <p:spPr>
            <a:xfrm flipV="1">
              <a:off x="3451381" y="4140634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4"/>
            </p:cNvCxnSpPr>
            <p:nvPr/>
          </p:nvCxnSpPr>
          <p:spPr>
            <a:xfrm>
              <a:off x="3977524" y="4271052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0"/>
              <a:endCxn id="85" idx="4"/>
            </p:cNvCxnSpPr>
            <p:nvPr/>
          </p:nvCxnSpPr>
          <p:spPr>
            <a:xfrm flipV="1">
              <a:off x="3319848" y="3773830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4"/>
            </p:cNvCxnSpPr>
            <p:nvPr/>
          </p:nvCxnSpPr>
          <p:spPr>
            <a:xfrm>
              <a:off x="3319848" y="427105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845987" y="494216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Connector 92"/>
            <p:cNvCxnSpPr>
              <a:stCxn id="82" idx="4"/>
              <a:endCxn id="92" idx="0"/>
            </p:cNvCxnSpPr>
            <p:nvPr/>
          </p:nvCxnSpPr>
          <p:spPr>
            <a:xfrm flipH="1">
              <a:off x="3977522" y="4746543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236072" y="299053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34645" y="349101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748922" y="297148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8" name="Straight Connector 97"/>
            <p:cNvCxnSpPr>
              <a:stCxn id="85" idx="6"/>
              <a:endCxn id="95" idx="2"/>
            </p:cNvCxnSpPr>
            <p:nvPr/>
          </p:nvCxnSpPr>
          <p:spPr>
            <a:xfrm flipV="1">
              <a:off x="3451381" y="3643412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3855510" y="448570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09" name="Straight Connector 108"/>
            <p:cNvCxnSpPr>
              <a:stCxn id="95" idx="4"/>
              <a:endCxn id="87" idx="0"/>
            </p:cNvCxnSpPr>
            <p:nvPr/>
          </p:nvCxnSpPr>
          <p:spPr>
            <a:xfrm flipH="1">
              <a:off x="3977522" y="3795812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139445" y="534982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39445" y="441243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64754" y="397824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70118" y="343399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083459" y="3509795"/>
            <a:ext cx="908141" cy="1521396"/>
            <a:chOff x="8083459" y="3509795"/>
            <a:chExt cx="908141" cy="1521396"/>
          </a:xfrm>
        </p:grpSpPr>
        <p:sp>
          <p:nvSpPr>
            <p:cNvPr id="188" name="Right Brace 187"/>
            <p:cNvSpPr/>
            <p:nvPr/>
          </p:nvSpPr>
          <p:spPr>
            <a:xfrm>
              <a:off x="8083459" y="3509795"/>
              <a:ext cx="419100" cy="1521396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601750" y="410812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-7</a:t>
              </a:r>
              <a:endParaRPr lang="fr-FR" baseline="300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425672" y="3672048"/>
            <a:ext cx="2736578" cy="1281563"/>
            <a:chOff x="5425672" y="3672048"/>
            <a:chExt cx="2736578" cy="1281563"/>
          </a:xfrm>
        </p:grpSpPr>
        <p:sp>
          <p:nvSpPr>
            <p:cNvPr id="133" name="Oval 132"/>
            <p:cNvSpPr/>
            <p:nvPr/>
          </p:nvSpPr>
          <p:spPr>
            <a:xfrm>
              <a:off x="5853876" y="46334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5" name="Curved Connector 134"/>
            <p:cNvCxnSpPr>
              <a:stCxn id="133" idx="1"/>
              <a:endCxn id="134" idx="7"/>
            </p:cNvCxnSpPr>
            <p:nvPr/>
          </p:nvCxnSpPr>
          <p:spPr>
            <a:xfrm rot="5400000" flipH="1" flipV="1">
              <a:off x="6305121" y="4237087"/>
              <a:ext cx="21861" cy="847299"/>
            </a:xfrm>
            <a:prstGeom prst="curvedConnector3">
              <a:avLst>
                <a:gd name="adj1" fmla="val 2962001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5793738" y="429703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384930" y="395858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989683" y="395827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549843" y="4293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37380" y="46269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552152" y="462696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52152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48" name="Straight Connector 147"/>
            <p:cNvCxnSpPr>
              <a:stCxn id="144" idx="2"/>
              <a:endCxn id="134" idx="6"/>
            </p:cNvCxnSpPr>
            <p:nvPr/>
          </p:nvCxnSpPr>
          <p:spPr>
            <a:xfrm flipH="1">
              <a:off x="6784338" y="4757387"/>
              <a:ext cx="153042" cy="18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4" idx="0"/>
              <a:endCxn id="146" idx="4"/>
            </p:cNvCxnSpPr>
            <p:nvPr/>
          </p:nvCxnSpPr>
          <p:spPr>
            <a:xfrm flipV="1">
              <a:off x="7068915" y="4444062"/>
              <a:ext cx="0" cy="18290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5" idx="0"/>
              <a:endCxn id="147" idx="4"/>
            </p:cNvCxnSpPr>
            <p:nvPr/>
          </p:nvCxnSpPr>
          <p:spPr>
            <a:xfrm flipV="1">
              <a:off x="7683687" y="4444062"/>
              <a:ext cx="0" cy="18290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3" idx="6"/>
              <a:endCxn id="134" idx="2"/>
            </p:cNvCxnSpPr>
            <p:nvPr/>
          </p:nvCxnSpPr>
          <p:spPr>
            <a:xfrm flipV="1">
              <a:off x="6116946" y="4757568"/>
              <a:ext cx="362592" cy="63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6479538" y="460516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8" name="Straight Connector 167"/>
            <p:cNvCxnSpPr>
              <a:stCxn id="144" idx="6"/>
              <a:endCxn id="145" idx="2"/>
            </p:cNvCxnSpPr>
            <p:nvPr/>
          </p:nvCxnSpPr>
          <p:spPr>
            <a:xfrm flipV="1">
              <a:off x="7200450" y="4757386"/>
              <a:ext cx="351702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46" idx="6"/>
              <a:endCxn id="147" idx="2"/>
            </p:cNvCxnSpPr>
            <p:nvPr/>
          </p:nvCxnSpPr>
          <p:spPr>
            <a:xfrm>
              <a:off x="7200450" y="4313643"/>
              <a:ext cx="35170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>
              <a:stCxn id="146" idx="0"/>
              <a:endCxn id="147" idx="0"/>
            </p:cNvCxnSpPr>
            <p:nvPr/>
          </p:nvCxnSpPr>
          <p:spPr>
            <a:xfrm rot="5400000" flipH="1" flipV="1">
              <a:off x="7376301" y="3875837"/>
              <a:ext cx="12700" cy="614772"/>
            </a:xfrm>
            <a:prstGeom prst="curvedConnector3">
              <a:avLst>
                <a:gd name="adj1" fmla="val 300000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7251116" y="367204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425672" y="457922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772400" y="412897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772400" y="458427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37380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Comment </a:t>
            </a:r>
            <a:r>
              <a:rPr lang="en-US" sz="2400" b="1" dirty="0" err="1" smtClean="0">
                <a:solidFill>
                  <a:schemeClr val="bg2"/>
                </a:solidFill>
              </a:rPr>
              <a:t>trouver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le </a:t>
            </a:r>
            <a:r>
              <a:rPr lang="en-US" sz="2400" b="1" dirty="0" err="1" smtClean="0">
                <a:solidFill>
                  <a:schemeClr val="bg2"/>
                </a:solidFill>
              </a:rPr>
              <a:t>meilleur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repliement</a:t>
            </a:r>
            <a:r>
              <a:rPr lang="en-US" sz="2400" b="1" dirty="0" smtClean="0">
                <a:solidFill>
                  <a:schemeClr val="bg2"/>
                </a:solidFill>
              </a:rPr>
              <a:t> ?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3994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chorégraphie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bg2"/>
                </a:solidFill>
              </a:rPr>
              <a:t>conflits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</a:rPr>
              <a:t>Maximisant</a:t>
            </a:r>
            <a:r>
              <a:rPr lang="en-US" sz="2000" dirty="0" smtClean="0"/>
              <a:t> le </a:t>
            </a:r>
            <a:r>
              <a:rPr lang="en-US" sz="2000" dirty="0" err="1" smtClean="0"/>
              <a:t>bonheur</a:t>
            </a:r>
            <a:r>
              <a:rPr lang="en-US" sz="2000" dirty="0" smtClean="0"/>
              <a:t> global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2042" y="2895600"/>
            <a:ext cx="2297500" cy="719435"/>
            <a:chOff x="3975767" y="2001219"/>
            <a:chExt cx="3026757" cy="911039"/>
          </a:xfrm>
        </p:grpSpPr>
        <p:pic>
          <p:nvPicPr>
            <p:cNvPr id="26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89813" y="217384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516" y="2192063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ross 4"/>
            <p:cNvSpPr/>
            <p:nvPr/>
          </p:nvSpPr>
          <p:spPr>
            <a:xfrm rot="18820391">
              <a:off x="4070962" y="2021231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86771" y="2088900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62442" y="2080572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ross 51"/>
            <p:cNvSpPr/>
            <p:nvPr/>
          </p:nvSpPr>
          <p:spPr>
            <a:xfrm rot="18820391">
              <a:off x="5828615" y="1999496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835" y="3940948"/>
            <a:ext cx="3913308" cy="1393052"/>
            <a:chOff x="1447800" y="3797082"/>
            <a:chExt cx="7372697" cy="2451318"/>
          </a:xfrm>
        </p:grpSpPr>
        <p:sp>
          <p:nvSpPr>
            <p:cNvPr id="8" name="Rectangle 7"/>
            <p:cNvSpPr/>
            <p:nvPr/>
          </p:nvSpPr>
          <p:spPr>
            <a:xfrm>
              <a:off x="1447800" y="3797082"/>
              <a:ext cx="1733896" cy="243455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71000" y="4094074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35759" y="4037909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58716" y="4889234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7554" y="4971896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Smiley Face 37"/>
            <p:cNvSpPr/>
            <p:nvPr/>
          </p:nvSpPr>
          <p:spPr>
            <a:xfrm>
              <a:off x="1524000" y="5595836"/>
              <a:ext cx="530766" cy="500164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1907" y="3813844"/>
              <a:ext cx="3178790" cy="243455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02003" y="4055668"/>
              <a:ext cx="1338762" cy="592532"/>
              <a:chOff x="3562271" y="4519654"/>
              <a:chExt cx="1338762" cy="592532"/>
            </a:xfrm>
          </p:grpSpPr>
          <p:pic>
            <p:nvPicPr>
              <p:cNvPr id="3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49470" y="4532455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C:\Users\ponty\Documents\Presentations\2012-04-UnitheCafe\facesA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60951" y="4470275"/>
                <a:ext cx="588875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Smiley Face 38"/>
            <p:cNvSpPr/>
            <p:nvPr/>
          </p:nvSpPr>
          <p:spPr>
            <a:xfrm>
              <a:off x="4614366" y="5646335"/>
              <a:ext cx="530766" cy="500164"/>
            </a:xfrm>
            <a:prstGeom prst="smileyFace">
              <a:avLst>
                <a:gd name="adj" fmla="val 1682"/>
              </a:avLst>
            </a:prstGeom>
            <a:solidFill>
              <a:srgbClr val="FFC000"/>
            </a:solidFill>
            <a:ln>
              <a:solidFill>
                <a:srgbClr val="CC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11413" y="4885943"/>
              <a:ext cx="1321706" cy="676657"/>
              <a:chOff x="3471681" y="5207497"/>
              <a:chExt cx="1321706" cy="676657"/>
            </a:xfrm>
          </p:grpSpPr>
          <p:pic>
            <p:nvPicPr>
              <p:cNvPr id="42" name="Picture 4" descr="C:\Users\ponty\Documents\Presentations\2012-04-UnitheCafe\facesU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02683" y="5293451"/>
                <a:ext cx="676657" cy="504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21059" y="5200182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122025" y="4039617"/>
              <a:ext cx="1199308" cy="608583"/>
              <a:chOff x="5082293" y="4572001"/>
              <a:chExt cx="1199308" cy="608583"/>
            </a:xfrm>
          </p:grpSpPr>
          <p:pic>
            <p:nvPicPr>
              <p:cNvPr id="4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069492" y="4584802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701871" y="4600853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987244" y="4893868"/>
              <a:ext cx="1507503" cy="592532"/>
              <a:chOff x="4947512" y="5324391"/>
              <a:chExt cx="1507503" cy="592532"/>
            </a:xfrm>
          </p:grpSpPr>
          <p:pic>
            <p:nvPicPr>
              <p:cNvPr id="48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996890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13105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6906245" y="3813844"/>
              <a:ext cx="1914252" cy="243455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87892" y="4086685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40" y="4092416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4793" y="4933558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7738" y="4964647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Smiley Face 61"/>
            <p:cNvSpPr/>
            <p:nvPr/>
          </p:nvSpPr>
          <p:spPr>
            <a:xfrm>
              <a:off x="7597988" y="5672036"/>
              <a:ext cx="530766" cy="500164"/>
            </a:xfrm>
            <a:prstGeom prst="smileyFace">
              <a:avLst>
                <a:gd name="adj" fmla="val -844"/>
              </a:avLst>
            </a:prstGeom>
            <a:solidFill>
              <a:srgbClr val="FB4747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/>
            <p:cNvSpPr/>
            <p:nvPr/>
          </p:nvSpPr>
          <p:spPr>
            <a:xfrm>
              <a:off x="2133600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Heart 128"/>
            <p:cNvSpPr/>
            <p:nvPr/>
          </p:nvSpPr>
          <p:spPr>
            <a:xfrm>
              <a:off x="246537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Heart 129"/>
            <p:cNvSpPr/>
            <p:nvPr/>
          </p:nvSpPr>
          <p:spPr>
            <a:xfrm>
              <a:off x="279370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Heart 130"/>
            <p:cNvSpPr/>
            <p:nvPr/>
          </p:nvSpPr>
          <p:spPr>
            <a:xfrm>
              <a:off x="536110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Heart 131"/>
            <p:cNvSpPr/>
            <p:nvPr/>
          </p:nvSpPr>
          <p:spPr>
            <a:xfrm>
              <a:off x="568943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Heart 132"/>
            <p:cNvSpPr/>
            <p:nvPr/>
          </p:nvSpPr>
          <p:spPr>
            <a:xfrm>
              <a:off x="8329683" y="5758525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itre 1"/>
          <p:cNvSpPr>
            <a:spLocks noGrp="1"/>
          </p:cNvSpPr>
          <p:nvPr>
            <p:ph type="title"/>
          </p:nvPr>
        </p:nvSpPr>
        <p:spPr>
          <a:xfrm>
            <a:off x="1701799" y="0"/>
            <a:ext cx="8051801" cy="1143000"/>
          </a:xfrm>
        </p:spPr>
        <p:txBody>
          <a:bodyPr/>
          <a:lstStyle/>
          <a:p>
            <a:r>
              <a:rPr lang="en-US" dirty="0" smtClean="0"/>
              <a:t>Fête de Village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Repliement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d’ARN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ponty\Documents\Presentations\2012-04-UnitheCafe\cho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6" y="1447800"/>
            <a:ext cx="2847214" cy="12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4648200" y="101391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structure 2</a:t>
            </a:r>
            <a:r>
              <a:rPr lang="en-US" sz="2000" baseline="30000" dirty="0" smtClean="0">
                <a:solidFill>
                  <a:schemeClr val="accent1"/>
                </a:solidFill>
              </a:rPr>
              <a:t>aire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accent1"/>
                </a:solidFill>
              </a:rPr>
              <a:t>paires</a:t>
            </a:r>
            <a:r>
              <a:rPr lang="en-US" sz="2000" dirty="0" smtClean="0">
                <a:solidFill>
                  <a:schemeClr val="accent1"/>
                </a:solidFill>
              </a:rPr>
              <a:t> non-</a:t>
            </a:r>
            <a:r>
              <a:rPr lang="en-US" sz="2000" dirty="0" err="1" smtClean="0">
                <a:solidFill>
                  <a:schemeClr val="accent1"/>
                </a:solidFill>
              </a:rPr>
              <a:t>canoniques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Minimisant</a:t>
            </a:r>
            <a:r>
              <a:rPr lang="en-US" sz="2000" dirty="0" smtClean="0"/>
              <a:t> </a:t>
            </a:r>
            <a:r>
              <a:rPr lang="en-US" sz="2000" dirty="0" err="1" smtClean="0"/>
              <a:t>l’énergie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libre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415653" y="708904"/>
            <a:ext cx="865412" cy="2563029"/>
            <a:chOff x="8505428" y="787388"/>
            <a:chExt cx="951135" cy="2715429"/>
          </a:xfrm>
        </p:grpSpPr>
        <p:cxnSp>
          <p:nvCxnSpPr>
            <p:cNvPr id="179" name="Straight Connector 178"/>
            <p:cNvCxnSpPr>
              <a:stCxn id="184" idx="0"/>
              <a:endCxn id="194" idx="4"/>
            </p:cNvCxnSpPr>
            <p:nvPr/>
          </p:nvCxnSpPr>
          <p:spPr>
            <a:xfrm flipV="1">
              <a:off x="9294638" y="3018915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3" idx="0"/>
              <a:endCxn id="182" idx="4"/>
            </p:cNvCxnSpPr>
            <p:nvPr/>
          </p:nvCxnSpPr>
          <p:spPr>
            <a:xfrm flipV="1">
              <a:off x="8636962" y="2562452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>
              <a:stCxn id="187" idx="0"/>
              <a:endCxn id="197" idx="0"/>
            </p:cNvCxnSpPr>
            <p:nvPr/>
          </p:nvCxnSpPr>
          <p:spPr>
            <a:xfrm rot="5400000" flipH="1" flipV="1">
              <a:off x="8959573" y="984312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8505428" y="230161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505428" y="323900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9163103" y="324197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8768499" y="2413012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3" idx="6"/>
              <a:endCxn id="184" idx="2"/>
            </p:cNvCxnSpPr>
            <p:nvPr/>
          </p:nvCxnSpPr>
          <p:spPr>
            <a:xfrm>
              <a:off x="8768498" y="3369420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8505429" y="1328901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8505429" y="182612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9163105" y="182612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0" name="Straight Connector 189"/>
            <p:cNvCxnSpPr>
              <a:stCxn id="188" idx="6"/>
              <a:endCxn id="189" idx="2"/>
            </p:cNvCxnSpPr>
            <p:nvPr/>
          </p:nvCxnSpPr>
          <p:spPr>
            <a:xfrm flipV="1">
              <a:off x="8768499" y="1956542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4"/>
            </p:cNvCxnSpPr>
            <p:nvPr/>
          </p:nvCxnSpPr>
          <p:spPr>
            <a:xfrm>
              <a:off x="9294642" y="2086960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8" idx="0"/>
              <a:endCxn id="187" idx="4"/>
            </p:cNvCxnSpPr>
            <p:nvPr/>
          </p:nvCxnSpPr>
          <p:spPr>
            <a:xfrm flipV="1">
              <a:off x="8636966" y="1589738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8" idx="4"/>
            </p:cNvCxnSpPr>
            <p:nvPr/>
          </p:nvCxnSpPr>
          <p:spPr>
            <a:xfrm>
              <a:off x="8636966" y="2086961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9163105" y="275807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5" name="Straight Connector 194"/>
            <p:cNvCxnSpPr>
              <a:stCxn id="200" idx="4"/>
              <a:endCxn id="194" idx="0"/>
            </p:cNvCxnSpPr>
            <p:nvPr/>
          </p:nvCxnSpPr>
          <p:spPr>
            <a:xfrm flipH="1">
              <a:off x="9294640" y="2562451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8553190" y="80643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9151763" y="13069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9066040" y="78738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9" name="Straight Connector 198"/>
            <p:cNvCxnSpPr>
              <a:stCxn id="187" idx="6"/>
              <a:endCxn id="197" idx="2"/>
            </p:cNvCxnSpPr>
            <p:nvPr/>
          </p:nvCxnSpPr>
          <p:spPr>
            <a:xfrm flipV="1">
              <a:off x="8768499" y="1459320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9172628" y="230161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01" name="Straight Connector 200"/>
            <p:cNvCxnSpPr>
              <a:stCxn id="197" idx="4"/>
              <a:endCxn id="189" idx="0"/>
            </p:cNvCxnSpPr>
            <p:nvPr/>
          </p:nvCxnSpPr>
          <p:spPr>
            <a:xfrm flipH="1">
              <a:off x="9294640" y="1611720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5257800" y="4038600"/>
            <a:ext cx="3589405" cy="1202323"/>
            <a:chOff x="5257800" y="4038600"/>
            <a:chExt cx="3589405" cy="1202323"/>
          </a:xfrm>
        </p:grpSpPr>
        <p:grpSp>
          <p:nvGrpSpPr>
            <p:cNvPr id="215" name="Group 214"/>
            <p:cNvGrpSpPr/>
            <p:nvPr/>
          </p:nvGrpSpPr>
          <p:grpSpPr>
            <a:xfrm>
              <a:off x="5257800" y="4086255"/>
              <a:ext cx="1066800" cy="304800"/>
              <a:chOff x="3638269" y="1358345"/>
              <a:chExt cx="1066800" cy="304800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3638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400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6" idx="6"/>
                <a:endCxn id="217" idx="2"/>
              </p:cNvCxnSpPr>
              <p:nvPr/>
            </p:nvCxnSpPr>
            <p:spPr>
              <a:xfrm>
                <a:off x="3943069" y="1510745"/>
                <a:ext cx="457200" cy="0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TextBox 218"/>
            <p:cNvSpPr txBox="1"/>
            <p:nvPr/>
          </p:nvSpPr>
          <p:spPr>
            <a:xfrm>
              <a:off x="7162800" y="4038600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-3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5257800" y="4475981"/>
              <a:ext cx="1066800" cy="304800"/>
              <a:chOff x="3657038" y="1847033"/>
              <a:chExt cx="1066800" cy="304800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3657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19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3" name="Straight Connector 222"/>
              <p:cNvCxnSpPr>
                <a:stCxn id="221" idx="6"/>
                <a:endCxn id="222" idx="2"/>
              </p:cNvCxnSpPr>
              <p:nvPr/>
            </p:nvCxnSpPr>
            <p:spPr>
              <a:xfrm>
                <a:off x="3961838" y="1999433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7162800" y="4428326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-2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57800" y="4888468"/>
              <a:ext cx="1066800" cy="304800"/>
              <a:chOff x="3668364" y="2335720"/>
              <a:chExt cx="1066800" cy="304800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3668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430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8" name="Straight Connector 227"/>
              <p:cNvCxnSpPr>
                <a:stCxn id="226" idx="6"/>
                <a:endCxn id="227" idx="2"/>
              </p:cNvCxnSpPr>
              <p:nvPr/>
            </p:nvCxnSpPr>
            <p:spPr>
              <a:xfrm>
                <a:off x="3973164" y="2488120"/>
                <a:ext cx="457200" cy="0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Box 228"/>
            <p:cNvSpPr txBox="1"/>
            <p:nvPr/>
          </p:nvSpPr>
          <p:spPr>
            <a:xfrm>
              <a:off x="7162800" y="4840813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-1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6549229" y="4146322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Right Arrow 230"/>
            <p:cNvSpPr/>
            <p:nvPr/>
          </p:nvSpPr>
          <p:spPr>
            <a:xfrm>
              <a:off x="6549229" y="4533106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Right Arrow 231"/>
            <p:cNvSpPr/>
            <p:nvPr/>
          </p:nvSpPr>
          <p:spPr>
            <a:xfrm>
              <a:off x="6549229" y="4948535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64994" y="2844225"/>
            <a:ext cx="4267410" cy="688163"/>
            <a:chOff x="5164994" y="2844225"/>
            <a:chExt cx="4267410" cy="688163"/>
          </a:xfrm>
        </p:grpSpPr>
        <p:grpSp>
          <p:nvGrpSpPr>
            <p:cNvPr id="23" name="Group 22"/>
            <p:cNvGrpSpPr/>
            <p:nvPr/>
          </p:nvGrpSpPr>
          <p:grpSpPr>
            <a:xfrm>
              <a:off x="5164994" y="2876255"/>
              <a:ext cx="1066800" cy="656133"/>
              <a:chOff x="4157522" y="3176835"/>
              <a:chExt cx="1066800" cy="656133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8" name="Straight Connector 207"/>
              <p:cNvCxnSpPr>
                <a:stCxn id="206" idx="6"/>
                <a:endCxn id="207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Cross 208"/>
              <p:cNvSpPr/>
              <p:nvPr/>
            </p:nvSpPr>
            <p:spPr>
              <a:xfrm rot="18820391">
                <a:off x="4357999" y="3180761"/>
                <a:ext cx="656133" cy="648281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6393129" y="2895912"/>
              <a:ext cx="1066800" cy="557854"/>
              <a:chOff x="4157522" y="3196492"/>
              <a:chExt cx="1066800" cy="557854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3" name="Straight Connector 212"/>
              <p:cNvCxnSpPr>
                <a:stCxn id="211" idx="6"/>
                <a:endCxn id="212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Cross 213"/>
              <p:cNvSpPr/>
              <p:nvPr/>
            </p:nvSpPr>
            <p:spPr>
              <a:xfrm rot="18820391">
                <a:off x="4405615" y="3200299"/>
                <a:ext cx="557854" cy="550239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7747999" y="2844225"/>
              <a:ext cx="1684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…</a:t>
              </a:r>
              <a:endParaRPr lang="fr-FR" sz="3200" b="1" dirty="0"/>
            </a:p>
          </p:txBody>
        </p:sp>
      </p:grpSp>
      <p:cxnSp>
        <p:nvCxnSpPr>
          <p:cNvPr id="234" name="Straight Connector 233"/>
          <p:cNvCxnSpPr/>
          <p:nvPr/>
        </p:nvCxnSpPr>
        <p:spPr>
          <a:xfrm>
            <a:off x="4495800" y="1066800"/>
            <a:ext cx="0" cy="42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1223035" y="5520314"/>
            <a:ext cx="65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2"/>
                </a:solidFill>
              </a:rPr>
              <a:t>Une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stratégie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i="1" dirty="0" err="1" smtClean="0">
                <a:solidFill>
                  <a:schemeClr val="bg2"/>
                </a:solidFill>
              </a:rPr>
              <a:t>diviser</a:t>
            </a:r>
            <a:r>
              <a:rPr lang="en-US" sz="2400" b="1" i="1" dirty="0" smtClean="0">
                <a:solidFill>
                  <a:schemeClr val="bg2"/>
                </a:solidFill>
              </a:rPr>
              <a:t> pour </a:t>
            </a:r>
            <a:r>
              <a:rPr lang="en-US" sz="2400" b="1" i="1" dirty="0" err="1" smtClean="0">
                <a:solidFill>
                  <a:schemeClr val="bg2"/>
                </a:solidFill>
              </a:rPr>
              <a:t>régner</a:t>
            </a:r>
            <a:r>
              <a:rPr lang="en-US" sz="2400" b="1" i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permet</a:t>
            </a:r>
            <a:r>
              <a:rPr lang="en-US" sz="2400" b="1" dirty="0" smtClean="0">
                <a:solidFill>
                  <a:schemeClr val="bg2"/>
                </a:solidFill>
              </a:rPr>
              <a:t> de </a:t>
            </a:r>
            <a:r>
              <a:rPr lang="en-US" sz="2400" b="1" dirty="0" err="1" smtClean="0">
                <a:solidFill>
                  <a:schemeClr val="bg2"/>
                </a:solidFill>
              </a:rPr>
              <a:t>prédire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la structure </a:t>
            </a:r>
            <a:r>
              <a:rPr lang="en-US" sz="2400" b="1" dirty="0" err="1" smtClean="0">
                <a:solidFill>
                  <a:schemeClr val="bg2"/>
                </a:solidFill>
              </a:rPr>
              <a:t>d’ARN</a:t>
            </a:r>
            <a:r>
              <a:rPr lang="en-US" sz="2400" b="1" dirty="0" smtClean="0">
                <a:solidFill>
                  <a:schemeClr val="bg2"/>
                </a:solidFill>
              </a:rPr>
              <a:t> !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80033" y="3171067"/>
            <a:ext cx="651326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9" idx="6"/>
            <a:endCxn id="90" idx="2"/>
          </p:cNvCxnSpPr>
          <p:nvPr/>
        </p:nvCxnSpPr>
        <p:spPr>
          <a:xfrm>
            <a:off x="972001" y="3268522"/>
            <a:ext cx="8567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552271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04550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7" y="2385587"/>
            <a:ext cx="371758" cy="6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80502" y="215475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89" name="Oval 88"/>
          <p:cNvSpPr/>
          <p:nvPr/>
        </p:nvSpPr>
        <p:spPr>
          <a:xfrm>
            <a:off x="8382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8288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313362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Min(       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591120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635325" y="3962400"/>
            <a:ext cx="278203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184318" y="3968802"/>
            <a:ext cx="22080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3846728" y="4063225"/>
            <a:ext cx="1147710" cy="907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61" idx="0"/>
            <a:endCxn id="60" idx="0"/>
          </p:cNvCxnSpPr>
          <p:nvPr/>
        </p:nvCxnSpPr>
        <p:spPr>
          <a:xfrm rot="5400000" flipH="1" flipV="1">
            <a:off x="4289889" y="3787621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999128" y="4011481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46849" y="4011481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776958" y="401014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90672" y="2355557"/>
            <a:ext cx="44161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20965" y="2455852"/>
            <a:ext cx="838200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7" y="1533423"/>
            <a:ext cx="375898" cy="7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4453203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05482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73" idx="0"/>
            <a:endCxn id="75" idx="0"/>
          </p:cNvCxnSpPr>
          <p:nvPr/>
        </p:nvCxnSpPr>
        <p:spPr>
          <a:xfrm rot="5400000" flipH="1" flipV="1">
            <a:off x="5161765" y="3309644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004" y="353350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318725" y="3533504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55862"/>
            <a:ext cx="353492" cy="6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4" y="3003462"/>
            <a:ext cx="529004" cy="8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5791200" y="4013697"/>
            <a:ext cx="685800" cy="167989"/>
            <a:chOff x="6629400" y="6363094"/>
            <a:chExt cx="938170" cy="213394"/>
          </a:xfrm>
        </p:grpSpPr>
        <p:cxnSp>
          <p:nvCxnSpPr>
            <p:cNvPr id="113" name="Curved Connector 112"/>
            <p:cNvCxnSpPr>
              <a:stCxn id="86" idx="0"/>
              <a:endCxn id="88" idx="0"/>
            </p:cNvCxnSpPr>
            <p:nvPr/>
          </p:nvCxnSpPr>
          <p:spPr>
            <a:xfrm rot="5400000" flipH="1" flipV="1">
              <a:off x="6972300" y="6205974"/>
              <a:ext cx="12700" cy="399599"/>
            </a:xfrm>
            <a:prstGeom prst="curvedConnector3">
              <a:avLst>
                <a:gd name="adj1" fmla="val 1238945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859853" y="6363094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629400" y="6452544"/>
              <a:ext cx="938170" cy="1958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7105199" y="6405773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05600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367902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629400" y="3998528"/>
            <a:ext cx="899002" cy="192472"/>
            <a:chOff x="7625424" y="6366769"/>
            <a:chExt cx="1147710" cy="213394"/>
          </a:xfrm>
        </p:grpSpPr>
        <p:sp>
          <p:nvSpPr>
            <p:cNvPr id="104" name="Rectangle 103"/>
            <p:cNvSpPr/>
            <p:nvPr/>
          </p:nvSpPr>
          <p:spPr>
            <a:xfrm>
              <a:off x="8265676" y="6366769"/>
              <a:ext cx="346835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7625424" y="6467594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7777824" y="641585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6415850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78710" y="640997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Curved Connector 116"/>
            <p:cNvCxnSpPr>
              <a:stCxn id="108" idx="0"/>
              <a:endCxn id="109" idx="0"/>
            </p:cNvCxnSpPr>
            <p:nvPr/>
          </p:nvCxnSpPr>
          <p:spPr>
            <a:xfrm rot="5400000" flipH="1" flipV="1">
              <a:off x="7994413" y="6266162"/>
              <a:ext cx="12700" cy="299376"/>
            </a:xfrm>
            <a:prstGeom prst="curvedConnector3">
              <a:avLst>
                <a:gd name="adj1" fmla="val 864937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057400" y="242789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Min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396196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834619" y="1313116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5228309" y="3081893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434400" y="280359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7456555" y="275742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685800" y="4876800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 </a:t>
            </a:r>
            <a:r>
              <a:rPr lang="en-US" sz="2400" dirty="0" err="1" smtClean="0"/>
              <a:t>réalité</a:t>
            </a:r>
            <a:r>
              <a:rPr lang="en-US" sz="2400" dirty="0" smtClean="0"/>
              <a:t>, des </a:t>
            </a:r>
            <a:r>
              <a:rPr lang="en-US" sz="2400" dirty="0" err="1" smtClean="0"/>
              <a:t>schémas</a:t>
            </a:r>
            <a:r>
              <a:rPr lang="en-US" sz="2400" dirty="0" smtClean="0"/>
              <a:t> un </a:t>
            </a:r>
            <a:r>
              <a:rPr lang="en-US" sz="2400" dirty="0" err="1" smtClean="0"/>
              <a:t>peu</a:t>
            </a:r>
            <a:r>
              <a:rPr lang="en-US" sz="2400" dirty="0" smtClean="0"/>
              <a:t> plus complexes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utilisés</a:t>
            </a:r>
            <a:r>
              <a:rPr lang="en-US" sz="2400" dirty="0" smtClean="0"/>
              <a:t>, </a:t>
            </a:r>
            <a:r>
              <a:rPr lang="en-US" sz="2400" dirty="0" err="1" smtClean="0"/>
              <a:t>basés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le </a:t>
            </a:r>
            <a:r>
              <a:rPr lang="en-US" sz="2400" dirty="0" err="1" smtClean="0"/>
              <a:t>même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principe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Algorithme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0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18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2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4" dur="3000" spd="-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28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0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2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4" dur="3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6" dur="3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051801" cy="1143000"/>
          </a:xfrm>
        </p:spPr>
        <p:txBody>
          <a:bodyPr/>
          <a:lstStyle/>
          <a:p>
            <a:r>
              <a:rPr lang="en-US" dirty="0" err="1" smtClean="0"/>
              <a:t>Approche</a:t>
            </a:r>
            <a:r>
              <a:rPr lang="en-US" dirty="0" smtClean="0"/>
              <a:t> </a:t>
            </a:r>
            <a:r>
              <a:rPr lang="en-US" dirty="0" err="1" smtClean="0"/>
              <a:t>thermodynamique</a:t>
            </a:r>
            <a:r>
              <a:rPr lang="en-US" dirty="0" smtClean="0"/>
              <a:t> à </a:t>
            </a:r>
            <a:r>
              <a:rPr lang="en-US" dirty="0" err="1" smtClean="0"/>
              <a:t>l’équilibre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18331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18331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578600" y="6184900"/>
            <a:ext cx="2011363" cy="273050"/>
          </a:xfrm>
        </p:spPr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27/05/2013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700210" y="915987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2954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Approche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thermodynamique</a:t>
            </a:r>
            <a:r>
              <a:rPr lang="en-US" b="1" dirty="0" smtClean="0">
                <a:solidFill>
                  <a:schemeClr val="bg2"/>
                </a:solidFill>
              </a:rPr>
              <a:t>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Toutes</a:t>
            </a:r>
            <a:r>
              <a:rPr lang="en-US" dirty="0" smtClean="0"/>
              <a:t> les structures  existent </a:t>
            </a:r>
            <a:r>
              <a:rPr lang="en-US" dirty="0" err="1" smtClean="0">
                <a:solidFill>
                  <a:schemeClr val="bg2"/>
                </a:solidFill>
              </a:rPr>
              <a:t>simultanément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>
                <a:solidFill>
                  <a:schemeClr val="bg2"/>
                </a:solidFill>
              </a:rPr>
              <a:t>équilibre</a:t>
            </a:r>
            <a:r>
              <a:rPr lang="en-US" dirty="0" smtClean="0">
                <a:solidFill>
                  <a:schemeClr val="bg2"/>
                </a:solidFill>
              </a:rPr>
              <a:t> de Boltzmann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Chaque</a:t>
            </a:r>
            <a:r>
              <a:rPr lang="en-US" dirty="0" smtClean="0"/>
              <a:t> structure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observée</a:t>
            </a:r>
            <a:r>
              <a:rPr lang="en-US" dirty="0" smtClean="0"/>
              <a:t> avec </a:t>
            </a:r>
            <a:r>
              <a:rPr lang="en-US" dirty="0" err="1" smtClean="0"/>
              <a:t>probabilité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7350" y="5806599"/>
            <a:ext cx="860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Structure </a:t>
            </a:r>
            <a:r>
              <a:rPr lang="en-US" b="1" dirty="0" err="1" smtClean="0">
                <a:solidFill>
                  <a:schemeClr val="bg2"/>
                </a:solidFill>
              </a:rPr>
              <a:t>fonctionnelle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= </a:t>
            </a:r>
            <a:r>
              <a:rPr lang="en-US" dirty="0"/>
              <a:t>Structure </a:t>
            </a:r>
            <a:r>
              <a:rPr lang="en-US" dirty="0" err="1" smtClean="0">
                <a:solidFill>
                  <a:schemeClr val="bg2"/>
                </a:solidFill>
              </a:rPr>
              <a:t>représentative</a:t>
            </a:r>
            <a:r>
              <a:rPr lang="en-US" dirty="0" smtClean="0"/>
              <a:t> de </a:t>
            </a:r>
            <a:r>
              <a:rPr lang="en-US" dirty="0" err="1" smtClean="0"/>
              <a:t>l’ensemble</a:t>
            </a:r>
            <a:r>
              <a:rPr lang="en-US" dirty="0" smtClean="0"/>
              <a:t> de Boltzmann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5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33033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𝑅𝑇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14789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𝐸𝑆</m:t>
                                  </m:r>
                                  <m:r>
                                    <a:rPr lang="en-US" sz="2400" b="0" i="1" baseline="-25000" smtClean="0">
                                      <a:latin typeface="Cambria Math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81400" y="5112071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où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511039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>
                <a:solidFill>
                  <a:schemeClr val="bg2"/>
                </a:solidFill>
              </a:rPr>
              <a:t>fonction</a:t>
            </a:r>
            <a:r>
              <a:rPr lang="en-US" dirty="0" smtClean="0">
                <a:solidFill>
                  <a:schemeClr val="bg2"/>
                </a:solidFill>
              </a:rPr>
              <a:t> de partition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8" grpId="0"/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9558" y="932116"/>
            <a:ext cx="8001000" cy="2877884"/>
            <a:chOff x="838200" y="1313116"/>
            <a:chExt cx="8001000" cy="2877884"/>
          </a:xfrm>
        </p:grpSpPr>
        <p:sp>
          <p:nvSpPr>
            <p:cNvPr id="27" name="Rectangle 26"/>
            <p:cNvSpPr/>
            <p:nvPr/>
          </p:nvSpPr>
          <p:spPr>
            <a:xfrm>
              <a:off x="1080033" y="3171067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972001" y="3268522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552271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04550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817" y="2385587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80502" y="215475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8382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8288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3133623"/>
              <a:ext cx="510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Min(       +    +       )</a:t>
              </a:r>
              <a:endParaRPr lang="fr-FR" sz="36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012303" y="3591120"/>
              <a:ext cx="715707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635325" y="396240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4318" y="396880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846728" y="406322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289889" y="378762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999128" y="401148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446849" y="401148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776958" y="401014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90672" y="2355557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0965" y="2455852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867" y="1533423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4453203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005482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161765" y="3309644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871004" y="353350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318725" y="3533504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155862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774" y="3003462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118"/>
            <p:cNvGrpSpPr/>
            <p:nvPr/>
          </p:nvGrpSpPr>
          <p:grpSpPr>
            <a:xfrm>
              <a:off x="5791200" y="4013697"/>
              <a:ext cx="685800" cy="167989"/>
              <a:chOff x="6629400" y="6363094"/>
              <a:chExt cx="938170" cy="213394"/>
            </a:xfrm>
          </p:grpSpPr>
          <p:cxnSp>
            <p:nvCxnSpPr>
              <p:cNvPr id="113" name="Curved Connector 112"/>
              <p:cNvCxnSpPr>
                <a:stCxn id="86" idx="0"/>
                <a:endCxn id="88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629400" y="3998528"/>
              <a:ext cx="899002" cy="192472"/>
              <a:chOff x="7625424" y="6366769"/>
              <a:chExt cx="1147710" cy="213394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Curved Connector 116"/>
              <p:cNvCxnSpPr>
                <a:stCxn id="108" idx="0"/>
                <a:endCxn id="109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057400" y="2427892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Min</a:t>
              </a:r>
              <a:endParaRPr lang="fr-FR" sz="3600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3463323" y="1396196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/>
            <p:cNvSpPr/>
            <p:nvPr/>
          </p:nvSpPr>
          <p:spPr>
            <a:xfrm>
              <a:off x="4834619" y="1313116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5228309" y="308189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/>
            <p:cNvSpPr/>
            <p:nvPr/>
          </p:nvSpPr>
          <p:spPr>
            <a:xfrm>
              <a:off x="6434400" y="280359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/>
            <p:cNvSpPr/>
            <p:nvPr/>
          </p:nvSpPr>
          <p:spPr>
            <a:xfrm>
              <a:off x="7456555" y="2757427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Fonction</a:t>
            </a:r>
            <a:r>
              <a:rPr lang="en-US" dirty="0" smtClean="0"/>
              <a:t> de partition (</a:t>
            </a:r>
            <a:r>
              <a:rPr lang="en-US" dirty="0" err="1" smtClean="0"/>
              <a:t>Mc</a:t>
            </a:r>
            <a:r>
              <a:rPr lang="en-US" dirty="0" smtClean="0"/>
              <a:t> </a:t>
            </a:r>
            <a:r>
              <a:rPr lang="en-US" dirty="0" err="1" smtClean="0"/>
              <a:t>Caskill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932116"/>
            <a:ext cx="8001000" cy="2877884"/>
            <a:chOff x="955972" y="2738902"/>
            <a:chExt cx="8001000" cy="2877884"/>
          </a:xfrm>
        </p:grpSpPr>
        <p:sp>
          <p:nvSpPr>
            <p:cNvPr id="83" name="Rectangle 82"/>
            <p:cNvSpPr/>
            <p:nvPr/>
          </p:nvSpPr>
          <p:spPr>
            <a:xfrm>
              <a:off x="1197805" y="459685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102" idx="6"/>
              <a:endCxn id="103" idx="2"/>
            </p:cNvCxnSpPr>
            <p:nvPr/>
          </p:nvCxnSpPr>
          <p:spPr>
            <a:xfrm>
              <a:off x="1089773" y="469430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670043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222322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89" y="381137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tangle 93"/>
            <p:cNvSpPr/>
            <p:nvPr/>
          </p:nvSpPr>
          <p:spPr>
            <a:xfrm>
              <a:off x="1898274" y="358054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9559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465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51572" y="4559409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</a:t>
              </a:r>
              <a:r>
                <a:rPr lang="el-GR" sz="4400" dirty="0" smtClean="0">
                  <a:solidFill>
                    <a:schemeClr val="bg2"/>
                  </a:solidFill>
                </a:rPr>
                <a:t>Σ</a:t>
              </a:r>
              <a:r>
                <a:rPr lang="en-US" sz="3600" dirty="0" smtClean="0"/>
                <a:t>  ( </a:t>
              </a:r>
              <a:r>
                <a:rPr lang="en-US" sz="3600" dirty="0" smtClean="0">
                  <a:solidFill>
                    <a:schemeClr val="bg2"/>
                  </a:solidFill>
                </a:rPr>
                <a:t>e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)</a:t>
              </a:r>
              <a:endParaRPr lang="fr-FR" sz="36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53097" y="5388186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02090" y="5394588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3964500" y="5489011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>
              <a:stCxn id="121" idx="0"/>
              <a:endCxn id="122" idx="0"/>
            </p:cNvCxnSpPr>
            <p:nvPr/>
          </p:nvCxnSpPr>
          <p:spPr>
            <a:xfrm rot="5400000" flipH="1" flipV="1">
              <a:off x="4407661" y="5213407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4116900" y="543726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564621" y="5437267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94730" y="543593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308444" y="3781343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4038737" y="3881638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6" name="Picture 125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639" y="2959209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Oval 126"/>
            <p:cNvSpPr/>
            <p:nvPr/>
          </p:nvSpPr>
          <p:spPr>
            <a:xfrm>
              <a:off x="4570975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23254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847" y="4581648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885" y="4429248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Group 133"/>
            <p:cNvGrpSpPr/>
            <p:nvPr/>
          </p:nvGrpSpPr>
          <p:grpSpPr>
            <a:xfrm>
              <a:off x="6008311" y="5439483"/>
              <a:ext cx="685800" cy="167989"/>
              <a:chOff x="6629400" y="6363094"/>
              <a:chExt cx="938170" cy="213394"/>
            </a:xfrm>
          </p:grpSpPr>
          <p:cxnSp>
            <p:nvCxnSpPr>
              <p:cNvPr id="153" name="Curved Connector 152"/>
              <p:cNvCxnSpPr>
                <a:stCxn id="157" idx="0"/>
                <a:endCxn id="156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846511" y="5424314"/>
              <a:ext cx="899002" cy="192472"/>
              <a:chOff x="7625424" y="6366769"/>
              <a:chExt cx="1147710" cy="21339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Curved Connector 151"/>
              <p:cNvCxnSpPr>
                <a:stCxn id="149" idx="0"/>
                <a:endCxn id="150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2175172" y="3810000"/>
              <a:ext cx="962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</a:t>
              </a:r>
              <a:r>
                <a:rPr lang="el-GR" sz="4800" dirty="0" smtClean="0">
                  <a:solidFill>
                    <a:schemeClr val="bg2"/>
                  </a:solidFill>
                </a:rPr>
                <a:t>Σ</a:t>
              </a:r>
              <a:endParaRPr lang="fr-FR" sz="3600" dirty="0">
                <a:solidFill>
                  <a:schemeClr val="bg2"/>
                </a:solidFill>
              </a:endParaRPr>
            </a:p>
          </p:txBody>
        </p:sp>
        <p:sp>
          <p:nvSpPr>
            <p:cNvPr id="137" name="Left Brace 136"/>
            <p:cNvSpPr/>
            <p:nvPr/>
          </p:nvSpPr>
          <p:spPr>
            <a:xfrm>
              <a:off x="3581095" y="2821982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ectangle 138"/>
            <p:cNvSpPr/>
            <p:nvPr/>
          </p:nvSpPr>
          <p:spPr>
            <a:xfrm>
              <a:off x="4952391" y="2738902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029200" y="4183213"/>
              <a:ext cx="1009406" cy="566844"/>
              <a:chOff x="4836376" y="4507679"/>
              <a:chExt cx="1009406" cy="566844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5130075" y="5016906"/>
                <a:ext cx="715707" cy="640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9" name="Curved Connector 128"/>
              <p:cNvCxnSpPr>
                <a:stCxn id="130" idx="0"/>
                <a:endCxn id="131" idx="0"/>
              </p:cNvCxnSpPr>
              <p:nvPr/>
            </p:nvCxnSpPr>
            <p:spPr>
              <a:xfrm rot="5400000" flipH="1" flipV="1">
                <a:off x="5279537" y="4735430"/>
                <a:ext cx="12700" cy="447721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4988776" y="495929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436497" y="495929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346081" y="4507679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3" name="Rectangle 142"/>
            <p:cNvSpPr/>
            <p:nvPr/>
          </p:nvSpPr>
          <p:spPr>
            <a:xfrm>
              <a:off x="6651511" y="422938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/>
            <p:cNvSpPr/>
            <p:nvPr/>
          </p:nvSpPr>
          <p:spPr>
            <a:xfrm>
              <a:off x="7673666" y="418321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/>
          <p:cNvSpPr txBox="1"/>
          <p:nvPr/>
        </p:nvSpPr>
        <p:spPr>
          <a:xfrm>
            <a:off x="533400" y="403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L’algorithme</a:t>
            </a:r>
            <a:r>
              <a:rPr lang="en-US" sz="2400" dirty="0" smtClean="0"/>
              <a:t> de </a:t>
            </a:r>
            <a:r>
              <a:rPr lang="en-US" sz="2400" dirty="0" err="1" smtClean="0"/>
              <a:t>calcul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fonction</a:t>
            </a:r>
            <a:r>
              <a:rPr lang="en-US" sz="2400" dirty="0" smtClean="0"/>
              <a:t> de partition </a:t>
            </a:r>
            <a:r>
              <a:rPr lang="en-US" sz="2400" dirty="0" err="1" smtClean="0"/>
              <a:t>s’obtient</a:t>
            </a:r>
            <a:r>
              <a:rPr lang="en-US" sz="2400" dirty="0" smtClean="0"/>
              <a:t> par un </a:t>
            </a:r>
            <a:r>
              <a:rPr lang="en-US" sz="2400" dirty="0" smtClean="0">
                <a:solidFill>
                  <a:schemeClr val="bg2"/>
                </a:solidFill>
              </a:rPr>
              <a:t>simple </a:t>
            </a:r>
            <a:r>
              <a:rPr lang="en-US" sz="2400" dirty="0" err="1" smtClean="0">
                <a:solidFill>
                  <a:schemeClr val="bg2"/>
                </a:solidFill>
              </a:rPr>
              <a:t>changement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d’algèbre</a:t>
            </a:r>
            <a:r>
              <a:rPr lang="en-US" sz="2400" dirty="0" smtClean="0"/>
              <a:t> (Min,+)  → </a:t>
            </a:r>
            <a:r>
              <a:rPr lang="en-US" sz="2400" dirty="0"/>
              <a:t>(+,x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fr-FR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33400" y="518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</a:t>
            </a:r>
            <a:r>
              <a:rPr lang="en-US" sz="2400" dirty="0" err="1" smtClean="0"/>
              <a:t>obtient</a:t>
            </a:r>
            <a:r>
              <a:rPr lang="en-US" sz="2400" dirty="0" smtClean="0"/>
              <a:t> de </a:t>
            </a:r>
            <a:r>
              <a:rPr lang="en-US" sz="2400" dirty="0" err="1" smtClean="0"/>
              <a:t>façon</a:t>
            </a:r>
            <a:r>
              <a:rPr lang="en-US" sz="2400" dirty="0" smtClean="0"/>
              <a:t> </a:t>
            </a:r>
            <a:r>
              <a:rPr lang="en-US" sz="2400" dirty="0" err="1" smtClean="0"/>
              <a:t>similaire</a:t>
            </a:r>
            <a:r>
              <a:rPr lang="en-US" sz="2400" dirty="0" smtClean="0"/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Probabilité</a:t>
            </a:r>
            <a:r>
              <a:rPr lang="en-US" sz="2400" dirty="0" smtClean="0"/>
              <a:t> de </a:t>
            </a:r>
            <a:r>
              <a:rPr lang="en-US" sz="2400" dirty="0" err="1" smtClean="0"/>
              <a:t>paires</a:t>
            </a:r>
            <a:r>
              <a:rPr lang="en-US" sz="2400" dirty="0" smtClean="0"/>
              <a:t> de 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Echantillonnage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statistique</a:t>
            </a:r>
            <a:r>
              <a:rPr lang="en-US" sz="2400" dirty="0" smtClean="0"/>
              <a:t> de structures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59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2867630B-45CD-4371-BE7D-96EB431F5EFB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Quelques applications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3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440374-4A6E-47F3-97CB-4BC96CA32FA4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5/27/2013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53</a:t>
            </a:fld>
            <a:endParaRPr lang="en-US" dirty="0"/>
          </a:p>
        </p:txBody>
      </p:sp>
      <p:pic>
        <p:nvPicPr>
          <p:cNvPr id="3075" name="Picture 3" descr="C:\Users\ponty\Documents\Presentations\2012-04-UnitheCafe\per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6" y="2508599"/>
            <a:ext cx="7410794" cy="19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per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0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onty\Documents\Presentations\2012-04-UnitheCafe\perf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7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 smtClean="0"/>
              <a:t>Sensibilité</a:t>
            </a:r>
            <a:r>
              <a:rPr lang="en-US" dirty="0" smtClean="0"/>
              <a:t> de </a:t>
            </a:r>
            <a:r>
              <a:rPr lang="en-US" dirty="0" err="1" smtClean="0"/>
              <a:t>nos</a:t>
            </a:r>
            <a:r>
              <a:rPr lang="en-US" dirty="0" smtClean="0"/>
              <a:t> ARN aux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6056312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Echantillonage</a:t>
            </a:r>
            <a:r>
              <a:rPr lang="en-US" sz="2800" dirty="0" smtClean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PCA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/>
              <a:t>Sensibilité</a:t>
            </a:r>
            <a:r>
              <a:rPr lang="en-US" dirty="0"/>
              <a:t> de </a:t>
            </a:r>
            <a:r>
              <a:rPr lang="en-US" dirty="0" err="1"/>
              <a:t>nos</a:t>
            </a:r>
            <a:r>
              <a:rPr lang="en-US" dirty="0"/>
              <a:t> ARN aux mutations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576253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2211451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235893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954035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228759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/>
              <a:t>Echantillonage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Clustering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/>
              <a:t> PCA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2194640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267893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545096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3014584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730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Evaluer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prédiction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88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4648200"/>
            <a:ext cx="5486400" cy="1447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De </a:t>
            </a:r>
            <a:r>
              <a:rPr lang="en-US" sz="1800" dirty="0" err="1"/>
              <a:t>f</a:t>
            </a:r>
            <a:r>
              <a:rPr lang="en-US" sz="1800" dirty="0" err="1" smtClean="0"/>
              <a:t>aibles</a:t>
            </a:r>
            <a:r>
              <a:rPr lang="en-US" sz="1800" dirty="0" smtClean="0"/>
              <a:t> </a:t>
            </a:r>
            <a:r>
              <a:rPr lang="en-US" sz="1800" dirty="0" err="1" smtClean="0"/>
              <a:t>probabilités</a:t>
            </a:r>
            <a:r>
              <a:rPr lang="en-US" sz="1800" dirty="0" smtClean="0"/>
              <a:t> </a:t>
            </a:r>
            <a:r>
              <a:rPr lang="en-US" sz="1800" dirty="0" err="1" smtClean="0"/>
              <a:t>indiquent</a:t>
            </a:r>
            <a:r>
              <a:rPr lang="en-US" sz="1800" dirty="0" smtClean="0"/>
              <a:t> des </a:t>
            </a:r>
            <a:r>
              <a:rPr lang="en-US" sz="1800" dirty="0" err="1" smtClean="0"/>
              <a:t>régions</a:t>
            </a:r>
            <a:r>
              <a:rPr lang="en-US" sz="1800" dirty="0" smtClean="0"/>
              <a:t> </a:t>
            </a:r>
            <a:r>
              <a:rPr lang="en-US" sz="1800" dirty="0" err="1" smtClean="0"/>
              <a:t>incertaines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Avg. PPV</a:t>
            </a:r>
            <a:r>
              <a:rPr lang="en-US" sz="1800" dirty="0" smtClean="0">
                <a:solidFill>
                  <a:srgbClr val="C00000"/>
                </a:solidFill>
              </a:rPr>
              <a:t>&gt;90%</a:t>
            </a:r>
            <a:r>
              <a:rPr lang="en-US" sz="1800" dirty="0" smtClean="0"/>
              <a:t>       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</a:t>
            </a:r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60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8F51B24-FE56-46AB-A3F4-8E087E3E0EE8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4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91D4FC-E9D6-4A1E-B464-BE8D8212F641}" type="datetime1">
              <a:rPr lang="fr-FR" smtClean="0"/>
              <a:t>27/05/2013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81000" y="1371600"/>
            <a:ext cx="8466138" cy="47244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métaphores</a:t>
            </a:r>
            <a:r>
              <a:rPr lang="en-US" dirty="0" smtClean="0"/>
              <a:t> </a:t>
            </a:r>
            <a:r>
              <a:rPr lang="en-US" dirty="0" err="1" smtClean="0"/>
              <a:t>aident</a:t>
            </a:r>
            <a:r>
              <a:rPr lang="en-US" dirty="0" smtClean="0"/>
              <a:t> à la conception d</a:t>
            </a:r>
            <a:r>
              <a:rPr lang="fr-FR" dirty="0" smtClean="0"/>
              <a:t>’algorithmes efficaces …</a:t>
            </a:r>
          </a:p>
          <a:p>
            <a:r>
              <a:rPr lang="en-US" dirty="0" smtClean="0"/>
              <a:t>… qui </a:t>
            </a:r>
            <a:r>
              <a:rPr lang="en-US" dirty="0" err="1" smtClean="0"/>
              <a:t>aident</a:t>
            </a:r>
            <a:r>
              <a:rPr lang="en-US" dirty="0" smtClean="0"/>
              <a:t> à </a:t>
            </a:r>
            <a:r>
              <a:rPr lang="en-US" dirty="0" err="1" smtClean="0"/>
              <a:t>comprendre</a:t>
            </a:r>
            <a:r>
              <a:rPr lang="en-US" dirty="0" smtClean="0"/>
              <a:t> la </a:t>
            </a:r>
            <a:r>
              <a:rPr lang="en-US" dirty="0" err="1" smtClean="0"/>
              <a:t>biologie</a:t>
            </a:r>
            <a:r>
              <a:rPr lang="en-US" dirty="0" smtClean="0"/>
              <a:t> des ARN.</a:t>
            </a:r>
          </a:p>
          <a:p>
            <a:r>
              <a:rPr lang="en-US" dirty="0" err="1" smtClean="0"/>
              <a:t>Nombreux</a:t>
            </a:r>
            <a:r>
              <a:rPr lang="en-US" dirty="0" smtClean="0"/>
              <a:t> challenges :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Meilleurs</a:t>
            </a:r>
            <a:r>
              <a:rPr lang="en-US" dirty="0" smtClean="0"/>
              <a:t> </a:t>
            </a:r>
            <a:r>
              <a:rPr lang="en-US" dirty="0" err="1" smtClean="0"/>
              <a:t>modèles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(</a:t>
            </a:r>
            <a:r>
              <a:rPr lang="en-US" dirty="0" err="1" smtClean="0"/>
              <a:t>Traitables</a:t>
            </a:r>
            <a:r>
              <a:rPr lang="en-US" dirty="0" smtClean="0"/>
              <a:t> </a:t>
            </a:r>
            <a:r>
              <a:rPr lang="en-US" dirty="0" err="1" smtClean="0"/>
              <a:t>algorithmiquement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Espaces</a:t>
            </a:r>
            <a:r>
              <a:rPr lang="en-US" dirty="0" smtClean="0"/>
              <a:t> de </a:t>
            </a:r>
            <a:r>
              <a:rPr lang="en-US" dirty="0" err="1" smtClean="0"/>
              <a:t>repliement</a:t>
            </a:r>
            <a:r>
              <a:rPr lang="en-US" dirty="0" smtClean="0"/>
              <a:t> plus riches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Dépasser</a:t>
            </a:r>
            <a:r>
              <a:rPr lang="en-US" dirty="0" smtClean="0"/>
              <a:t> la </a:t>
            </a:r>
            <a:r>
              <a:rPr lang="en-US" dirty="0" err="1" smtClean="0"/>
              <a:t>thermodynamique</a:t>
            </a:r>
            <a:r>
              <a:rPr lang="en-US" dirty="0" smtClean="0"/>
              <a:t> (</a:t>
            </a:r>
            <a:r>
              <a:rPr lang="en-US" dirty="0" err="1" smtClean="0"/>
              <a:t>Cinétique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Prédire</a:t>
            </a:r>
            <a:r>
              <a:rPr lang="en-US" dirty="0" smtClean="0"/>
              <a:t> les interactions ARN-ARN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C093BFC-FA23-4E80-806C-1C9E767D7D10}" type="datetime1">
              <a:rPr lang="fr-FR" smtClean="0"/>
              <a:t>27/05/2013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métier de chercheur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91D4FC-E9D6-4A1E-B464-BE8D8212F641}" type="datetime1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8F51B24-FE56-46AB-A3F4-8E087E3E0EE8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5</a:t>
            </a:r>
            <a:endParaRPr lang="fr-FR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/>
          <a:lstStyle/>
          <a:p>
            <a:r>
              <a:rPr lang="en-US" dirty="0" smtClean="0"/>
              <a:t>Qui je </a:t>
            </a:r>
            <a:r>
              <a:rPr lang="en-US" dirty="0" err="1" smtClean="0"/>
              <a:t>suis</a:t>
            </a:r>
            <a:r>
              <a:rPr lang="en-US" dirty="0" smtClean="0"/>
              <a:t>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  <p:sp>
        <p:nvSpPr>
          <p:cNvPr id="24" name="Arc plein 23"/>
          <p:cNvSpPr/>
          <p:nvPr/>
        </p:nvSpPr>
        <p:spPr>
          <a:xfrm>
            <a:off x="-5991585" y="-328792"/>
            <a:ext cx="7896585" cy="7896585"/>
          </a:xfrm>
          <a:prstGeom prst="blockArc">
            <a:avLst>
              <a:gd name="adj1" fmla="val 18900000"/>
              <a:gd name="adj2" fmla="val 2700000"/>
              <a:gd name="adj3" fmla="val 274"/>
            </a:avLst>
          </a:prstGeom>
          <a:scene3d>
            <a:camera prst="perspectiveHeroicExtremeRightFacing" fov="5400000" zoom="82000">
              <a:rot lat="21300000" lon="21594000" rev="0"/>
            </a:camera>
            <a:lightRig rig="morning" dir="t">
              <a:rot lat="0" lon="0" rev="204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e 35"/>
          <p:cNvGrpSpPr/>
          <p:nvPr/>
        </p:nvGrpSpPr>
        <p:grpSpPr>
          <a:xfrm>
            <a:off x="549378" y="987926"/>
            <a:ext cx="8289822" cy="917074"/>
            <a:chOff x="549378" y="987926"/>
            <a:chExt cx="8289822" cy="917074"/>
          </a:xfrm>
        </p:grpSpPr>
        <p:sp>
          <p:nvSpPr>
            <p:cNvPr id="25" name="Forme libre 24"/>
            <p:cNvSpPr/>
            <p:nvPr/>
          </p:nvSpPr>
          <p:spPr>
            <a:xfrm>
              <a:off x="1007915" y="1079634"/>
              <a:ext cx="7831285" cy="825366"/>
            </a:xfrm>
            <a:custGeom>
              <a:avLst/>
              <a:gdLst>
                <a:gd name="connsiteX0" fmla="*/ 0 w 7831285"/>
                <a:gd name="connsiteY0" fmla="*/ 0 h 733659"/>
                <a:gd name="connsiteX1" fmla="*/ 7831285 w 7831285"/>
                <a:gd name="connsiteY1" fmla="*/ 0 h 733659"/>
                <a:gd name="connsiteX2" fmla="*/ 7831285 w 7831285"/>
                <a:gd name="connsiteY2" fmla="*/ 733659 h 733659"/>
                <a:gd name="connsiteX3" fmla="*/ 0 w 7831285"/>
                <a:gd name="connsiteY3" fmla="*/ 733659 h 733659"/>
                <a:gd name="connsiteX4" fmla="*/ 0 w 7831285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285" h="733659">
                  <a:moveTo>
                    <a:pt x="0" y="0"/>
                  </a:moveTo>
                  <a:lnTo>
                    <a:pt x="7831285" y="0"/>
                  </a:lnTo>
                  <a:lnTo>
                    <a:pt x="7831285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Chargé de </a:t>
              </a:r>
              <a:r>
                <a:rPr lang="en-US" sz="2100" b="1" kern="1200" dirty="0" err="1" smtClean="0"/>
                <a:t>recherche</a:t>
              </a:r>
              <a:r>
                <a:rPr lang="en-US" sz="2100" b="1" kern="1200" dirty="0" smtClean="0"/>
                <a:t> 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Centre National de la </a:t>
              </a:r>
              <a:r>
                <a:rPr lang="en-US" sz="1800" kern="1200" dirty="0" err="1" smtClean="0"/>
                <a:t>Recherche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Scientifique</a:t>
              </a:r>
              <a:r>
                <a:rPr lang="en-US" sz="1800" kern="1200" dirty="0" smtClean="0"/>
                <a:t> (CNRS)</a:t>
              </a:r>
              <a:endParaRPr lang="fr-FR" sz="1800" kern="1200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49378" y="987926"/>
              <a:ext cx="917074" cy="9170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e 34"/>
          <p:cNvGrpSpPr/>
          <p:nvPr/>
        </p:nvGrpSpPr>
        <p:grpSpPr>
          <a:xfrm>
            <a:off x="1151765" y="2060825"/>
            <a:ext cx="7764103" cy="917074"/>
            <a:chOff x="1151765" y="2060825"/>
            <a:chExt cx="7764103" cy="917074"/>
          </a:xfrm>
        </p:grpSpPr>
        <p:sp>
          <p:nvSpPr>
            <p:cNvPr id="27" name="Forme libre 26"/>
            <p:cNvSpPr/>
            <p:nvPr/>
          </p:nvSpPr>
          <p:spPr>
            <a:xfrm>
              <a:off x="1610302" y="2152532"/>
              <a:ext cx="7305566" cy="825367"/>
            </a:xfrm>
            <a:custGeom>
              <a:avLst/>
              <a:gdLst>
                <a:gd name="connsiteX0" fmla="*/ 0 w 7305566"/>
                <a:gd name="connsiteY0" fmla="*/ 0 h 733659"/>
                <a:gd name="connsiteX1" fmla="*/ 7305566 w 7305566"/>
                <a:gd name="connsiteY1" fmla="*/ 0 h 733659"/>
                <a:gd name="connsiteX2" fmla="*/ 7305566 w 7305566"/>
                <a:gd name="connsiteY2" fmla="*/ 733659 h 733659"/>
                <a:gd name="connsiteX3" fmla="*/ 0 w 7305566"/>
                <a:gd name="connsiteY3" fmla="*/ 733659 h 733659"/>
                <a:gd name="connsiteX4" fmla="*/ 0 w 7305566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566" h="733659">
                  <a:moveTo>
                    <a:pt x="0" y="0"/>
                  </a:moveTo>
                  <a:lnTo>
                    <a:pt x="7305566" y="0"/>
                  </a:lnTo>
                  <a:lnTo>
                    <a:pt x="7305566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53340" rIns="53340" bIns="5334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/>
                <a:t>Chercheur</a:t>
              </a:r>
              <a:r>
                <a:rPr lang="en-US" sz="2100" b="1" kern="1200" dirty="0" smtClean="0"/>
                <a:t> </a:t>
              </a:r>
              <a:r>
                <a:rPr lang="en-US" sz="2100" b="1" kern="1200" dirty="0" err="1" smtClean="0"/>
                <a:t>associé</a:t>
              </a:r>
              <a:endParaRPr lang="fr-FR" sz="21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smtClean="0"/>
                <a:t>Institut National de Recherche en Informatique et Automatique (INRIA)</a:t>
              </a:r>
              <a:endParaRPr lang="fr-FR" sz="1600" kern="120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151765" y="2060825"/>
              <a:ext cx="917074" cy="917074"/>
            </a:xfrm>
            <a:prstGeom prst="ellipse">
              <a:avLst/>
            </a:prstGeom>
            <a:blipFill dpi="0" rotWithShape="0">
              <a:blip r:embed="rId3"/>
              <a:srcRect/>
              <a:tile tx="95250" ty="-38100" sx="9000" sy="9000" flip="none" algn="ctr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Groupe 36"/>
          <p:cNvGrpSpPr/>
          <p:nvPr/>
        </p:nvGrpSpPr>
        <p:grpSpPr>
          <a:xfrm>
            <a:off x="1313118" y="3160962"/>
            <a:ext cx="7602749" cy="917074"/>
            <a:chOff x="1313118" y="3160962"/>
            <a:chExt cx="7602749" cy="917074"/>
          </a:xfrm>
        </p:grpSpPr>
        <p:sp>
          <p:nvSpPr>
            <p:cNvPr id="29" name="Forme libre 28"/>
            <p:cNvSpPr/>
            <p:nvPr/>
          </p:nvSpPr>
          <p:spPr>
            <a:xfrm>
              <a:off x="1771655" y="3252670"/>
              <a:ext cx="7144212" cy="825366"/>
            </a:xfrm>
            <a:custGeom>
              <a:avLst/>
              <a:gdLst>
                <a:gd name="connsiteX0" fmla="*/ 0 w 7144212"/>
                <a:gd name="connsiteY0" fmla="*/ 0 h 733659"/>
                <a:gd name="connsiteX1" fmla="*/ 7144212 w 7144212"/>
                <a:gd name="connsiteY1" fmla="*/ 0 h 733659"/>
                <a:gd name="connsiteX2" fmla="*/ 7144212 w 7144212"/>
                <a:gd name="connsiteY2" fmla="*/ 733659 h 733659"/>
                <a:gd name="connsiteX3" fmla="*/ 0 w 7144212"/>
                <a:gd name="connsiteY3" fmla="*/ 733659 h 733659"/>
                <a:gd name="connsiteX4" fmla="*/ 0 w 7144212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4212" h="733659">
                  <a:moveTo>
                    <a:pt x="0" y="0"/>
                  </a:moveTo>
                  <a:lnTo>
                    <a:pt x="7144212" y="0"/>
                  </a:lnTo>
                  <a:lnTo>
                    <a:pt x="7144212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Lieu de travail/Affectation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Laboratoire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d’Informatique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l’École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Polytechnique</a:t>
              </a:r>
              <a:r>
                <a:rPr lang="en-US" sz="1800" kern="1200" dirty="0" smtClean="0"/>
                <a:t> (LIX)</a:t>
              </a:r>
              <a:endParaRPr lang="fr-FR" sz="1800" kern="12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313118" y="3160962"/>
              <a:ext cx="917074" cy="917074"/>
            </a:xfrm>
            <a:prstGeom prst="ellipse">
              <a:avLst/>
            </a:prstGeom>
            <a:blipFill dpi="0" rotWithShape="0">
              <a:blip r:embed="rId4"/>
              <a:srcRect/>
              <a:tile tx="0" ty="57150" sx="70000" sy="70000" flip="none" algn="tl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e 37"/>
          <p:cNvGrpSpPr/>
          <p:nvPr/>
        </p:nvGrpSpPr>
        <p:grpSpPr>
          <a:xfrm>
            <a:off x="1151765" y="4261100"/>
            <a:ext cx="7764103" cy="917074"/>
            <a:chOff x="1151765" y="4261100"/>
            <a:chExt cx="7764103" cy="917074"/>
          </a:xfrm>
        </p:grpSpPr>
        <p:sp>
          <p:nvSpPr>
            <p:cNvPr id="31" name="Forme libre 30"/>
            <p:cNvSpPr/>
            <p:nvPr/>
          </p:nvSpPr>
          <p:spPr>
            <a:xfrm>
              <a:off x="1610302" y="4352807"/>
              <a:ext cx="7305566" cy="825367"/>
            </a:xfrm>
            <a:custGeom>
              <a:avLst/>
              <a:gdLst>
                <a:gd name="connsiteX0" fmla="*/ 0 w 7305566"/>
                <a:gd name="connsiteY0" fmla="*/ 0 h 733659"/>
                <a:gd name="connsiteX1" fmla="*/ 7305566 w 7305566"/>
                <a:gd name="connsiteY1" fmla="*/ 0 h 733659"/>
                <a:gd name="connsiteX2" fmla="*/ 7305566 w 7305566"/>
                <a:gd name="connsiteY2" fmla="*/ 733659 h 733659"/>
                <a:gd name="connsiteX3" fmla="*/ 0 w 7305566"/>
                <a:gd name="connsiteY3" fmla="*/ 733659 h 733659"/>
                <a:gd name="connsiteX4" fmla="*/ 0 w 7305566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566" h="733659">
                  <a:moveTo>
                    <a:pt x="0" y="0"/>
                  </a:moveTo>
                  <a:lnTo>
                    <a:pt x="7305566" y="0"/>
                  </a:lnTo>
                  <a:lnTo>
                    <a:pt x="7305566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Mission </a:t>
              </a:r>
              <a:r>
                <a:rPr lang="en-US" sz="2100" b="1" kern="1200" dirty="0" err="1" smtClean="0"/>
                <a:t>principale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Réaliser</a:t>
              </a:r>
              <a:r>
                <a:rPr lang="en-US" sz="1800" kern="1200" dirty="0" smtClean="0"/>
                <a:t> un </a:t>
              </a:r>
              <a:r>
                <a:rPr lang="en-US" sz="1800" kern="1200" dirty="0" err="1" smtClean="0"/>
                <a:t>projet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recherche</a:t>
              </a:r>
              <a:r>
                <a:rPr lang="en-US" sz="1800" kern="1200" dirty="0" smtClean="0"/>
                <a:t> personnel (Design </a:t>
              </a:r>
              <a:r>
                <a:rPr lang="en-US" sz="1800" kern="1200" dirty="0" err="1" smtClean="0"/>
                <a:t>d’ARN</a:t>
              </a:r>
              <a:r>
                <a:rPr lang="en-US" sz="1800" kern="1200" dirty="0" smtClean="0"/>
                <a:t>)</a:t>
              </a:r>
              <a:endParaRPr lang="fr-FR" sz="1800" kern="12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151765" y="4261100"/>
              <a:ext cx="917074" cy="917074"/>
            </a:xfrm>
            <a:prstGeom prst="ellipse">
              <a:avLst/>
            </a:prstGeom>
            <a:blipFill dpi="0" rotWithShape="0">
              <a:blip r:embed="rId5"/>
              <a:srcRect/>
              <a:tile tx="-234950" ty="133350" sx="80000" sy="80000" flip="none" algn="ctr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e 38"/>
          <p:cNvGrpSpPr/>
          <p:nvPr/>
        </p:nvGrpSpPr>
        <p:grpSpPr>
          <a:xfrm>
            <a:off x="609600" y="5361237"/>
            <a:ext cx="8305800" cy="917074"/>
            <a:chOff x="609600" y="5361237"/>
            <a:chExt cx="8305800" cy="917074"/>
          </a:xfrm>
        </p:grpSpPr>
        <p:sp>
          <p:nvSpPr>
            <p:cNvPr id="33" name="Forme libre 32"/>
            <p:cNvSpPr/>
            <p:nvPr/>
          </p:nvSpPr>
          <p:spPr>
            <a:xfrm>
              <a:off x="1084115" y="5452945"/>
              <a:ext cx="7831285" cy="825366"/>
            </a:xfrm>
            <a:custGeom>
              <a:avLst/>
              <a:gdLst>
                <a:gd name="connsiteX0" fmla="*/ 0 w 7831285"/>
                <a:gd name="connsiteY0" fmla="*/ 0 h 733659"/>
                <a:gd name="connsiteX1" fmla="*/ 7831285 w 7831285"/>
                <a:gd name="connsiteY1" fmla="*/ 0 h 733659"/>
                <a:gd name="connsiteX2" fmla="*/ 7831285 w 7831285"/>
                <a:gd name="connsiteY2" fmla="*/ 733659 h 733659"/>
                <a:gd name="connsiteX3" fmla="*/ 0 w 7831285"/>
                <a:gd name="connsiteY3" fmla="*/ 733659 h 733659"/>
                <a:gd name="connsiteX4" fmla="*/ 0 w 7831285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285" h="733659">
                  <a:moveTo>
                    <a:pt x="0" y="0"/>
                  </a:moveTo>
                  <a:lnTo>
                    <a:pt x="7831285" y="0"/>
                  </a:lnTo>
                  <a:lnTo>
                    <a:pt x="7831285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53340" rIns="53340" bIns="5334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/>
                <a:t>Autres</a:t>
              </a:r>
              <a:r>
                <a:rPr lang="en-US" sz="2100" b="1" kern="1200" dirty="0" smtClean="0"/>
                <a:t> missions</a:t>
              </a:r>
              <a:endParaRPr lang="fr-FR" sz="2100" b="1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Diffusion </a:t>
              </a:r>
              <a:r>
                <a:rPr lang="en-US" sz="1800" kern="1200" dirty="0" err="1" smtClean="0"/>
                <a:t>scientifique</a:t>
              </a:r>
              <a:r>
                <a:rPr lang="en-US" sz="1800" kern="1200" dirty="0" smtClean="0"/>
                <a:t>, </a:t>
              </a:r>
              <a:r>
                <a:rPr lang="en-US" sz="1800" kern="1200" dirty="0" err="1" smtClean="0"/>
                <a:t>transfert</a:t>
              </a:r>
              <a:r>
                <a:rPr lang="en-US" sz="1800" kern="1200" dirty="0" smtClean="0"/>
                <a:t>, animation, </a:t>
              </a:r>
              <a:r>
                <a:rPr lang="en-US" sz="1800" kern="1200" dirty="0" err="1" smtClean="0"/>
                <a:t>recrutement</a:t>
              </a:r>
              <a:r>
                <a:rPr lang="en-US" sz="1800" kern="1200" dirty="0" smtClean="0"/>
                <a:t> …</a:t>
              </a:r>
              <a:endParaRPr lang="fr-FR" sz="1800" kern="12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09600" y="5361237"/>
              <a:ext cx="917074" cy="917074"/>
            </a:xfrm>
            <a:prstGeom prst="ellipse">
              <a:avLst/>
            </a:pr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2839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76200"/>
            <a:ext cx="7540625" cy="1143000"/>
          </a:xfrm>
        </p:spPr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journée</a:t>
            </a:r>
            <a:r>
              <a:rPr lang="en-US" dirty="0" smtClean="0"/>
              <a:t> </a:t>
            </a:r>
            <a:r>
              <a:rPr lang="en-US" dirty="0" err="1" smtClean="0"/>
              <a:t>typique</a:t>
            </a:r>
            <a:r>
              <a:rPr lang="en-US" dirty="0" smtClean="0"/>
              <a:t>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28/05/2013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90598" y="5638800"/>
            <a:ext cx="76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et </a:t>
            </a:r>
            <a:r>
              <a:rPr lang="en-US" dirty="0" err="1" smtClean="0"/>
              <a:t>j’en</a:t>
            </a:r>
            <a:r>
              <a:rPr lang="en-US" dirty="0" smtClean="0"/>
              <a:t> </a:t>
            </a:r>
            <a:r>
              <a:rPr lang="en-US" dirty="0" err="1" smtClean="0"/>
              <a:t>oublie</a:t>
            </a:r>
            <a:r>
              <a:rPr lang="en-US" dirty="0" smtClean="0"/>
              <a:t> : </a:t>
            </a:r>
            <a:r>
              <a:rPr lang="en-US" dirty="0" err="1" smtClean="0"/>
              <a:t>Comités</a:t>
            </a:r>
            <a:r>
              <a:rPr lang="en-US" dirty="0" smtClean="0"/>
              <a:t> de </a:t>
            </a:r>
            <a:r>
              <a:rPr lang="en-US" dirty="0" err="1" smtClean="0"/>
              <a:t>recrutement</a:t>
            </a:r>
            <a:r>
              <a:rPr lang="en-US" dirty="0" smtClean="0"/>
              <a:t>, Jury de </a:t>
            </a:r>
            <a:r>
              <a:rPr lang="en-US" dirty="0" err="1" smtClean="0"/>
              <a:t>thèse</a:t>
            </a:r>
            <a:r>
              <a:rPr lang="en-US" dirty="0" smtClean="0"/>
              <a:t>,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séjours</a:t>
            </a:r>
            <a:r>
              <a:rPr lang="en-US" dirty="0" smtClean="0"/>
              <a:t> à </a:t>
            </a:r>
            <a:r>
              <a:rPr lang="en-US" dirty="0" err="1" smtClean="0"/>
              <a:t>l’étranger</a:t>
            </a:r>
            <a:r>
              <a:rPr lang="en-US" dirty="0" smtClean="0"/>
              <a:t>, </a:t>
            </a:r>
            <a:r>
              <a:rPr lang="en-US" dirty="0" err="1" smtClean="0"/>
              <a:t>présentation</a:t>
            </a:r>
            <a:r>
              <a:rPr lang="en-US" dirty="0" smtClean="0"/>
              <a:t> et </a:t>
            </a:r>
            <a:r>
              <a:rPr lang="en-US" dirty="0" err="1" smtClean="0"/>
              <a:t>cours</a:t>
            </a:r>
            <a:r>
              <a:rPr lang="en-US" dirty="0" smtClean="0"/>
              <a:t>,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err="1" smtClean="0"/>
              <a:t>d’évènements</a:t>
            </a:r>
            <a:r>
              <a:rPr lang="en-US" dirty="0" smtClean="0"/>
              <a:t> …</a:t>
            </a:r>
            <a:endParaRPr lang="fr-FR" dirty="0"/>
          </a:p>
        </p:txBody>
      </p:sp>
      <p:grpSp>
        <p:nvGrpSpPr>
          <p:cNvPr id="1133" name="Groupe 1132"/>
          <p:cNvGrpSpPr/>
          <p:nvPr/>
        </p:nvGrpSpPr>
        <p:grpSpPr>
          <a:xfrm>
            <a:off x="511176" y="1295400"/>
            <a:ext cx="8467724" cy="371475"/>
            <a:chOff x="360893" y="1477435"/>
            <a:chExt cx="8467724" cy="37147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60893" y="1477435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207280" y="1477435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Rectangle 43"/>
            <p:cNvSpPr>
              <a:spLocks noChangeArrowheads="1"/>
            </p:cNvSpPr>
            <p:nvPr/>
          </p:nvSpPr>
          <p:spPr bwMode="auto">
            <a:xfrm>
              <a:off x="454555" y="1539348"/>
              <a:ext cx="606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9h30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44"/>
            <p:cNvSpPr>
              <a:spLocks noChangeArrowheads="1"/>
            </p:cNvSpPr>
            <p:nvPr/>
          </p:nvSpPr>
          <p:spPr bwMode="auto">
            <a:xfrm>
              <a:off x="1026055" y="1539348"/>
              <a:ext cx="14652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Lever + Mails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45"/>
            <p:cNvSpPr>
              <a:spLocks noChangeArrowheads="1"/>
            </p:cNvSpPr>
            <p:nvPr/>
          </p:nvSpPr>
          <p:spPr bwMode="auto">
            <a:xfrm>
              <a:off x="3300942" y="1539348"/>
              <a:ext cx="11906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Autonomie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46"/>
            <p:cNvSpPr>
              <a:spLocks noChangeArrowheads="1"/>
            </p:cNvSpPr>
            <p:nvPr/>
          </p:nvSpPr>
          <p:spPr bwMode="auto">
            <a:xfrm>
              <a:off x="4389967" y="1539348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47"/>
            <p:cNvSpPr>
              <a:spLocks noChangeArrowheads="1"/>
            </p:cNvSpPr>
            <p:nvPr/>
          </p:nvSpPr>
          <p:spPr bwMode="auto">
            <a:xfrm>
              <a:off x="4520142" y="1539348"/>
              <a:ext cx="630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choix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48"/>
            <p:cNvSpPr>
              <a:spLocks noChangeArrowheads="1"/>
            </p:cNvSpPr>
            <p:nvPr/>
          </p:nvSpPr>
          <p:spPr bwMode="auto">
            <a:xfrm>
              <a:off x="5117042" y="1539348"/>
              <a:ext cx="5318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49"/>
            <p:cNvSpPr>
              <a:spLocks noChangeArrowheads="1"/>
            </p:cNvSpPr>
            <p:nvPr/>
          </p:nvSpPr>
          <p:spPr bwMode="auto">
            <a:xfrm>
              <a:off x="5548842" y="1539348"/>
              <a:ext cx="923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horaires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50"/>
            <p:cNvSpPr>
              <a:spLocks noChangeArrowheads="1"/>
            </p:cNvSpPr>
            <p:nvPr/>
          </p:nvSpPr>
          <p:spPr bwMode="auto">
            <a:xfrm>
              <a:off x="6437842" y="1539348"/>
              <a:ext cx="176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51"/>
            <p:cNvSpPr>
              <a:spLocks noChangeArrowheads="1"/>
            </p:cNvSpPr>
            <p:nvPr/>
          </p:nvSpPr>
          <p:spPr bwMode="auto">
            <a:xfrm>
              <a:off x="6514042" y="1539348"/>
              <a:ext cx="708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Rares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52"/>
            <p:cNvSpPr>
              <a:spLocks noChangeArrowheads="1"/>
            </p:cNvSpPr>
            <p:nvPr/>
          </p:nvSpPr>
          <p:spPr bwMode="auto">
            <a:xfrm>
              <a:off x="7187142" y="1539348"/>
              <a:ext cx="12303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Week End)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4" name="Groupe 1133"/>
          <p:cNvGrpSpPr/>
          <p:nvPr/>
        </p:nvGrpSpPr>
        <p:grpSpPr>
          <a:xfrm>
            <a:off x="511176" y="1676400"/>
            <a:ext cx="8467724" cy="369888"/>
            <a:chOff x="360893" y="1848910"/>
            <a:chExt cx="8467724" cy="369888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0893" y="1848910"/>
              <a:ext cx="284638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207280" y="1848910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53"/>
            <p:cNvSpPr>
              <a:spLocks noChangeArrowheads="1"/>
            </p:cNvSpPr>
            <p:nvPr/>
          </p:nvSpPr>
          <p:spPr bwMode="auto">
            <a:xfrm>
              <a:off x="454555" y="1910823"/>
              <a:ext cx="17351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10h (Re)lecture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Rectangle 54"/>
            <p:cNvSpPr>
              <a:spLocks noChangeArrowheads="1"/>
            </p:cNvSpPr>
            <p:nvPr/>
          </p:nvSpPr>
          <p:spPr bwMode="auto">
            <a:xfrm>
              <a:off x="2092855" y="1910823"/>
              <a:ext cx="8858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d’article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55"/>
            <p:cNvSpPr>
              <a:spLocks noChangeArrowheads="1"/>
            </p:cNvSpPr>
            <p:nvPr/>
          </p:nvSpPr>
          <p:spPr bwMode="auto">
            <a:xfrm>
              <a:off x="3300942" y="1910823"/>
              <a:ext cx="1011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Domaine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56"/>
            <p:cNvSpPr>
              <a:spLocks noChangeArrowheads="1"/>
            </p:cNvSpPr>
            <p:nvPr/>
          </p:nvSpPr>
          <p:spPr bwMode="auto">
            <a:xfrm>
              <a:off x="4278842" y="1910823"/>
              <a:ext cx="12112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dynamique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57"/>
            <p:cNvSpPr>
              <a:spLocks noChangeArrowheads="1"/>
            </p:cNvSpPr>
            <p:nvPr/>
          </p:nvSpPr>
          <p:spPr bwMode="auto">
            <a:xfrm>
              <a:off x="5390092" y="1910823"/>
              <a:ext cx="228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58"/>
            <p:cNvSpPr>
              <a:spLocks noChangeArrowheads="1"/>
            </p:cNvSpPr>
            <p:nvPr/>
          </p:nvSpPr>
          <p:spPr bwMode="auto">
            <a:xfrm>
              <a:off x="5523442" y="1910823"/>
              <a:ext cx="12668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compétition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59"/>
            <p:cNvSpPr>
              <a:spLocks noChangeArrowheads="1"/>
            </p:cNvSpPr>
            <p:nvPr/>
          </p:nvSpPr>
          <p:spPr bwMode="auto">
            <a:xfrm>
              <a:off x="6688667" y="1910823"/>
              <a:ext cx="1241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arbitrages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5" name="Groupe 1134"/>
          <p:cNvGrpSpPr/>
          <p:nvPr/>
        </p:nvGrpSpPr>
        <p:grpSpPr>
          <a:xfrm>
            <a:off x="511176" y="2057400"/>
            <a:ext cx="8467724" cy="371475"/>
            <a:chOff x="360893" y="2218798"/>
            <a:chExt cx="8467724" cy="371475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60893" y="2218798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207280" y="2218798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60"/>
            <p:cNvSpPr>
              <a:spLocks noChangeArrowheads="1"/>
            </p:cNvSpPr>
            <p:nvPr/>
          </p:nvSpPr>
          <p:spPr bwMode="auto">
            <a:xfrm>
              <a:off x="454555" y="2282298"/>
              <a:ext cx="479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11h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61"/>
            <p:cNvSpPr>
              <a:spLocks noChangeArrowheads="1"/>
            </p:cNvSpPr>
            <p:nvPr/>
          </p:nvSpPr>
          <p:spPr bwMode="auto">
            <a:xfrm>
              <a:off x="881592" y="2282298"/>
              <a:ext cx="896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Codage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62"/>
            <p:cNvSpPr>
              <a:spLocks noChangeArrowheads="1"/>
            </p:cNvSpPr>
            <p:nvPr/>
          </p:nvSpPr>
          <p:spPr bwMode="auto">
            <a:xfrm>
              <a:off x="3300942" y="2282298"/>
              <a:ext cx="10493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Réflexion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63"/>
            <p:cNvSpPr>
              <a:spLocks noChangeArrowheads="1"/>
            </p:cNvSpPr>
            <p:nvPr/>
          </p:nvSpPr>
          <p:spPr bwMode="auto">
            <a:xfrm>
              <a:off x="4316942" y="2282298"/>
              <a:ext cx="1089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continue,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64"/>
            <p:cNvSpPr>
              <a:spLocks noChangeArrowheads="1"/>
            </p:cNvSpPr>
            <p:nvPr/>
          </p:nvSpPr>
          <p:spPr bwMode="auto">
            <a:xfrm>
              <a:off x="5307542" y="2282298"/>
              <a:ext cx="938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transfert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Rectangle 65"/>
            <p:cNvSpPr>
              <a:spLocks noChangeArrowheads="1"/>
            </p:cNvSpPr>
            <p:nvPr/>
          </p:nvSpPr>
          <p:spPr bwMode="auto">
            <a:xfrm>
              <a:off x="6145742" y="2282298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/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66"/>
            <p:cNvSpPr>
              <a:spLocks noChangeArrowheads="1"/>
            </p:cNvSpPr>
            <p:nvPr/>
          </p:nvSpPr>
          <p:spPr bwMode="auto">
            <a:xfrm>
              <a:off x="6210830" y="2282298"/>
              <a:ext cx="896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visibilité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67"/>
            <p:cNvSpPr>
              <a:spLocks noChangeArrowheads="1"/>
            </p:cNvSpPr>
            <p:nvPr/>
          </p:nvSpPr>
          <p:spPr bwMode="auto">
            <a:xfrm>
              <a:off x="7072842" y="2282298"/>
              <a:ext cx="1165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importants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6" name="Groupe 1135"/>
          <p:cNvGrpSpPr/>
          <p:nvPr/>
        </p:nvGrpSpPr>
        <p:grpSpPr>
          <a:xfrm>
            <a:off x="511176" y="2438400"/>
            <a:ext cx="8467724" cy="369888"/>
            <a:chOff x="360893" y="2590273"/>
            <a:chExt cx="8467724" cy="369888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60893" y="2590273"/>
              <a:ext cx="284638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207280" y="2590273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70" name="Rectangle 68"/>
            <p:cNvSpPr>
              <a:spLocks noChangeArrowheads="1"/>
            </p:cNvSpPr>
            <p:nvPr/>
          </p:nvSpPr>
          <p:spPr bwMode="auto">
            <a:xfrm>
              <a:off x="454555" y="2652185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12h</a:t>
              </a:r>
            </a:p>
          </p:txBody>
        </p:sp>
        <p:sp>
          <p:nvSpPr>
            <p:cNvPr id="1071" name="Rectangle 69"/>
            <p:cNvSpPr>
              <a:spLocks noChangeArrowheads="1"/>
            </p:cNvSpPr>
            <p:nvPr/>
          </p:nvSpPr>
          <p:spPr bwMode="auto">
            <a:xfrm>
              <a:off x="833967" y="2652185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-</a:t>
              </a:r>
            </a:p>
          </p:txBody>
        </p:sp>
        <p:sp>
          <p:nvSpPr>
            <p:cNvPr id="1072" name="Rectangle 70"/>
            <p:cNvSpPr>
              <a:spLocks noChangeArrowheads="1"/>
            </p:cNvSpPr>
            <p:nvPr/>
          </p:nvSpPr>
          <p:spPr bwMode="auto">
            <a:xfrm>
              <a:off x="910167" y="2652185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13h </a:t>
              </a:r>
            </a:p>
          </p:txBody>
        </p:sp>
        <p:sp>
          <p:nvSpPr>
            <p:cNvPr id="1073" name="Rectangle 71"/>
            <p:cNvSpPr>
              <a:spLocks noChangeArrowheads="1"/>
            </p:cNvSpPr>
            <p:nvPr/>
          </p:nvSpPr>
          <p:spPr bwMode="auto">
            <a:xfrm>
              <a:off x="1356255" y="2652185"/>
              <a:ext cx="9361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Déjeuner</a:t>
              </a:r>
            </a:p>
          </p:txBody>
        </p:sp>
        <p:sp>
          <p:nvSpPr>
            <p:cNvPr id="1074" name="Rectangle 72"/>
            <p:cNvSpPr>
              <a:spLocks noChangeArrowheads="1"/>
            </p:cNvSpPr>
            <p:nvPr/>
          </p:nvSpPr>
          <p:spPr bwMode="auto">
            <a:xfrm>
              <a:off x="3300942" y="2652185"/>
              <a:ext cx="6155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Entre </a:t>
              </a:r>
            </a:p>
          </p:txBody>
        </p:sp>
        <p:sp>
          <p:nvSpPr>
            <p:cNvPr id="1075" name="Rectangle 73"/>
            <p:cNvSpPr>
              <a:spLocks noChangeArrowheads="1"/>
            </p:cNvSpPr>
            <p:nvPr/>
          </p:nvSpPr>
          <p:spPr bwMode="auto">
            <a:xfrm>
              <a:off x="3910542" y="2652185"/>
              <a:ext cx="974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collègues</a:t>
              </a:r>
            </a:p>
          </p:txBody>
        </p:sp>
        <p:sp>
          <p:nvSpPr>
            <p:cNvPr id="1076" name="Rectangle 74"/>
            <p:cNvSpPr>
              <a:spLocks noChangeArrowheads="1"/>
            </p:cNvSpPr>
            <p:nvPr/>
          </p:nvSpPr>
          <p:spPr bwMode="auto">
            <a:xfrm>
              <a:off x="4939242" y="2652185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… </a:t>
              </a:r>
            </a:p>
          </p:txBody>
        </p:sp>
        <p:sp>
          <p:nvSpPr>
            <p:cNvPr id="1077" name="Rectangle 75"/>
            <p:cNvSpPr>
              <a:spLocks noChangeArrowheads="1"/>
            </p:cNvSpPr>
            <p:nvPr/>
          </p:nvSpPr>
          <p:spPr bwMode="auto">
            <a:xfrm>
              <a:off x="5231342" y="2652185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ou</a:t>
              </a:r>
            </a:p>
          </p:txBody>
        </p:sp>
        <p:sp>
          <p:nvSpPr>
            <p:cNvPr id="1078" name="Rectangle 76"/>
            <p:cNvSpPr>
              <a:spLocks noChangeArrowheads="1"/>
            </p:cNvSpPr>
            <p:nvPr/>
          </p:nvSpPr>
          <p:spPr bwMode="auto">
            <a:xfrm>
              <a:off x="5548842" y="2652185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pas </a:t>
              </a:r>
            </a:p>
          </p:txBody>
        </p:sp>
        <p:sp>
          <p:nvSpPr>
            <p:cNvPr id="1079" name="Rectangle 77"/>
            <p:cNvSpPr>
              <a:spLocks noChangeArrowheads="1"/>
            </p:cNvSpPr>
            <p:nvPr/>
          </p:nvSpPr>
          <p:spPr bwMode="auto">
            <a:xfrm>
              <a:off x="5980642" y="2653773"/>
              <a:ext cx="1939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Wingdings" pitchFamily="2" charset="2"/>
                </a:rPr>
                <a:t>J</a:t>
              </a:r>
              <a:endParaRPr kumimoji="0" lang="fr-FR" sz="1800" i="0" u="none" strike="noStrike" normalizeH="0" baseline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37" name="Groupe 1136"/>
          <p:cNvGrpSpPr/>
          <p:nvPr/>
        </p:nvGrpSpPr>
        <p:grpSpPr>
          <a:xfrm>
            <a:off x="511176" y="2819400"/>
            <a:ext cx="8467724" cy="371475"/>
            <a:chOff x="360893" y="2960160"/>
            <a:chExt cx="8467724" cy="371475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60893" y="2960160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207280" y="2960160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Rectangle 78"/>
            <p:cNvSpPr>
              <a:spLocks noChangeArrowheads="1"/>
            </p:cNvSpPr>
            <p:nvPr/>
          </p:nvSpPr>
          <p:spPr bwMode="auto">
            <a:xfrm>
              <a:off x="454555" y="3022073"/>
              <a:ext cx="544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14h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79"/>
            <p:cNvSpPr>
              <a:spLocks noChangeArrowheads="1"/>
            </p:cNvSpPr>
            <p:nvPr/>
          </p:nvSpPr>
          <p:spPr bwMode="auto">
            <a:xfrm>
              <a:off x="899055" y="3022073"/>
              <a:ext cx="9477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Réunion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80"/>
            <p:cNvSpPr>
              <a:spLocks noChangeArrowheads="1"/>
            </p:cNvSpPr>
            <p:nvPr/>
          </p:nvSpPr>
          <p:spPr bwMode="auto">
            <a:xfrm>
              <a:off x="1813455" y="3022073"/>
              <a:ext cx="10255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travail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81"/>
            <p:cNvSpPr>
              <a:spLocks noChangeArrowheads="1"/>
            </p:cNvSpPr>
            <p:nvPr/>
          </p:nvSpPr>
          <p:spPr bwMode="auto">
            <a:xfrm>
              <a:off x="3300942" y="3022073"/>
              <a:ext cx="811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Parfois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82"/>
            <p:cNvSpPr>
              <a:spLocks noChangeArrowheads="1"/>
            </p:cNvSpPr>
            <p:nvPr/>
          </p:nvSpPr>
          <p:spPr bwMode="auto">
            <a:xfrm>
              <a:off x="4075642" y="3022073"/>
              <a:ext cx="417512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83"/>
            <p:cNvSpPr>
              <a:spLocks noChangeArrowheads="1"/>
            </p:cNvSpPr>
            <p:nvPr/>
          </p:nvSpPr>
          <p:spPr bwMode="auto">
            <a:xfrm>
              <a:off x="4393142" y="3022073"/>
              <a:ext cx="506412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visu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84"/>
            <p:cNvSpPr>
              <a:spLocks noChangeArrowheads="1"/>
            </p:cNvSpPr>
            <p:nvPr/>
          </p:nvSpPr>
          <p:spPr bwMode="auto">
            <a:xfrm>
              <a:off x="4799542" y="3022073"/>
              <a:ext cx="228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85"/>
            <p:cNvSpPr>
              <a:spLocks noChangeArrowheads="1"/>
            </p:cNvSpPr>
            <p:nvPr/>
          </p:nvSpPr>
          <p:spPr bwMode="auto">
            <a:xfrm>
              <a:off x="4926542" y="3022073"/>
              <a:ext cx="8985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souvent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86"/>
            <p:cNvSpPr>
              <a:spLocks noChangeArrowheads="1"/>
            </p:cNvSpPr>
            <p:nvPr/>
          </p:nvSpPr>
          <p:spPr bwMode="auto">
            <a:xfrm>
              <a:off x="5790142" y="3022073"/>
              <a:ext cx="1051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à distance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87"/>
            <p:cNvSpPr>
              <a:spLocks noChangeArrowheads="1"/>
            </p:cNvSpPr>
            <p:nvPr/>
          </p:nvSpPr>
          <p:spPr bwMode="auto">
            <a:xfrm>
              <a:off x="6936317" y="3022073"/>
              <a:ext cx="884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(Skype)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8" name="Groupe 1137"/>
          <p:cNvGrpSpPr/>
          <p:nvPr/>
        </p:nvGrpSpPr>
        <p:grpSpPr>
          <a:xfrm>
            <a:off x="517526" y="3200400"/>
            <a:ext cx="8467724" cy="371475"/>
            <a:chOff x="360893" y="3331635"/>
            <a:chExt cx="8467724" cy="371475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360893" y="3331635"/>
              <a:ext cx="284638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3207280" y="3331635"/>
              <a:ext cx="562133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0" name="Rectangle 88"/>
            <p:cNvSpPr>
              <a:spLocks noChangeArrowheads="1"/>
            </p:cNvSpPr>
            <p:nvPr/>
          </p:nvSpPr>
          <p:spPr bwMode="auto">
            <a:xfrm>
              <a:off x="454555" y="3395135"/>
              <a:ext cx="796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15h30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Rectangle 89"/>
            <p:cNvSpPr>
              <a:spLocks noChangeArrowheads="1"/>
            </p:cNvSpPr>
            <p:nvPr/>
          </p:nvSpPr>
          <p:spPr bwMode="auto">
            <a:xfrm>
              <a:off x="1151467" y="3395135"/>
              <a:ext cx="14573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Encadrement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90"/>
            <p:cNvSpPr>
              <a:spLocks noChangeArrowheads="1"/>
            </p:cNvSpPr>
            <p:nvPr/>
          </p:nvSpPr>
          <p:spPr bwMode="auto">
            <a:xfrm>
              <a:off x="3300942" y="3395135"/>
              <a:ext cx="1192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Stages 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91"/>
            <p:cNvSpPr>
              <a:spLocks noChangeArrowheads="1"/>
            </p:cNvSpPr>
            <p:nvPr/>
          </p:nvSpPr>
          <p:spPr bwMode="auto">
            <a:xfrm>
              <a:off x="4393142" y="3395135"/>
              <a:ext cx="1114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recherche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92"/>
            <p:cNvSpPr>
              <a:spLocks noChangeArrowheads="1"/>
            </p:cNvSpPr>
            <p:nvPr/>
          </p:nvSpPr>
          <p:spPr bwMode="auto">
            <a:xfrm>
              <a:off x="5472642" y="3395135"/>
              <a:ext cx="355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et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93"/>
            <p:cNvSpPr>
              <a:spLocks noChangeArrowheads="1"/>
            </p:cNvSpPr>
            <p:nvPr/>
          </p:nvSpPr>
          <p:spPr bwMode="auto">
            <a:xfrm>
              <a:off x="5726642" y="3395135"/>
              <a:ext cx="1165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doctorants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9" name="Groupe 1138"/>
          <p:cNvGrpSpPr/>
          <p:nvPr/>
        </p:nvGrpSpPr>
        <p:grpSpPr>
          <a:xfrm>
            <a:off x="511176" y="3581400"/>
            <a:ext cx="8467724" cy="369888"/>
            <a:chOff x="360893" y="3703110"/>
            <a:chExt cx="8467724" cy="369888"/>
          </a:xfrm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60893" y="3703110"/>
              <a:ext cx="284638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207280" y="3703110"/>
              <a:ext cx="562133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Rectangle 94"/>
            <p:cNvSpPr>
              <a:spLocks noChangeArrowheads="1"/>
            </p:cNvSpPr>
            <p:nvPr/>
          </p:nvSpPr>
          <p:spPr bwMode="auto">
            <a:xfrm>
              <a:off x="454555" y="3765023"/>
              <a:ext cx="796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16h30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95"/>
            <p:cNvSpPr>
              <a:spLocks noChangeArrowheads="1"/>
            </p:cNvSpPr>
            <p:nvPr/>
          </p:nvSpPr>
          <p:spPr bwMode="auto">
            <a:xfrm>
              <a:off x="1151467" y="3790423"/>
              <a:ext cx="1138237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Préparation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Rectangle 96"/>
            <p:cNvSpPr>
              <a:spLocks noChangeArrowheads="1"/>
            </p:cNvSpPr>
            <p:nvPr/>
          </p:nvSpPr>
          <p:spPr bwMode="auto">
            <a:xfrm>
              <a:off x="2257955" y="3790423"/>
              <a:ext cx="868362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supports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97"/>
            <p:cNvSpPr>
              <a:spLocks noChangeArrowheads="1"/>
            </p:cNvSpPr>
            <p:nvPr/>
          </p:nvSpPr>
          <p:spPr bwMode="auto">
            <a:xfrm>
              <a:off x="3300942" y="3765023"/>
              <a:ext cx="708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Cours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98"/>
            <p:cNvSpPr>
              <a:spLocks noChangeArrowheads="1"/>
            </p:cNvSpPr>
            <p:nvPr/>
          </p:nvSpPr>
          <p:spPr bwMode="auto">
            <a:xfrm>
              <a:off x="3908955" y="3765023"/>
              <a:ext cx="17440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manifestations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99"/>
            <p:cNvSpPr>
              <a:spLocks noChangeArrowheads="1"/>
            </p:cNvSpPr>
            <p:nvPr/>
          </p:nvSpPr>
          <p:spPr bwMode="auto">
            <a:xfrm>
              <a:off x="5557732" y="3765023"/>
              <a:ext cx="3540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ou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100"/>
            <p:cNvSpPr>
              <a:spLocks noChangeArrowheads="1"/>
            </p:cNvSpPr>
            <p:nvPr/>
          </p:nvSpPr>
          <p:spPr bwMode="auto">
            <a:xfrm>
              <a:off x="5875232" y="3765023"/>
              <a:ext cx="1343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conférences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0" name="Groupe 1139"/>
          <p:cNvGrpSpPr/>
          <p:nvPr/>
        </p:nvGrpSpPr>
        <p:grpSpPr>
          <a:xfrm>
            <a:off x="511176" y="3962400"/>
            <a:ext cx="8467724" cy="371475"/>
            <a:chOff x="360893" y="4072998"/>
            <a:chExt cx="8467724" cy="371475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360893" y="4072998"/>
              <a:ext cx="284638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3207280" y="4072998"/>
              <a:ext cx="562133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3" name="Rectangle 101"/>
            <p:cNvSpPr>
              <a:spLocks noChangeArrowheads="1"/>
            </p:cNvSpPr>
            <p:nvPr/>
          </p:nvSpPr>
          <p:spPr bwMode="auto">
            <a:xfrm>
              <a:off x="454555" y="4134910"/>
              <a:ext cx="22415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17h30 Administration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102"/>
            <p:cNvSpPr>
              <a:spLocks noChangeArrowheads="1"/>
            </p:cNvSpPr>
            <p:nvPr/>
          </p:nvSpPr>
          <p:spPr bwMode="auto">
            <a:xfrm>
              <a:off x="3300942" y="4134910"/>
              <a:ext cx="290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5" name="Rectangle 103"/>
            <p:cNvSpPr>
              <a:spLocks noChangeArrowheads="1"/>
            </p:cNvSpPr>
            <p:nvPr/>
          </p:nvSpPr>
          <p:spPr bwMode="auto">
            <a:xfrm>
              <a:off x="3491442" y="4134910"/>
              <a:ext cx="733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anque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6" name="Rectangle 104"/>
            <p:cNvSpPr>
              <a:spLocks noChangeArrowheads="1"/>
            </p:cNvSpPr>
            <p:nvPr/>
          </p:nvSpPr>
          <p:spPr bwMode="auto">
            <a:xfrm>
              <a:off x="4189942" y="4134910"/>
              <a:ext cx="417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7" name="Rectangle 105"/>
            <p:cNvSpPr>
              <a:spLocks noChangeArrowheads="1"/>
            </p:cNvSpPr>
            <p:nvPr/>
          </p:nvSpPr>
          <p:spPr bwMode="auto">
            <a:xfrm>
              <a:off x="4507442" y="4134910"/>
              <a:ext cx="12144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personnels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8" name="Rectangle 106"/>
            <p:cNvSpPr>
              <a:spLocks noChangeArrowheads="1"/>
            </p:cNvSpPr>
            <p:nvPr/>
          </p:nvSpPr>
          <p:spPr bwMode="auto">
            <a:xfrm>
              <a:off x="5688542" y="4134910"/>
              <a:ext cx="14446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administratifs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1" name="Groupe 1140"/>
          <p:cNvGrpSpPr/>
          <p:nvPr/>
        </p:nvGrpSpPr>
        <p:grpSpPr>
          <a:xfrm>
            <a:off x="511176" y="4343400"/>
            <a:ext cx="8467724" cy="371475"/>
            <a:chOff x="360893" y="4444473"/>
            <a:chExt cx="8467724" cy="371475"/>
          </a:xfrm>
        </p:grpSpPr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360893" y="4444473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Rectangle 23"/>
            <p:cNvSpPr>
              <a:spLocks noChangeArrowheads="1"/>
            </p:cNvSpPr>
            <p:nvPr/>
          </p:nvSpPr>
          <p:spPr bwMode="auto">
            <a:xfrm>
              <a:off x="3207280" y="4444473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9" name="Rectangle 107"/>
            <p:cNvSpPr>
              <a:spLocks noChangeArrowheads="1"/>
            </p:cNvSpPr>
            <p:nvPr/>
          </p:nvSpPr>
          <p:spPr bwMode="auto">
            <a:xfrm>
              <a:off x="454555" y="4506385"/>
              <a:ext cx="544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18h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0" name="Rectangle 108"/>
            <p:cNvSpPr>
              <a:spLocks noChangeArrowheads="1"/>
            </p:cNvSpPr>
            <p:nvPr/>
          </p:nvSpPr>
          <p:spPr bwMode="auto">
            <a:xfrm>
              <a:off x="899055" y="4506385"/>
              <a:ext cx="11255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Rédaction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1" name="Rectangle 109"/>
            <p:cNvSpPr>
              <a:spLocks noChangeArrowheads="1"/>
            </p:cNvSpPr>
            <p:nvPr/>
          </p:nvSpPr>
          <p:spPr bwMode="auto">
            <a:xfrm>
              <a:off x="3300942" y="4506385"/>
              <a:ext cx="1050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Résultats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2" name="Rectangle 110"/>
            <p:cNvSpPr>
              <a:spLocks noChangeArrowheads="1"/>
            </p:cNvSpPr>
            <p:nvPr/>
          </p:nvSpPr>
          <p:spPr bwMode="auto">
            <a:xfrm>
              <a:off x="4316942" y="4506385"/>
              <a:ext cx="417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3" name="Rectangle 111"/>
            <p:cNvSpPr>
              <a:spLocks noChangeArrowheads="1"/>
            </p:cNvSpPr>
            <p:nvPr/>
          </p:nvSpPr>
          <p:spPr bwMode="auto">
            <a:xfrm>
              <a:off x="4634442" y="4506385"/>
              <a:ext cx="1114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recherche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4" name="Rectangle 112"/>
            <p:cNvSpPr>
              <a:spLocks noChangeArrowheads="1"/>
            </p:cNvSpPr>
            <p:nvPr/>
          </p:nvSpPr>
          <p:spPr bwMode="auto">
            <a:xfrm>
              <a:off x="5647267" y="4506385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5" name="Rectangle 113"/>
            <p:cNvSpPr>
              <a:spLocks noChangeArrowheads="1"/>
            </p:cNvSpPr>
            <p:nvPr/>
          </p:nvSpPr>
          <p:spPr bwMode="auto">
            <a:xfrm>
              <a:off x="5777442" y="4506385"/>
              <a:ext cx="6207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pour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6" name="Rectangle 114"/>
            <p:cNvSpPr>
              <a:spLocks noChangeArrowheads="1"/>
            </p:cNvSpPr>
            <p:nvPr/>
          </p:nvSpPr>
          <p:spPr bwMode="auto">
            <a:xfrm>
              <a:off x="6298142" y="4506385"/>
              <a:ext cx="1343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conférences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7" name="Rectangle 115"/>
            <p:cNvSpPr>
              <a:spLocks noChangeArrowheads="1"/>
            </p:cNvSpPr>
            <p:nvPr/>
          </p:nvSpPr>
          <p:spPr bwMode="auto">
            <a:xfrm>
              <a:off x="7606242" y="4506385"/>
              <a:ext cx="10398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et revues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2" name="Groupe 1141"/>
          <p:cNvGrpSpPr/>
          <p:nvPr/>
        </p:nvGrpSpPr>
        <p:grpSpPr>
          <a:xfrm>
            <a:off x="511176" y="4724400"/>
            <a:ext cx="8467723" cy="369888"/>
            <a:chOff x="360894" y="4815948"/>
            <a:chExt cx="8467723" cy="369888"/>
          </a:xfrm>
        </p:grpSpPr>
        <p:sp>
          <p:nvSpPr>
            <p:cNvPr id="1025" name="Rectangle 24"/>
            <p:cNvSpPr>
              <a:spLocks noChangeArrowheads="1"/>
            </p:cNvSpPr>
            <p:nvPr/>
          </p:nvSpPr>
          <p:spPr bwMode="auto">
            <a:xfrm>
              <a:off x="360894" y="4815948"/>
              <a:ext cx="2846386" cy="369887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27" name="Rectangle 25"/>
            <p:cNvSpPr>
              <a:spLocks noChangeArrowheads="1"/>
            </p:cNvSpPr>
            <p:nvPr/>
          </p:nvSpPr>
          <p:spPr bwMode="auto">
            <a:xfrm>
              <a:off x="3207280" y="4815948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18" name="Rectangle 116"/>
            <p:cNvSpPr>
              <a:spLocks noChangeArrowheads="1"/>
            </p:cNvSpPr>
            <p:nvPr/>
          </p:nvSpPr>
          <p:spPr bwMode="auto">
            <a:xfrm>
              <a:off x="454555" y="4877860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20h</a:t>
              </a:r>
            </a:p>
          </p:txBody>
        </p:sp>
        <p:sp>
          <p:nvSpPr>
            <p:cNvPr id="1119" name="Rectangle 117"/>
            <p:cNvSpPr>
              <a:spLocks noChangeArrowheads="1"/>
            </p:cNvSpPr>
            <p:nvPr/>
          </p:nvSpPr>
          <p:spPr bwMode="auto">
            <a:xfrm>
              <a:off x="833967" y="4877860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-</a:t>
              </a:r>
            </a:p>
          </p:txBody>
        </p:sp>
        <p:sp>
          <p:nvSpPr>
            <p:cNvPr id="1120" name="Rectangle 118"/>
            <p:cNvSpPr>
              <a:spLocks noChangeArrowheads="1"/>
            </p:cNvSpPr>
            <p:nvPr/>
          </p:nvSpPr>
          <p:spPr bwMode="auto">
            <a:xfrm>
              <a:off x="910167" y="4877860"/>
              <a:ext cx="6412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23h30</a:t>
              </a:r>
            </a:p>
          </p:txBody>
        </p:sp>
        <p:sp>
          <p:nvSpPr>
            <p:cNvPr id="1121" name="Rectangle 119"/>
            <p:cNvSpPr>
              <a:spLocks noChangeArrowheads="1"/>
            </p:cNvSpPr>
            <p:nvPr/>
          </p:nvSpPr>
          <p:spPr bwMode="auto">
            <a:xfrm>
              <a:off x="1634093" y="4877860"/>
              <a:ext cx="6540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Pause</a:t>
              </a:r>
            </a:p>
          </p:txBody>
        </p:sp>
        <p:sp>
          <p:nvSpPr>
            <p:cNvPr id="1122" name="Rectangle 120"/>
            <p:cNvSpPr>
              <a:spLocks noChangeArrowheads="1"/>
            </p:cNvSpPr>
            <p:nvPr/>
          </p:nvSpPr>
          <p:spPr bwMode="auto">
            <a:xfrm>
              <a:off x="3300942" y="4877860"/>
              <a:ext cx="3292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Vie</a:t>
              </a:r>
            </a:p>
          </p:txBody>
        </p:sp>
        <p:sp>
          <p:nvSpPr>
            <p:cNvPr id="1123" name="Rectangle 121"/>
            <p:cNvSpPr>
              <a:spLocks noChangeArrowheads="1"/>
            </p:cNvSpPr>
            <p:nvPr/>
          </p:nvSpPr>
          <p:spPr bwMode="auto">
            <a:xfrm>
              <a:off x="3691467" y="4877860"/>
              <a:ext cx="6283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privée</a:t>
              </a:r>
            </a:p>
          </p:txBody>
        </p:sp>
        <p:sp>
          <p:nvSpPr>
            <p:cNvPr id="1124" name="Rectangle 122"/>
            <p:cNvSpPr>
              <a:spLocks noChangeArrowheads="1"/>
            </p:cNvSpPr>
            <p:nvPr/>
          </p:nvSpPr>
          <p:spPr bwMode="auto">
            <a:xfrm>
              <a:off x="4377267" y="48778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?</a:t>
              </a: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1125" name="Rectangle 123"/>
            <p:cNvSpPr>
              <a:spLocks noChangeArrowheads="1"/>
            </p:cNvSpPr>
            <p:nvPr/>
          </p:nvSpPr>
          <p:spPr bwMode="auto">
            <a:xfrm>
              <a:off x="4667780" y="4879448"/>
              <a:ext cx="1939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Wingdings" pitchFamily="2" charset="2"/>
                </a:rPr>
                <a:t>J</a:t>
              </a:r>
              <a:endParaRPr kumimoji="0" lang="fr-FR" sz="1800" i="0" u="none" strike="noStrike" normalizeH="0" baseline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43" name="Groupe 1142"/>
          <p:cNvGrpSpPr/>
          <p:nvPr/>
        </p:nvGrpSpPr>
        <p:grpSpPr>
          <a:xfrm>
            <a:off x="511176" y="5105400"/>
            <a:ext cx="8467724" cy="369888"/>
            <a:chOff x="360893" y="5185835"/>
            <a:chExt cx="8467724" cy="369888"/>
          </a:xfrm>
        </p:grpSpPr>
        <p:sp>
          <p:nvSpPr>
            <p:cNvPr id="1028" name="Rectangle 26"/>
            <p:cNvSpPr>
              <a:spLocks noChangeArrowheads="1"/>
            </p:cNvSpPr>
            <p:nvPr/>
          </p:nvSpPr>
          <p:spPr bwMode="auto">
            <a:xfrm>
              <a:off x="360893" y="5185835"/>
              <a:ext cx="284638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Rectangle 27"/>
            <p:cNvSpPr>
              <a:spLocks noChangeArrowheads="1"/>
            </p:cNvSpPr>
            <p:nvPr/>
          </p:nvSpPr>
          <p:spPr bwMode="auto">
            <a:xfrm>
              <a:off x="3207280" y="5185835"/>
              <a:ext cx="562133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" name="Rectangle 124"/>
            <p:cNvSpPr>
              <a:spLocks noChangeArrowheads="1"/>
            </p:cNvSpPr>
            <p:nvPr/>
          </p:nvSpPr>
          <p:spPr bwMode="auto">
            <a:xfrm>
              <a:off x="454555" y="5247748"/>
              <a:ext cx="6412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23h30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7" name="Rectangle 125"/>
            <p:cNvSpPr>
              <a:spLocks noChangeArrowheads="1"/>
            </p:cNvSpPr>
            <p:nvPr/>
          </p:nvSpPr>
          <p:spPr bwMode="auto">
            <a:xfrm>
              <a:off x="1121305" y="5247748"/>
              <a:ext cx="176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8" name="Rectangle 126"/>
            <p:cNvSpPr>
              <a:spLocks noChangeArrowheads="1"/>
            </p:cNvSpPr>
            <p:nvPr/>
          </p:nvSpPr>
          <p:spPr bwMode="auto">
            <a:xfrm>
              <a:off x="1193437" y="524774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1h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9" name="Rectangle 127"/>
            <p:cNvSpPr>
              <a:spLocks noChangeArrowheads="1"/>
            </p:cNvSpPr>
            <p:nvPr/>
          </p:nvSpPr>
          <p:spPr bwMode="auto">
            <a:xfrm>
              <a:off x="1526117" y="5247748"/>
              <a:ext cx="87456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Derniers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0" name="Rectangle 128"/>
            <p:cNvSpPr>
              <a:spLocks noChangeArrowheads="1"/>
            </p:cNvSpPr>
            <p:nvPr/>
          </p:nvSpPr>
          <p:spPr bwMode="auto">
            <a:xfrm>
              <a:off x="2436620" y="5247748"/>
              <a:ext cx="574386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mails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1" name="Rectangle 129"/>
            <p:cNvSpPr>
              <a:spLocks noChangeArrowheads="1"/>
            </p:cNvSpPr>
            <p:nvPr/>
          </p:nvSpPr>
          <p:spPr bwMode="auto">
            <a:xfrm>
              <a:off x="3300942" y="5247748"/>
              <a:ext cx="15557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Collaborations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2" name="Rectangle 130"/>
            <p:cNvSpPr>
              <a:spLocks noChangeArrowheads="1"/>
            </p:cNvSpPr>
            <p:nvPr/>
          </p:nvSpPr>
          <p:spPr bwMode="auto">
            <a:xfrm>
              <a:off x="4824942" y="5247748"/>
              <a:ext cx="3603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internationales, besoin de calme …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8" name="Titre 1"/>
          <p:cNvSpPr txBox="1">
            <a:spLocks/>
          </p:cNvSpPr>
          <p:nvPr/>
        </p:nvSpPr>
        <p:spPr bwMode="gray">
          <a:xfrm>
            <a:off x="5108575" y="76200"/>
            <a:ext cx="387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 err="1" smtClean="0"/>
              <a:t>n’existe</a:t>
            </a:r>
            <a:r>
              <a:rPr lang="en-US" kern="0" dirty="0" smtClean="0"/>
              <a:t> pas !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5784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-76200"/>
            <a:ext cx="7540625" cy="1143000"/>
          </a:xfrm>
        </p:spPr>
        <p:txBody>
          <a:bodyPr/>
          <a:lstStyle/>
          <a:p>
            <a:r>
              <a:rPr lang="fr-FR" dirty="0" smtClean="0"/>
              <a:t>La recherche c’est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31000" y="6356350"/>
            <a:ext cx="2011363" cy="273050"/>
          </a:xfrm>
        </p:spPr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01775" y="635476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70938" y="635476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  <p:grpSp>
        <p:nvGrpSpPr>
          <p:cNvPr id="1150" name="Groupe 1149"/>
          <p:cNvGrpSpPr/>
          <p:nvPr/>
        </p:nvGrpSpPr>
        <p:grpSpPr>
          <a:xfrm>
            <a:off x="533400" y="857250"/>
            <a:ext cx="7856537" cy="1294228"/>
            <a:chOff x="381000" y="685800"/>
            <a:chExt cx="7856537" cy="1294228"/>
          </a:xfrm>
        </p:grpSpPr>
        <p:sp>
          <p:nvSpPr>
            <p:cNvPr id="10" name="Forme libre 9"/>
            <p:cNvSpPr/>
            <p:nvPr/>
          </p:nvSpPr>
          <p:spPr>
            <a:xfrm>
              <a:off x="381000" y="689477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smtClean="0"/>
                <a:t>Passionnant</a:t>
              </a:r>
              <a:endParaRPr lang="fr-FR" sz="1050" b="1" kern="120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284384" y="685800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Pas de </a:t>
              </a:r>
              <a:r>
                <a:rPr lang="en-US" sz="1400" kern="1200" dirty="0" err="1" smtClean="0"/>
                <a:t>répétition</a:t>
              </a:r>
              <a:r>
                <a:rPr lang="en-US" sz="1400" kern="1200" dirty="0" smtClean="0"/>
                <a:t> 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Créer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matérialiser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nouvelles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idées</a:t>
              </a:r>
              <a:r>
                <a:rPr lang="en-US" sz="1400" kern="1200" dirty="0" smtClean="0"/>
                <a:t> (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recherche</a:t>
              </a:r>
              <a:r>
                <a:rPr lang="en-US" sz="1400" kern="1200" dirty="0" smtClean="0"/>
                <a:t> = 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bébé</a:t>
              </a:r>
              <a:r>
                <a:rPr lang="en-US" sz="1400" kern="1200" dirty="0" smtClean="0"/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Rencontrer</a:t>
              </a:r>
              <a:r>
                <a:rPr lang="en-US" sz="1400" kern="1200" dirty="0" smtClean="0"/>
                <a:t> des gens </a:t>
              </a:r>
              <a:r>
                <a:rPr lang="en-US" sz="1400" kern="1200" dirty="0" err="1" smtClean="0"/>
                <a:t>bizarres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géniaux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souvent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accessibles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Salaire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raisonnable</a:t>
              </a:r>
              <a:r>
                <a:rPr lang="en-US" sz="1400" kern="1200" dirty="0" smtClean="0"/>
                <a:t>, en </a:t>
              </a:r>
              <a:r>
                <a:rPr lang="en-US" sz="1400" kern="1200" dirty="0" err="1" smtClean="0"/>
                <a:t>dessous</a:t>
              </a:r>
              <a:r>
                <a:rPr lang="en-US" sz="1400" kern="1200" dirty="0" smtClean="0"/>
                <a:t> du </a:t>
              </a:r>
              <a:r>
                <a:rPr lang="en-US" sz="1400" kern="1200" dirty="0" err="1" smtClean="0"/>
                <a:t>niveau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d’étude</a:t>
              </a:r>
              <a:r>
                <a:rPr lang="en-US" sz="1400" kern="1200" dirty="0" smtClean="0"/>
                <a:t> (bac+8/++, x3-4 à </a:t>
              </a:r>
              <a:r>
                <a:rPr lang="en-US" sz="1400" kern="1200" dirty="0" err="1" smtClean="0"/>
                <a:t>l’étranger</a:t>
              </a:r>
              <a:r>
                <a:rPr lang="en-US" sz="1400" kern="1200" dirty="0" smtClean="0"/>
                <a:t> !)</a:t>
              </a:r>
              <a:endParaRPr lang="fr-FR" sz="1400" kern="1200" dirty="0"/>
            </a:p>
          </p:txBody>
        </p:sp>
      </p:grpSp>
      <p:grpSp>
        <p:nvGrpSpPr>
          <p:cNvPr id="1151" name="Groupe 1150"/>
          <p:cNvGrpSpPr/>
          <p:nvPr/>
        </p:nvGrpSpPr>
        <p:grpSpPr>
          <a:xfrm>
            <a:off x="533400" y="1928899"/>
            <a:ext cx="7856537" cy="1290551"/>
            <a:chOff x="381000" y="1864791"/>
            <a:chExt cx="7856537" cy="1290551"/>
          </a:xfrm>
        </p:grpSpPr>
        <p:sp>
          <p:nvSpPr>
            <p:cNvPr id="13" name="Forme libre 12"/>
            <p:cNvSpPr/>
            <p:nvPr/>
          </p:nvSpPr>
          <p:spPr>
            <a:xfrm>
              <a:off x="381000" y="1864791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dirty="0" smtClean="0"/>
                <a:t>Une grande liberté</a:t>
              </a:r>
              <a:endParaRPr lang="fr-FR" sz="1050" b="1" kern="12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1284384" y="1864792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hiérarchie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Choisir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sujets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collaborateurs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Adapter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horaires</a:t>
              </a:r>
              <a:r>
                <a:rPr lang="en-US" sz="1400" kern="1200" dirty="0" smtClean="0"/>
                <a:t> (à </a:t>
              </a:r>
              <a:r>
                <a:rPr lang="en-US" sz="1400" kern="1200" dirty="0" err="1" smtClean="0"/>
                <a:t>sa</a:t>
              </a:r>
              <a:r>
                <a:rPr lang="en-US" sz="1400" kern="1200" dirty="0" smtClean="0"/>
                <a:t> vie, à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collaborateurs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mai</a:t>
              </a:r>
              <a:r>
                <a:rPr lang="en-US" sz="1400" dirty="0" err="1" smtClean="0"/>
                <a:t>s</a:t>
              </a:r>
              <a:r>
                <a:rPr lang="en-US" sz="1400" dirty="0" smtClean="0"/>
                <a:t> </a:t>
              </a:r>
              <a:r>
                <a:rPr lang="en-US" sz="1400" kern="1200" dirty="0" err="1" smtClean="0"/>
                <a:t>moyenne</a:t>
              </a:r>
              <a:r>
                <a:rPr lang="en-US" sz="1400" kern="1200" dirty="0" smtClean="0"/>
                <a:t> à 45h/sem.)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/>
                <a:t>Liberté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vestimentaire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ym typeface="Wingdings" pitchFamily="2" charset="2"/>
                </a:rPr>
                <a:t></a:t>
              </a:r>
              <a:endParaRPr lang="fr-FR" sz="1400" kern="1200" dirty="0"/>
            </a:p>
          </p:txBody>
        </p:sp>
      </p:grpSp>
      <p:grpSp>
        <p:nvGrpSpPr>
          <p:cNvPr id="1026" name="Groupe 1025"/>
          <p:cNvGrpSpPr/>
          <p:nvPr/>
        </p:nvGrpSpPr>
        <p:grpSpPr>
          <a:xfrm>
            <a:off x="533400" y="5105400"/>
            <a:ext cx="7856537" cy="1290551"/>
            <a:chOff x="381000" y="3040105"/>
            <a:chExt cx="7856537" cy="1290551"/>
          </a:xfrm>
        </p:grpSpPr>
        <p:sp>
          <p:nvSpPr>
            <p:cNvPr id="1144" name="Forme libre 1143"/>
            <p:cNvSpPr/>
            <p:nvPr/>
          </p:nvSpPr>
          <p:spPr>
            <a:xfrm>
              <a:off x="381000" y="3040105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smtClean="0"/>
                <a:t>Satisfaisant pour l’égo</a:t>
              </a:r>
              <a:endParaRPr lang="fr-FR" sz="1050" b="1" kern="1200"/>
            </a:p>
          </p:txBody>
        </p:sp>
        <p:sp>
          <p:nvSpPr>
            <p:cNvPr id="1145" name="Forme libre 1144"/>
            <p:cNvSpPr/>
            <p:nvPr/>
          </p:nvSpPr>
          <p:spPr>
            <a:xfrm>
              <a:off x="1284384" y="3040106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Contribuer</a:t>
              </a:r>
              <a:r>
                <a:rPr lang="en-US" sz="1400" kern="1200" dirty="0" smtClean="0"/>
                <a:t> à la </a:t>
              </a:r>
              <a:r>
                <a:rPr lang="en-US" sz="1400" kern="1200" dirty="0" err="1" smtClean="0"/>
                <a:t>connaissance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“</a:t>
              </a:r>
              <a:r>
                <a:rPr lang="en-US" sz="1400" kern="1200" dirty="0" err="1" smtClean="0"/>
                <a:t>D’après</a:t>
              </a:r>
              <a:r>
                <a:rPr lang="en-US" sz="1400" kern="1200" dirty="0" smtClean="0"/>
                <a:t> le </a:t>
              </a:r>
              <a:r>
                <a:rPr lang="en-US" sz="1400" kern="1200" dirty="0" err="1" smtClean="0"/>
                <a:t>Théorème</a:t>
              </a:r>
              <a:r>
                <a:rPr lang="en-US" sz="1400" kern="1200" dirty="0" smtClean="0"/>
                <a:t> de …” </a:t>
              </a:r>
              <a:r>
                <a:rPr lang="en-US" sz="1400" kern="1200" dirty="0" err="1" smtClean="0"/>
                <a:t>moi</a:t>
              </a:r>
              <a:r>
                <a:rPr lang="en-US" sz="1400" kern="1200" dirty="0" smtClean="0"/>
                <a:t> </a:t>
              </a:r>
              <a:r>
                <a:rPr lang="en-US" sz="1400" kern="1200" dirty="0" smtClean="0">
                  <a:sym typeface="Wingdings"/>
                </a:rPr>
                <a:t>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Reconnaissance de 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travail (à </a:t>
              </a:r>
              <a:r>
                <a:rPr lang="en-US" sz="1400" kern="1200" dirty="0" err="1" smtClean="0"/>
                <a:t>l’étranger</a:t>
              </a:r>
              <a:r>
                <a:rPr lang="en-US" sz="1400" kern="1200" dirty="0" smtClean="0"/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Beaucoup </a:t>
              </a:r>
              <a:r>
                <a:rPr lang="en-US" sz="1400" kern="1200" dirty="0" err="1" smtClean="0"/>
                <a:t>d’appelés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d’élus</a:t>
              </a:r>
              <a:endParaRPr lang="fr-FR" sz="1400" kern="1200" dirty="0"/>
            </a:p>
          </p:txBody>
        </p:sp>
      </p:grpSp>
      <p:grpSp>
        <p:nvGrpSpPr>
          <p:cNvPr id="1030" name="Groupe 1029"/>
          <p:cNvGrpSpPr/>
          <p:nvPr/>
        </p:nvGrpSpPr>
        <p:grpSpPr>
          <a:xfrm>
            <a:off x="533400" y="4082069"/>
            <a:ext cx="7856537" cy="1290551"/>
            <a:chOff x="381000" y="4215419"/>
            <a:chExt cx="7856537" cy="1290551"/>
          </a:xfrm>
        </p:grpSpPr>
        <p:sp>
          <p:nvSpPr>
            <p:cNvPr id="1146" name="Forme libre 1145"/>
            <p:cNvSpPr/>
            <p:nvPr/>
          </p:nvSpPr>
          <p:spPr>
            <a:xfrm>
              <a:off x="381000" y="4215419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smtClean="0"/>
                <a:t>Parfois frustrant</a:t>
              </a:r>
              <a:endParaRPr lang="fr-FR" sz="1050" b="1" kern="1200"/>
            </a:p>
          </p:txBody>
        </p:sp>
        <p:sp>
          <p:nvSpPr>
            <p:cNvPr id="1147" name="Forme libre 1146"/>
            <p:cNvSpPr/>
            <p:nvPr/>
          </p:nvSpPr>
          <p:spPr>
            <a:xfrm>
              <a:off x="1284384" y="4215419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Administration un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“</a:t>
              </a:r>
              <a:r>
                <a:rPr lang="en-US" sz="1400" kern="1200" dirty="0" err="1" smtClean="0"/>
                <a:t>autonome</a:t>
              </a:r>
              <a:r>
                <a:rPr lang="en-US" sz="1400" kern="1200" dirty="0" smtClean="0"/>
                <a:t>” et trop </a:t>
              </a:r>
              <a:r>
                <a:rPr lang="en-US" sz="1400" kern="1200" dirty="0" err="1" smtClean="0"/>
                <a:t>nombreuses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évaluations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Bloqué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sur</a:t>
              </a:r>
              <a:r>
                <a:rPr lang="en-US" sz="1400" kern="1200" dirty="0" smtClean="0"/>
                <a:t> un </a:t>
              </a:r>
              <a:r>
                <a:rPr lang="en-US" sz="1400" kern="1200" dirty="0" err="1" smtClean="0"/>
                <a:t>problème</a:t>
              </a:r>
              <a:r>
                <a:rPr lang="en-US" sz="1400" kern="1200" dirty="0" smtClean="0"/>
                <a:t> … </a:t>
              </a:r>
              <a:r>
                <a:rPr lang="en-US" sz="1400" kern="1200" dirty="0" err="1" smtClean="0"/>
                <a:t>parfois</a:t>
              </a:r>
              <a:r>
                <a:rPr lang="en-US" sz="1400" kern="1200" dirty="0" smtClean="0"/>
                <a:t> pendant des </a:t>
              </a:r>
              <a:r>
                <a:rPr lang="en-US" sz="1400" kern="1200" dirty="0" err="1" smtClean="0"/>
                <a:t>années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Logique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financement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projet</a:t>
              </a:r>
              <a:r>
                <a:rPr lang="en-US" sz="1400" kern="1200" dirty="0" smtClean="0"/>
                <a:t> un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hypocrite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Pas </a:t>
              </a:r>
              <a:r>
                <a:rPr lang="en-US" sz="1400" kern="1200" dirty="0" err="1" smtClean="0"/>
                <a:t>très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valorisé</a:t>
              </a:r>
              <a:r>
                <a:rPr lang="en-US" sz="1400" kern="1200" dirty="0" smtClean="0"/>
                <a:t> en France (Tanguy?)</a:t>
              </a:r>
              <a:endParaRPr lang="fr-FR" sz="1400" kern="1200" dirty="0"/>
            </a:p>
          </p:txBody>
        </p:sp>
      </p:grpSp>
      <p:grpSp>
        <p:nvGrpSpPr>
          <p:cNvPr id="1031" name="Groupe 1030"/>
          <p:cNvGrpSpPr/>
          <p:nvPr/>
        </p:nvGrpSpPr>
        <p:grpSpPr>
          <a:xfrm>
            <a:off x="533400" y="2971800"/>
            <a:ext cx="7856537" cy="1290552"/>
            <a:chOff x="381000" y="5390732"/>
            <a:chExt cx="7856537" cy="1290552"/>
          </a:xfrm>
        </p:grpSpPr>
        <p:sp>
          <p:nvSpPr>
            <p:cNvPr id="1148" name="Forme libre 1147"/>
            <p:cNvSpPr/>
            <p:nvPr/>
          </p:nvSpPr>
          <p:spPr>
            <a:xfrm>
              <a:off x="381000" y="5390733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dirty="0" smtClean="0"/>
                <a:t>Un peu enfermant</a:t>
              </a:r>
              <a:endParaRPr lang="fr-FR" sz="1050" b="1" kern="1200" dirty="0"/>
            </a:p>
          </p:txBody>
        </p:sp>
        <p:sp>
          <p:nvSpPr>
            <p:cNvPr id="1149" name="Forme libre 1148"/>
            <p:cNvSpPr/>
            <p:nvPr/>
          </p:nvSpPr>
          <p:spPr>
            <a:xfrm>
              <a:off x="1284384" y="5390732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Difficile de « débrancher » … mais j’y travaille ! </a:t>
              </a:r>
              <a:r>
                <a:rPr lang="fr-FR" sz="1400" kern="1200" dirty="0" smtClean="0">
                  <a:sym typeface="Wingdings"/>
                </a:rPr>
                <a:t> (</a:t>
              </a:r>
              <a:r>
                <a:rPr lang="en-US" sz="1400" dirty="0"/>
                <a:t>Vie </a:t>
              </a:r>
              <a:r>
                <a:rPr lang="en-US" sz="1400" dirty="0" err="1"/>
                <a:t>privée</a:t>
              </a:r>
              <a:r>
                <a:rPr lang="en-US" sz="1400" dirty="0"/>
                <a:t> =&gt; Discipline de </a:t>
              </a:r>
              <a:r>
                <a:rPr lang="en-US" sz="1400" dirty="0" err="1"/>
                <a:t>fer</a:t>
              </a:r>
              <a:r>
                <a:rPr lang="fr-FR" sz="1400" kern="1200" dirty="0" smtClean="0">
                  <a:sym typeface="Wingdings"/>
                </a:rPr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Facile </a:t>
              </a:r>
              <a:r>
                <a:rPr lang="en-US" sz="1400" dirty="0" err="1" smtClean="0"/>
                <a:t>d’</a:t>
              </a:r>
              <a:r>
                <a:rPr lang="en-US" sz="1400" dirty="0" err="1"/>
                <a:t>o</a:t>
              </a:r>
              <a:r>
                <a:rPr lang="en-US" sz="1400" kern="1200" dirty="0" err="1" smtClean="0"/>
                <a:t>ublier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que</a:t>
              </a:r>
              <a:r>
                <a:rPr lang="en-US" sz="1400" kern="1200" dirty="0" smtClean="0"/>
                <a:t> tout le monde </a:t>
              </a:r>
              <a:r>
                <a:rPr lang="en-US" sz="1400" kern="1200" dirty="0" err="1" smtClean="0"/>
                <a:t>n’a</a:t>
              </a:r>
              <a:r>
                <a:rPr lang="en-US" sz="1400" kern="1200" dirty="0" smtClean="0"/>
                <a:t> pas (encore) de Bac+8, </a:t>
              </a:r>
              <a:r>
                <a:rPr lang="en-US" sz="1400" kern="1200" dirty="0" err="1" smtClean="0"/>
                <a:t>ou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une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curiosité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poussée</a:t>
              </a:r>
              <a:r>
                <a:rPr lang="en-US" sz="1400" kern="1200" dirty="0" smtClean="0"/>
                <a:t> pour la </a:t>
              </a:r>
              <a:r>
                <a:rPr lang="en-US" sz="1400" kern="1200" dirty="0" err="1" smtClean="0"/>
                <a:t>théorie</a:t>
              </a:r>
              <a:r>
                <a:rPr lang="en-US" sz="1400" kern="1200" dirty="0" smtClean="0"/>
                <a:t> de la </a:t>
              </a:r>
              <a:r>
                <a:rPr lang="en-US" sz="1400" kern="1200" dirty="0" err="1" smtClean="0"/>
                <a:t>complexité</a:t>
              </a:r>
              <a:r>
                <a:rPr lang="en-US" sz="1400" kern="1200" dirty="0" smtClean="0"/>
                <a:t> </a:t>
              </a:r>
              <a:r>
                <a:rPr lang="en-US" sz="1400" kern="1200" dirty="0" smtClean="0">
                  <a:sym typeface="Wingdings" pitchFamily="2" charset="2"/>
                </a:rPr>
                <a:t>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>
                  <a:sym typeface="Wingdings" pitchFamily="2" charset="2"/>
                </a:rPr>
                <a:t>Mais</a:t>
              </a:r>
              <a:r>
                <a:rPr lang="en-US" sz="1400" dirty="0" smtClean="0">
                  <a:sym typeface="Wingdings" pitchFamily="2" charset="2"/>
                </a:rPr>
                <a:t> les </a:t>
              </a:r>
              <a:r>
                <a:rPr lang="en-US" sz="1400" dirty="0" err="1" smtClean="0">
                  <a:sym typeface="Wingdings" pitchFamily="2" charset="2"/>
                </a:rPr>
                <a:t>chercheurs</a:t>
              </a:r>
              <a:r>
                <a:rPr lang="en-US" sz="1400" dirty="0" smtClean="0">
                  <a:sym typeface="Wingdings" pitchFamily="2" charset="2"/>
                </a:rPr>
                <a:t> “</a:t>
              </a:r>
              <a:r>
                <a:rPr lang="en-US" sz="1400" dirty="0" err="1" smtClean="0">
                  <a:sym typeface="Wingdings" pitchFamily="2" charset="2"/>
                </a:rPr>
                <a:t>bougent</a:t>
              </a:r>
              <a:r>
                <a:rPr lang="en-US" sz="1400" dirty="0" smtClean="0">
                  <a:sym typeface="Wingdings" pitchFamily="2" charset="2"/>
                </a:rPr>
                <a:t>”, et </a:t>
              </a:r>
              <a:r>
                <a:rPr lang="en-US" sz="1400" dirty="0" err="1" smtClean="0">
                  <a:sym typeface="Wingdings" pitchFamily="2" charset="2"/>
                </a:rPr>
                <a:t>sont</a:t>
              </a:r>
              <a:r>
                <a:rPr lang="en-US" sz="1400" dirty="0" smtClean="0">
                  <a:sym typeface="Wingdings" pitchFamily="2" charset="2"/>
                </a:rPr>
                <a:t> en </a:t>
              </a:r>
              <a:r>
                <a:rPr lang="en-US" sz="1400" dirty="0" err="1" smtClean="0">
                  <a:sym typeface="Wingdings" pitchFamily="2" charset="2"/>
                </a:rPr>
                <a:t>moyenne</a:t>
              </a:r>
              <a:r>
                <a:rPr lang="en-US" sz="1400" dirty="0" smtClean="0">
                  <a:sym typeface="Wingdings" pitchFamily="2" charset="2"/>
                </a:rPr>
                <a:t> </a:t>
              </a:r>
              <a:r>
                <a:rPr lang="en-US" sz="1400" dirty="0" err="1" smtClean="0">
                  <a:sym typeface="Wingdings" pitchFamily="2" charset="2"/>
                </a:rPr>
                <a:t>assez</a:t>
              </a:r>
              <a:r>
                <a:rPr lang="en-US" sz="1400" dirty="0" smtClean="0">
                  <a:sym typeface="Wingdings" pitchFamily="2" charset="2"/>
                </a:rPr>
                <a:t> “</a:t>
              </a:r>
              <a:r>
                <a:rPr lang="en-US" sz="1400" dirty="0" err="1" smtClean="0">
                  <a:sym typeface="Wingdings" pitchFamily="2" charset="2"/>
                </a:rPr>
                <a:t>normaux</a:t>
              </a:r>
              <a:r>
                <a:rPr lang="en-US" sz="1400" dirty="0" smtClean="0">
                  <a:sym typeface="Wingdings" pitchFamily="2" charset="2"/>
                </a:rPr>
                <a:t>”</a:t>
              </a:r>
              <a:endParaRPr lang="fr-F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7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-76200"/>
            <a:ext cx="7540625" cy="1143000"/>
          </a:xfrm>
        </p:spPr>
        <p:txBody>
          <a:bodyPr/>
          <a:lstStyle/>
          <a:p>
            <a:r>
              <a:rPr lang="fr-FR" dirty="0" smtClean="0"/>
              <a:t>Devenir chercheur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31000" y="6356350"/>
            <a:ext cx="2011363" cy="273050"/>
          </a:xfrm>
        </p:spPr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27/05/2013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01775" y="635476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70938" y="635476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295418" y="5147150"/>
            <a:ext cx="7391362" cy="946044"/>
          </a:xfrm>
          <a:custGeom>
            <a:avLst/>
            <a:gdLst>
              <a:gd name="connsiteX0" fmla="*/ 0 w 7391362"/>
              <a:gd name="connsiteY0" fmla="*/ 94604 h 946044"/>
              <a:gd name="connsiteX1" fmla="*/ 94604 w 7391362"/>
              <a:gd name="connsiteY1" fmla="*/ 0 h 946044"/>
              <a:gd name="connsiteX2" fmla="*/ 7296758 w 7391362"/>
              <a:gd name="connsiteY2" fmla="*/ 0 h 946044"/>
              <a:gd name="connsiteX3" fmla="*/ 7391362 w 7391362"/>
              <a:gd name="connsiteY3" fmla="*/ 94604 h 946044"/>
              <a:gd name="connsiteX4" fmla="*/ 7391362 w 7391362"/>
              <a:gd name="connsiteY4" fmla="*/ 851440 h 946044"/>
              <a:gd name="connsiteX5" fmla="*/ 7296758 w 7391362"/>
              <a:gd name="connsiteY5" fmla="*/ 946044 h 946044"/>
              <a:gd name="connsiteX6" fmla="*/ 94604 w 7391362"/>
              <a:gd name="connsiteY6" fmla="*/ 946044 h 946044"/>
              <a:gd name="connsiteX7" fmla="*/ 0 w 7391362"/>
              <a:gd name="connsiteY7" fmla="*/ 851440 h 946044"/>
              <a:gd name="connsiteX8" fmla="*/ 0 w 7391362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362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7296758" y="0"/>
                </a:lnTo>
                <a:cubicBezTo>
                  <a:pt x="7349006" y="0"/>
                  <a:pt x="7391362" y="42356"/>
                  <a:pt x="7391362" y="94604"/>
                </a:cubicBezTo>
                <a:lnTo>
                  <a:pt x="7391362" y="851440"/>
                </a:lnTo>
                <a:cubicBezTo>
                  <a:pt x="7391362" y="903688"/>
                  <a:pt x="7349006" y="946044"/>
                  <a:pt x="7296758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49" tIns="119149" rIns="119149" bIns="1191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Chercheur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ou</a:t>
            </a:r>
            <a:r>
              <a:rPr lang="en-US" sz="2400" kern="1200" dirty="0" smtClean="0"/>
              <a:t> Maître de </a:t>
            </a:r>
            <a:r>
              <a:rPr lang="en-US" sz="2400" kern="1200" dirty="0" err="1" smtClean="0"/>
              <a:t>conférence</a:t>
            </a:r>
            <a:endParaRPr lang="fr-FR" sz="24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1303923" y="4446287"/>
            <a:ext cx="7374352" cy="624162"/>
          </a:xfrm>
          <a:custGeom>
            <a:avLst/>
            <a:gdLst>
              <a:gd name="connsiteX0" fmla="*/ 0 w 7374352"/>
              <a:gd name="connsiteY0" fmla="*/ 62416 h 624162"/>
              <a:gd name="connsiteX1" fmla="*/ 62416 w 7374352"/>
              <a:gd name="connsiteY1" fmla="*/ 0 h 624162"/>
              <a:gd name="connsiteX2" fmla="*/ 7311936 w 7374352"/>
              <a:gd name="connsiteY2" fmla="*/ 0 h 624162"/>
              <a:gd name="connsiteX3" fmla="*/ 7374352 w 7374352"/>
              <a:gd name="connsiteY3" fmla="*/ 62416 h 624162"/>
              <a:gd name="connsiteX4" fmla="*/ 7374352 w 7374352"/>
              <a:gd name="connsiteY4" fmla="*/ 561746 h 624162"/>
              <a:gd name="connsiteX5" fmla="*/ 7311936 w 7374352"/>
              <a:gd name="connsiteY5" fmla="*/ 624162 h 624162"/>
              <a:gd name="connsiteX6" fmla="*/ 62416 w 7374352"/>
              <a:gd name="connsiteY6" fmla="*/ 624162 h 624162"/>
              <a:gd name="connsiteX7" fmla="*/ 0 w 7374352"/>
              <a:gd name="connsiteY7" fmla="*/ 561746 h 624162"/>
              <a:gd name="connsiteX8" fmla="*/ 0 w 7374352"/>
              <a:gd name="connsiteY8" fmla="*/ 62416 h 6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4352" h="624162">
                <a:moveTo>
                  <a:pt x="0" y="62416"/>
                </a:moveTo>
                <a:cubicBezTo>
                  <a:pt x="0" y="27945"/>
                  <a:pt x="27945" y="0"/>
                  <a:pt x="62416" y="0"/>
                </a:cubicBezTo>
                <a:lnTo>
                  <a:pt x="7311936" y="0"/>
                </a:lnTo>
                <a:cubicBezTo>
                  <a:pt x="7346407" y="0"/>
                  <a:pt x="7374352" y="27945"/>
                  <a:pt x="7374352" y="62416"/>
                </a:cubicBezTo>
                <a:lnTo>
                  <a:pt x="7374352" y="561746"/>
                </a:lnTo>
                <a:cubicBezTo>
                  <a:pt x="7374352" y="596217"/>
                  <a:pt x="7346407" y="624162"/>
                  <a:pt x="7311936" y="624162"/>
                </a:cubicBezTo>
                <a:lnTo>
                  <a:pt x="62416" y="624162"/>
                </a:lnTo>
                <a:cubicBezTo>
                  <a:pt x="27945" y="624162"/>
                  <a:pt x="0" y="596217"/>
                  <a:pt x="0" y="561746"/>
                </a:cubicBezTo>
                <a:lnTo>
                  <a:pt x="0" y="624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481" tIns="94481" rIns="94481" bIns="944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Séjour</a:t>
            </a:r>
            <a:r>
              <a:rPr lang="en-US" sz="2000" kern="1200" dirty="0" smtClean="0"/>
              <a:t> postdoctoral (</a:t>
            </a:r>
            <a:r>
              <a:rPr lang="en-US" sz="2000" kern="1200" dirty="0" err="1" smtClean="0"/>
              <a:t>souvent</a:t>
            </a:r>
            <a:r>
              <a:rPr lang="en-US" sz="2000" kern="1200" dirty="0" smtClean="0"/>
              <a:t> à </a:t>
            </a:r>
            <a:r>
              <a:rPr lang="en-US" sz="2000" kern="1200" dirty="0" err="1" smtClean="0"/>
              <a:t>l’étranger</a:t>
            </a:r>
            <a:r>
              <a:rPr lang="en-US" sz="2000" kern="1200" dirty="0" smtClean="0"/>
              <a:t>)</a:t>
            </a:r>
            <a:endParaRPr lang="fr-FR" sz="200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1318305" y="3046156"/>
            <a:ext cx="7345588" cy="1323431"/>
          </a:xfrm>
          <a:custGeom>
            <a:avLst/>
            <a:gdLst>
              <a:gd name="connsiteX0" fmla="*/ 0 w 7345588"/>
              <a:gd name="connsiteY0" fmla="*/ 132343 h 1323431"/>
              <a:gd name="connsiteX1" fmla="*/ 132343 w 7345588"/>
              <a:gd name="connsiteY1" fmla="*/ 0 h 1323431"/>
              <a:gd name="connsiteX2" fmla="*/ 7213245 w 7345588"/>
              <a:gd name="connsiteY2" fmla="*/ 0 h 1323431"/>
              <a:gd name="connsiteX3" fmla="*/ 7345588 w 7345588"/>
              <a:gd name="connsiteY3" fmla="*/ 132343 h 1323431"/>
              <a:gd name="connsiteX4" fmla="*/ 7345588 w 7345588"/>
              <a:gd name="connsiteY4" fmla="*/ 1191088 h 1323431"/>
              <a:gd name="connsiteX5" fmla="*/ 7213245 w 7345588"/>
              <a:gd name="connsiteY5" fmla="*/ 1323431 h 1323431"/>
              <a:gd name="connsiteX6" fmla="*/ 132343 w 7345588"/>
              <a:gd name="connsiteY6" fmla="*/ 1323431 h 1323431"/>
              <a:gd name="connsiteX7" fmla="*/ 0 w 7345588"/>
              <a:gd name="connsiteY7" fmla="*/ 1191088 h 1323431"/>
              <a:gd name="connsiteX8" fmla="*/ 0 w 7345588"/>
              <a:gd name="connsiteY8" fmla="*/ 132343 h 13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588" h="1323431">
                <a:moveTo>
                  <a:pt x="0" y="132343"/>
                </a:moveTo>
                <a:cubicBezTo>
                  <a:pt x="0" y="59252"/>
                  <a:pt x="59252" y="0"/>
                  <a:pt x="132343" y="0"/>
                </a:cubicBezTo>
                <a:lnTo>
                  <a:pt x="7213245" y="0"/>
                </a:lnTo>
                <a:cubicBezTo>
                  <a:pt x="7286336" y="0"/>
                  <a:pt x="7345588" y="59252"/>
                  <a:pt x="7345588" y="132343"/>
                </a:cubicBezTo>
                <a:lnTo>
                  <a:pt x="7345588" y="1191088"/>
                </a:lnTo>
                <a:cubicBezTo>
                  <a:pt x="7345588" y="1264179"/>
                  <a:pt x="7286336" y="1323431"/>
                  <a:pt x="7213245" y="1323431"/>
                </a:cubicBezTo>
                <a:lnTo>
                  <a:pt x="132343" y="1323431"/>
                </a:lnTo>
                <a:cubicBezTo>
                  <a:pt x="59252" y="1323431"/>
                  <a:pt x="0" y="1264179"/>
                  <a:pt x="0" y="1191088"/>
                </a:cubicBezTo>
                <a:lnTo>
                  <a:pt x="0" y="1323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442" tIns="145442" rIns="145442" bIns="14544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Thèse</a:t>
            </a:r>
            <a:r>
              <a:rPr lang="en-US" sz="2800" kern="1200" dirty="0" smtClean="0"/>
              <a:t> de </a:t>
            </a:r>
            <a:r>
              <a:rPr lang="en-US" sz="2800" kern="1200" dirty="0" err="1" smtClean="0"/>
              <a:t>doctorat</a:t>
            </a:r>
            <a:r>
              <a:rPr lang="en-US" sz="2800" kern="1200" dirty="0" smtClean="0"/>
              <a:t>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(+ </a:t>
            </a:r>
            <a:r>
              <a:rPr lang="en-US" sz="2400" kern="1200" dirty="0" err="1" smtClean="0"/>
              <a:t>enseignement</a:t>
            </a:r>
            <a:r>
              <a:rPr lang="en-US" sz="2400" kern="1200" dirty="0" smtClean="0"/>
              <a:t>)</a:t>
            </a:r>
            <a:endParaRPr lang="fr-FR" sz="24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1346901" y="2023411"/>
            <a:ext cx="3606331" cy="946044"/>
          </a:xfrm>
          <a:custGeom>
            <a:avLst/>
            <a:gdLst>
              <a:gd name="connsiteX0" fmla="*/ 0 w 3606331"/>
              <a:gd name="connsiteY0" fmla="*/ 94604 h 946044"/>
              <a:gd name="connsiteX1" fmla="*/ 94604 w 3606331"/>
              <a:gd name="connsiteY1" fmla="*/ 0 h 946044"/>
              <a:gd name="connsiteX2" fmla="*/ 3511727 w 3606331"/>
              <a:gd name="connsiteY2" fmla="*/ 0 h 946044"/>
              <a:gd name="connsiteX3" fmla="*/ 3606331 w 3606331"/>
              <a:gd name="connsiteY3" fmla="*/ 94604 h 946044"/>
              <a:gd name="connsiteX4" fmla="*/ 3606331 w 3606331"/>
              <a:gd name="connsiteY4" fmla="*/ 851440 h 946044"/>
              <a:gd name="connsiteX5" fmla="*/ 3511727 w 3606331"/>
              <a:gd name="connsiteY5" fmla="*/ 946044 h 946044"/>
              <a:gd name="connsiteX6" fmla="*/ 94604 w 3606331"/>
              <a:gd name="connsiteY6" fmla="*/ 946044 h 946044"/>
              <a:gd name="connsiteX7" fmla="*/ 0 w 3606331"/>
              <a:gd name="connsiteY7" fmla="*/ 851440 h 946044"/>
              <a:gd name="connsiteX8" fmla="*/ 0 w 3606331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3511727" y="0"/>
                </a:lnTo>
                <a:cubicBezTo>
                  <a:pt x="3563975" y="0"/>
                  <a:pt x="3606331" y="42356"/>
                  <a:pt x="3606331" y="94604"/>
                </a:cubicBezTo>
                <a:lnTo>
                  <a:pt x="3606331" y="851440"/>
                </a:lnTo>
                <a:cubicBezTo>
                  <a:pt x="3606331" y="903688"/>
                  <a:pt x="3563975" y="946044"/>
                  <a:pt x="3511727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49" tIns="119149" rIns="119149" bIns="1191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Grandes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Ecoles</a:t>
            </a:r>
            <a:r>
              <a:rPr lang="en-US" sz="2400" kern="1200" dirty="0" smtClean="0"/>
              <a:t>*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(ENS,X…)</a:t>
            </a:r>
            <a:endParaRPr lang="fr-FR" sz="20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1346901" y="1000666"/>
            <a:ext cx="3606331" cy="946044"/>
          </a:xfrm>
          <a:custGeom>
            <a:avLst/>
            <a:gdLst>
              <a:gd name="connsiteX0" fmla="*/ 0 w 3606331"/>
              <a:gd name="connsiteY0" fmla="*/ 94604 h 946044"/>
              <a:gd name="connsiteX1" fmla="*/ 94604 w 3606331"/>
              <a:gd name="connsiteY1" fmla="*/ 0 h 946044"/>
              <a:gd name="connsiteX2" fmla="*/ 3511727 w 3606331"/>
              <a:gd name="connsiteY2" fmla="*/ 0 h 946044"/>
              <a:gd name="connsiteX3" fmla="*/ 3606331 w 3606331"/>
              <a:gd name="connsiteY3" fmla="*/ 94604 h 946044"/>
              <a:gd name="connsiteX4" fmla="*/ 3606331 w 3606331"/>
              <a:gd name="connsiteY4" fmla="*/ 851440 h 946044"/>
              <a:gd name="connsiteX5" fmla="*/ 3511727 w 3606331"/>
              <a:gd name="connsiteY5" fmla="*/ 946044 h 946044"/>
              <a:gd name="connsiteX6" fmla="*/ 94604 w 3606331"/>
              <a:gd name="connsiteY6" fmla="*/ 946044 h 946044"/>
              <a:gd name="connsiteX7" fmla="*/ 0 w 3606331"/>
              <a:gd name="connsiteY7" fmla="*/ 851440 h 946044"/>
              <a:gd name="connsiteX8" fmla="*/ 0 w 3606331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3511727" y="0"/>
                </a:lnTo>
                <a:cubicBezTo>
                  <a:pt x="3563975" y="0"/>
                  <a:pt x="3606331" y="42356"/>
                  <a:pt x="3606331" y="94604"/>
                </a:cubicBezTo>
                <a:lnTo>
                  <a:pt x="3606331" y="851440"/>
                </a:lnTo>
                <a:cubicBezTo>
                  <a:pt x="3606331" y="903688"/>
                  <a:pt x="3563975" y="946044"/>
                  <a:pt x="3511727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09" tIns="103909" rIns="103909" bIns="1039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Classes </a:t>
            </a:r>
            <a:r>
              <a:rPr lang="en-US" sz="2000" kern="1200" dirty="0" err="1" smtClean="0"/>
              <a:t>préparatoires</a:t>
            </a:r>
            <a:endParaRPr lang="fr-FR" sz="2000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5028966" y="993405"/>
            <a:ext cx="3606331" cy="1976050"/>
          </a:xfrm>
          <a:custGeom>
            <a:avLst/>
            <a:gdLst>
              <a:gd name="connsiteX0" fmla="*/ 0 w 3606331"/>
              <a:gd name="connsiteY0" fmla="*/ 197605 h 1976050"/>
              <a:gd name="connsiteX1" fmla="*/ 197605 w 3606331"/>
              <a:gd name="connsiteY1" fmla="*/ 0 h 1976050"/>
              <a:gd name="connsiteX2" fmla="*/ 3408726 w 3606331"/>
              <a:gd name="connsiteY2" fmla="*/ 0 h 1976050"/>
              <a:gd name="connsiteX3" fmla="*/ 3606331 w 3606331"/>
              <a:gd name="connsiteY3" fmla="*/ 197605 h 1976050"/>
              <a:gd name="connsiteX4" fmla="*/ 3606331 w 3606331"/>
              <a:gd name="connsiteY4" fmla="*/ 1778445 h 1976050"/>
              <a:gd name="connsiteX5" fmla="*/ 3408726 w 3606331"/>
              <a:gd name="connsiteY5" fmla="*/ 1976050 h 1976050"/>
              <a:gd name="connsiteX6" fmla="*/ 197605 w 3606331"/>
              <a:gd name="connsiteY6" fmla="*/ 1976050 h 1976050"/>
              <a:gd name="connsiteX7" fmla="*/ 0 w 3606331"/>
              <a:gd name="connsiteY7" fmla="*/ 1778445 h 1976050"/>
              <a:gd name="connsiteX8" fmla="*/ 0 w 3606331"/>
              <a:gd name="connsiteY8" fmla="*/ 197605 h 197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1976050">
                <a:moveTo>
                  <a:pt x="0" y="197605"/>
                </a:moveTo>
                <a:cubicBezTo>
                  <a:pt x="0" y="88471"/>
                  <a:pt x="88471" y="0"/>
                  <a:pt x="197605" y="0"/>
                </a:cubicBezTo>
                <a:lnTo>
                  <a:pt x="3408726" y="0"/>
                </a:lnTo>
                <a:cubicBezTo>
                  <a:pt x="3517860" y="0"/>
                  <a:pt x="3606331" y="88471"/>
                  <a:pt x="3606331" y="197605"/>
                </a:cubicBezTo>
                <a:lnTo>
                  <a:pt x="3606331" y="1778445"/>
                </a:lnTo>
                <a:cubicBezTo>
                  <a:pt x="3606331" y="1887579"/>
                  <a:pt x="3517860" y="1976050"/>
                  <a:pt x="3408726" y="1976050"/>
                </a:cubicBezTo>
                <a:lnTo>
                  <a:pt x="197605" y="1976050"/>
                </a:lnTo>
                <a:cubicBezTo>
                  <a:pt x="88471" y="1976050"/>
                  <a:pt x="0" y="1887579"/>
                  <a:pt x="0" y="1778445"/>
                </a:cubicBezTo>
                <a:lnTo>
                  <a:pt x="0" y="19760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97" tIns="179797" rIns="179797" bIns="17979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Université</a:t>
            </a:r>
            <a:endParaRPr lang="en-US" sz="3200" kern="1200" dirty="0" smtClean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(</a:t>
            </a:r>
            <a:r>
              <a:rPr lang="en-US" sz="2000" kern="1200" dirty="0" err="1" smtClean="0"/>
              <a:t>Licence+Master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recherche</a:t>
            </a:r>
            <a:r>
              <a:rPr lang="en-US" sz="2000" kern="1200" dirty="0" smtClean="0"/>
              <a:t>)</a:t>
            </a:r>
            <a:endParaRPr lang="fr-FR" sz="2000" kern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3400" y="83820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0508" y="281940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Bac+5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70508" y="419100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Bac+8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2268" y="49530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Bac+10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2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24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4187826"/>
            <a:ext cx="4318000" cy="2155825"/>
          </a:xfrm>
          <a:prstGeom prst="rect">
            <a:avLst/>
          </a:prstGeom>
        </p:spPr>
        <p:txBody>
          <a:bodyPr anchor="b"/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23" charset="-128"/>
                <a:cs typeface="+mn-cs"/>
              </a:rPr>
              <a:t>AMIB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23" charset="-128"/>
                <a:cs typeface="+mn-cs"/>
              </a:rPr>
              <a:t>Saclay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23" charset="-128"/>
              <a:cs typeface="+mn-cs"/>
            </a:endParaRPr>
          </a:p>
          <a:p>
            <a:pPr marL="1588" marR="0" lvl="0" indent="-1588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www.inria.fr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 rot="6557133">
            <a:off x="4186449" y="2231637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06967">
            <a:off x="3219789" y="2672028"/>
            <a:ext cx="639868" cy="180870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3451357">
            <a:off x="4340502" y="3158228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600827">
            <a:off x="2494374" y="2535821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26396" y="361966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14963" y="3138962"/>
            <a:ext cx="1912700" cy="1323439"/>
            <a:chOff x="6914963" y="3452170"/>
            <a:chExt cx="1912700" cy="1323439"/>
          </a:xfrm>
        </p:grpSpPr>
        <p:pic>
          <p:nvPicPr>
            <p:cNvPr id="2050" name="Picture 2" descr="C:\Users\ponty\Documents\Presentations\2012-04-UnitheCafe\beer_mu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63" y="3547153"/>
              <a:ext cx="113030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914963" y="3452170"/>
              <a:ext cx="69602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/>
                <a:t>+</a:t>
              </a:r>
              <a:endParaRPr lang="en-US" sz="8000" dirty="0"/>
            </a:p>
          </p:txBody>
        </p:sp>
      </p:grpSp>
      <p:pic>
        <p:nvPicPr>
          <p:cNvPr id="2051" name="Picture 3" descr="C:\Users\ponty\Documents\Presentations\2012-04-UnitheCafe\clou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86" y="1633555"/>
            <a:ext cx="5710619" cy="4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nty\Documents\Presentations\2012-04-UnitheCafe\facesU-K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655">
            <a:off x="1721694" y="2218308"/>
            <a:ext cx="7366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8302E-6 L -0.03368 0.180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90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65E-6 L 0.03958 -0.224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1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9884E-7 L 0.00382 0.181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0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03378E-7 L 0.03785 -0.088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44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709E-6 L -0.03559 -0.0069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5851 -0.1795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8214E-6 L 0.0158 0.0983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49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276 0.017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8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1731E-7 L -0.09167 -0.085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2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7399E-6 L -0.16354 0.0509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25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2448E-6 L -0.03906 -0.0298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0268E-6 L -0.16354 -0.0194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8211 0.042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1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7807E-6 L -0.09045 0.0694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34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2323E-6 L -0.0658 -0.1383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69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8404E-6 L -0.00868 -0.2369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18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6372412" y="216392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8930" y="216371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628889" y="2174544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74290" y="2188161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1000" y="297559"/>
            <a:ext cx="8244949" cy="693041"/>
            <a:chOff x="381000" y="1676400"/>
            <a:chExt cx="8244949" cy="693041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68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37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828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417" y="1676400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857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263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983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77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74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37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28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965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029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09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56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151" y="1258431"/>
            <a:ext cx="5900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But: </a:t>
            </a:r>
            <a:r>
              <a:rPr lang="en-US" sz="2800" dirty="0" err="1" smtClean="0"/>
              <a:t>Trouver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chorégraphie</a:t>
            </a:r>
            <a:r>
              <a:rPr lang="en-US" sz="2800" dirty="0" smtClean="0"/>
              <a:t> qui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Evite</a:t>
            </a:r>
            <a:r>
              <a:rPr lang="en-US" sz="2800" dirty="0" smtClean="0"/>
              <a:t> les </a:t>
            </a:r>
            <a:r>
              <a:rPr lang="en-US" sz="2800" dirty="0" err="1" smtClean="0"/>
              <a:t>conflits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Maximise</a:t>
            </a:r>
            <a:r>
              <a:rPr lang="en-US" sz="2800" dirty="0" smtClean="0"/>
              <a:t> le </a:t>
            </a:r>
            <a:r>
              <a:rPr lang="en-US" sz="2800" dirty="0" err="1" smtClean="0"/>
              <a:t>bonheur</a:t>
            </a:r>
            <a:r>
              <a:rPr lang="en-US" sz="2800" dirty="0" smtClean="0"/>
              <a:t> global</a:t>
            </a:r>
            <a:endParaRPr lang="en-US" sz="2800" dirty="0"/>
          </a:p>
        </p:txBody>
      </p:sp>
      <p:pic>
        <p:nvPicPr>
          <p:cNvPr id="26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9813" y="2173841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0516" y="2192063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ss 4"/>
          <p:cNvSpPr/>
          <p:nvPr/>
        </p:nvSpPr>
        <p:spPr>
          <a:xfrm rot="18820391">
            <a:off x="4070962" y="2021231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797082"/>
            <a:ext cx="1733896" cy="24345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1000" y="4094074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759" y="4037909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8716" y="4889234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7554" y="4971896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miley Face 37"/>
          <p:cNvSpPr/>
          <p:nvPr/>
        </p:nvSpPr>
        <p:spPr>
          <a:xfrm>
            <a:off x="1524000" y="5595836"/>
            <a:ext cx="530766" cy="500164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431907" y="3813844"/>
            <a:ext cx="3178790" cy="24345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602003" y="4055668"/>
            <a:ext cx="1338762" cy="592532"/>
            <a:chOff x="3562271" y="4519654"/>
            <a:chExt cx="1338762" cy="592532"/>
          </a:xfrm>
        </p:grpSpPr>
        <p:pic>
          <p:nvPicPr>
            <p:cNvPr id="3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49470" y="4532455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60951" y="4470275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Smiley Face 38"/>
          <p:cNvSpPr/>
          <p:nvPr/>
        </p:nvSpPr>
        <p:spPr>
          <a:xfrm>
            <a:off x="4614366" y="5646335"/>
            <a:ext cx="530766" cy="500164"/>
          </a:xfrm>
          <a:prstGeom prst="smileyFace">
            <a:avLst>
              <a:gd name="adj" fmla="val 1682"/>
            </a:avLst>
          </a:prstGeom>
          <a:solidFill>
            <a:srgbClr val="FFC000"/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11413" y="4885943"/>
            <a:ext cx="1321706" cy="676657"/>
            <a:chOff x="3471681" y="5207497"/>
            <a:chExt cx="1321706" cy="676657"/>
          </a:xfrm>
        </p:grpSpPr>
        <p:pic>
          <p:nvPicPr>
            <p:cNvPr id="42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02683" y="529345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1059" y="5200182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122025" y="4039617"/>
            <a:ext cx="1199308" cy="608583"/>
            <a:chOff x="5082293" y="4572001"/>
            <a:chExt cx="1199308" cy="608583"/>
          </a:xfrm>
        </p:grpSpPr>
        <p:pic>
          <p:nvPicPr>
            <p:cNvPr id="4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69492" y="458480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01871" y="4600853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987244" y="4893868"/>
            <a:ext cx="1507503" cy="592532"/>
            <a:chOff x="4947512" y="5324391"/>
            <a:chExt cx="1507503" cy="592532"/>
          </a:xfrm>
        </p:grpSpPr>
        <p:pic>
          <p:nvPicPr>
            <p:cNvPr id="48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6890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13105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6771" y="2088900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442" y="2080572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ross 51"/>
          <p:cNvSpPr/>
          <p:nvPr/>
        </p:nvSpPr>
        <p:spPr>
          <a:xfrm rot="18820391">
            <a:off x="5828615" y="199949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6245" y="3813844"/>
            <a:ext cx="1914252" cy="24345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7892" y="4086685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40" y="4092416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4793" y="4933558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738" y="4964647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miley Face 61"/>
          <p:cNvSpPr/>
          <p:nvPr/>
        </p:nvSpPr>
        <p:spPr>
          <a:xfrm>
            <a:off x="7597988" y="5672036"/>
            <a:ext cx="530766" cy="500164"/>
          </a:xfrm>
          <a:prstGeom prst="smileyFace">
            <a:avLst>
              <a:gd name="adj" fmla="val -844"/>
            </a:avLst>
          </a:prstGeom>
          <a:solidFill>
            <a:srgbClr val="FB4747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362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7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865852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362200" y="41148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77802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769852" y="49530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249948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576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122652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7150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281672" y="49530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281672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674852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130820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32252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865852" y="41148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63"/>
          <p:cNvSpPr/>
          <p:nvPr/>
        </p:nvSpPr>
        <p:spPr>
          <a:xfrm>
            <a:off x="2133600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Heart 128"/>
          <p:cNvSpPr/>
          <p:nvPr/>
        </p:nvSpPr>
        <p:spPr>
          <a:xfrm>
            <a:off x="246537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Heart 129"/>
          <p:cNvSpPr/>
          <p:nvPr/>
        </p:nvSpPr>
        <p:spPr>
          <a:xfrm>
            <a:off x="279370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Heart 130"/>
          <p:cNvSpPr/>
          <p:nvPr/>
        </p:nvSpPr>
        <p:spPr>
          <a:xfrm>
            <a:off x="536110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Heart 131"/>
          <p:cNvSpPr/>
          <p:nvPr/>
        </p:nvSpPr>
        <p:spPr>
          <a:xfrm>
            <a:off x="568943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Heart 132"/>
          <p:cNvSpPr/>
          <p:nvPr/>
        </p:nvSpPr>
        <p:spPr>
          <a:xfrm>
            <a:off x="8329683" y="5758525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0" grpId="0" animBg="1"/>
      <p:bldP spid="91" grpId="0" animBg="1"/>
      <p:bldP spid="92" grpId="0" animBg="1"/>
      <p:bldP spid="5" grpId="0" animBg="1"/>
      <p:bldP spid="8" grpId="0" animBg="1"/>
      <p:bldP spid="38" grpId="0" animBg="1"/>
      <p:bldP spid="54" grpId="0" animBg="1"/>
      <p:bldP spid="39" grpId="0" animBg="1"/>
      <p:bldP spid="52" grpId="0" animBg="1"/>
      <p:bldP spid="59" grpId="0" animBg="1"/>
      <p:bldP spid="62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64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nty\Documents\Presentations\2012-04-UnitheCafe\devis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509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452735"/>
            <a:ext cx="845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Maximiser</a:t>
            </a:r>
            <a:r>
              <a:rPr lang="en-US" sz="2400" dirty="0" smtClean="0">
                <a:latin typeface="+mj-lt"/>
              </a:rPr>
              <a:t> le </a:t>
            </a:r>
            <a:r>
              <a:rPr lang="en-US" sz="2400" dirty="0" err="1" smtClean="0">
                <a:latin typeface="+mj-lt"/>
              </a:rPr>
              <a:t>bonheur</a:t>
            </a:r>
            <a:r>
              <a:rPr lang="en-US" sz="2400" dirty="0" smtClean="0">
                <a:latin typeface="+mj-lt"/>
              </a:rPr>
              <a:t> global </a:t>
            </a:r>
            <a:r>
              <a:rPr lang="en-US" sz="2400" dirty="0" smtClean="0">
                <a:latin typeface="+mj-lt"/>
                <a:cs typeface="Times New Roman"/>
              </a:rPr>
              <a:t>≠ </a:t>
            </a:r>
            <a:r>
              <a:rPr lang="en-US" sz="2400" dirty="0" err="1" smtClean="0">
                <a:latin typeface="+mj-lt"/>
                <a:cs typeface="Times New Roman"/>
              </a:rPr>
              <a:t>Rendre</a:t>
            </a:r>
            <a:r>
              <a:rPr lang="en-US" sz="2400" dirty="0" smtClean="0">
                <a:latin typeface="+mj-lt"/>
                <a:cs typeface="Times New Roman"/>
              </a:rPr>
              <a:t> tout le monde </a:t>
            </a:r>
            <a:r>
              <a:rPr lang="en-US" sz="2400" dirty="0" err="1" smtClean="0">
                <a:latin typeface="+mj-lt"/>
                <a:cs typeface="Times New Roman"/>
              </a:rPr>
              <a:t>heureux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inr_PPT-sc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inr_PPT-sc</Template>
  <TotalTime>2780</TotalTime>
  <Words>2190</Words>
  <Application>Microsoft Office PowerPoint</Application>
  <PresentationFormat>Affichage à l'écran (4:3)</PresentationFormat>
  <Paragraphs>795</Paragraphs>
  <Slides>66</Slides>
  <Notes>62</Notes>
  <HiddenSlides>0</HiddenSlides>
  <MMClips>1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66</vt:i4>
      </vt:variant>
    </vt:vector>
  </HeadingPairs>
  <TitlesOfParts>
    <vt:vector size="77" baseType="lpstr">
      <vt:lpstr>inr_PPT-sc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 Faire danser virtuellement les ARN</vt:lpstr>
      <vt:lpstr>Il était une fois …</vt:lpstr>
      <vt:lpstr>Fête de village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récurrence</vt:lpstr>
      <vt:lpstr>Combien ça coûte ? (Programmation dynamique)</vt:lpstr>
      <vt:lpstr>Combien ça coûte</vt:lpstr>
      <vt:lpstr>Combien ça coûte</vt:lpstr>
      <vt:lpstr>Conclusion</vt:lpstr>
      <vt:lpstr>Repliement des ARN</vt:lpstr>
      <vt:lpstr>Dogme central de la biologie moléculaire</vt:lpstr>
      <vt:lpstr>Grande diversité de taille et fonction pour les ARN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Repliement des ARN</vt:lpstr>
      <vt:lpstr>Les paires de bases (Canoniques)</vt:lpstr>
      <vt:lpstr>La structure secondaire</vt:lpstr>
      <vt:lpstr>La structure secondaire</vt:lpstr>
      <vt:lpstr>Repliement par minimisation de l’énergie libre</vt:lpstr>
      <vt:lpstr>Modèle de Nussinov/Jacobson (80s)</vt:lpstr>
      <vt:lpstr>Fête de Village vs Repliement d’ARN</vt:lpstr>
      <vt:lpstr>Algorithme de Nussinov/Jacobson</vt:lpstr>
      <vt:lpstr>Approche thermodynamique à l’équilibre</vt:lpstr>
      <vt:lpstr>Fonction de partition (Mc Caskill)</vt:lpstr>
      <vt:lpstr>Quelques applications</vt:lpstr>
      <vt:lpstr>Performances</vt:lpstr>
      <vt:lpstr>Sensibilité de nos ARN aux mutations</vt:lpstr>
      <vt:lpstr>Sensibilité de nos ARN aux mutations</vt:lpstr>
      <vt:lpstr>Evaluer la qualité d’une prédiction</vt:lpstr>
      <vt:lpstr>Evaluer la qualité d’une prédiction</vt:lpstr>
      <vt:lpstr>Evaluer la qualité d’une prédiction</vt:lpstr>
      <vt:lpstr>Conclusion</vt:lpstr>
      <vt:lpstr>Conclusion</vt:lpstr>
      <vt:lpstr>Le métier de chercheur</vt:lpstr>
      <vt:lpstr>Qui je suis …</vt:lpstr>
      <vt:lpstr>Ma journée typique …</vt:lpstr>
      <vt:lpstr>La recherche c’est …</vt:lpstr>
      <vt:lpstr>Devenir chercheur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ponty</dc:creator>
  <cp:lastModifiedBy>Yawn</cp:lastModifiedBy>
  <cp:revision>126</cp:revision>
  <dcterms:created xsi:type="dcterms:W3CDTF">2012-04-05T07:46:29Z</dcterms:created>
  <dcterms:modified xsi:type="dcterms:W3CDTF">2013-05-27T23:53:04Z</dcterms:modified>
</cp:coreProperties>
</file>