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6.xml" ContentType="application/vnd.openxmlformats-officedocument.presentationml.tags+xml"/>
  <Override PartName="/ppt/notesSlides/notesSlide46.xml" ContentType="application/vnd.openxmlformats-officedocument.presentationml.notesSlide+xml"/>
  <Override PartName="/ppt/tags/tag7.xml" ContentType="application/vnd.openxmlformats-officedocument.presentationml.tags+xml"/>
  <Override PartName="/ppt/notesSlides/notesSlide47.xml" ContentType="application/vnd.openxmlformats-officedocument.presentationml.notesSlide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</p:sldMasterIdLst>
  <p:notesMasterIdLst>
    <p:notesMasterId r:id="rId54"/>
  </p:notesMasterIdLst>
  <p:sldIdLst>
    <p:sldId id="256" r:id="rId2"/>
    <p:sldId id="260" r:id="rId3"/>
    <p:sldId id="283" r:id="rId4"/>
    <p:sldId id="285" r:id="rId5"/>
    <p:sldId id="286" r:id="rId6"/>
    <p:sldId id="288" r:id="rId7"/>
    <p:sldId id="289" r:id="rId8"/>
    <p:sldId id="258" r:id="rId9"/>
    <p:sldId id="328" r:id="rId10"/>
    <p:sldId id="337" r:id="rId11"/>
    <p:sldId id="301" r:id="rId12"/>
    <p:sldId id="298" r:id="rId13"/>
    <p:sldId id="302" r:id="rId14"/>
    <p:sldId id="303" r:id="rId15"/>
    <p:sldId id="304" r:id="rId16"/>
    <p:sldId id="305" r:id="rId17"/>
    <p:sldId id="320" r:id="rId18"/>
    <p:sldId id="311" r:id="rId19"/>
    <p:sldId id="319" r:id="rId20"/>
    <p:sldId id="325" r:id="rId21"/>
    <p:sldId id="321" r:id="rId22"/>
    <p:sldId id="313" r:id="rId23"/>
    <p:sldId id="314" r:id="rId24"/>
    <p:sldId id="309" r:id="rId25"/>
    <p:sldId id="338" r:id="rId26"/>
    <p:sldId id="330" r:id="rId27"/>
    <p:sldId id="331" r:id="rId28"/>
    <p:sldId id="332" r:id="rId29"/>
    <p:sldId id="297" r:id="rId30"/>
    <p:sldId id="339" r:id="rId31"/>
    <p:sldId id="290" r:id="rId32"/>
    <p:sldId id="265" r:id="rId33"/>
    <p:sldId id="270" r:id="rId34"/>
    <p:sldId id="267" r:id="rId35"/>
    <p:sldId id="281" r:id="rId36"/>
    <p:sldId id="268" r:id="rId37"/>
    <p:sldId id="269" r:id="rId38"/>
    <p:sldId id="272" r:id="rId39"/>
    <p:sldId id="273" r:id="rId40"/>
    <p:sldId id="276" r:id="rId41"/>
    <p:sldId id="274" r:id="rId42"/>
    <p:sldId id="275" r:id="rId43"/>
    <p:sldId id="277" r:id="rId44"/>
    <p:sldId id="278" r:id="rId45"/>
    <p:sldId id="279" r:id="rId46"/>
    <p:sldId id="280" r:id="rId47"/>
    <p:sldId id="282" r:id="rId48"/>
    <p:sldId id="310" r:id="rId49"/>
    <p:sldId id="340" r:id="rId50"/>
    <p:sldId id="334" r:id="rId51"/>
    <p:sldId id="317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C1A"/>
    <a:srgbClr val="00E266"/>
    <a:srgbClr val="09A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98830" autoAdjust="0"/>
  </p:normalViewPr>
  <p:slideViewPr>
    <p:cSldViewPr>
      <p:cViewPr>
        <p:scale>
          <a:sx n="120" d="100"/>
          <a:sy n="120" d="100"/>
        </p:scale>
        <p:origin x="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22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# RFAM Families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69628796400449"/>
          <c:y val="0.15845581802274716"/>
          <c:w val="0.8344941882264717"/>
          <c:h val="0.6552024399727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#Families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681818181818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Sheet1!$A$2:$A$19</c:f>
              <c:strCache>
                <c:ptCount val="1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4.1</c:v>
                </c:pt>
                <c:pt idx="8">
                  <c:v>5.0</c:v>
                </c:pt>
                <c:pt idx="9">
                  <c:v>6.0</c:v>
                </c:pt>
                <c:pt idx="10">
                  <c:v>6.1</c:v>
                </c:pt>
                <c:pt idx="11">
                  <c:v>7.0</c:v>
                </c:pt>
                <c:pt idx="12">
                  <c:v>8.0</c:v>
                </c:pt>
                <c:pt idx="13">
                  <c:v>8.1</c:v>
                </c:pt>
                <c:pt idx="14">
                  <c:v>9.0</c:v>
                </c:pt>
                <c:pt idx="15">
                  <c:v>9.1</c:v>
                </c:pt>
                <c:pt idx="16">
                  <c:v>10.0</c:v>
                </c:pt>
                <c:pt idx="17">
                  <c:v>10.1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12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36</c:v>
                </c:pt>
                <c:pt idx="6">
                  <c:v>114</c:v>
                </c:pt>
                <c:pt idx="7">
                  <c:v>165</c:v>
                </c:pt>
                <c:pt idx="8">
                  <c:v>176</c:v>
                </c:pt>
                <c:pt idx="9">
                  <c:v>350</c:v>
                </c:pt>
                <c:pt idx="10">
                  <c:v>379</c:v>
                </c:pt>
                <c:pt idx="11">
                  <c:v>503</c:v>
                </c:pt>
                <c:pt idx="12">
                  <c:v>574</c:v>
                </c:pt>
                <c:pt idx="13">
                  <c:v>607</c:v>
                </c:pt>
                <c:pt idx="14">
                  <c:v>603</c:v>
                </c:pt>
                <c:pt idx="15">
                  <c:v>1372</c:v>
                </c:pt>
                <c:pt idx="16">
                  <c:v>1446</c:v>
                </c:pt>
                <c:pt idx="17">
                  <c:v>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6"/>
        <c:axId val="31572736"/>
        <c:axId val="31574656"/>
      </c:barChart>
      <c:catAx>
        <c:axId val="3157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Releases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5452077865266843"/>
              <c:y val="0.91067658209390479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574656"/>
        <c:crosses val="autoZero"/>
        <c:auto val="1"/>
        <c:lblAlgn val="ctr"/>
        <c:lblOffset val="100"/>
        <c:noMultiLvlLbl val="0"/>
      </c:catAx>
      <c:valAx>
        <c:axId val="315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7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2770842669057E-2"/>
          <c:y val="0.11523416994750656"/>
          <c:w val="0.89216671916010504"/>
          <c:h val="0.88476576791537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%Entries PDB</c:v>
                </c:pt>
              </c:strCache>
            </c:strRef>
          </c:tx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4.6557690288713913E-2"/>
                  <c:y val="-0.2315342400381770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de-DE" sz="1400" dirty="0" smtClean="0"/>
                      <a:t>Protein</a:t>
                    </a:r>
                  </a:p>
                  <a:p>
                    <a:pPr>
                      <a:defRPr sz="1400"/>
                    </a:pPr>
                    <a:r>
                      <a:rPr lang="de-DE" sz="1400" dirty="0" smtClean="0"/>
                      <a:t>73651 hits </a:t>
                    </a:r>
                    <a:r>
                      <a:rPr lang="de-DE" sz="1400" dirty="0"/>
                      <a:t>
</a:t>
                    </a:r>
                    <a:r>
                      <a:rPr lang="de-DE" sz="1400" dirty="0" smtClean="0"/>
                      <a:t>92.6%</a:t>
                    </a:r>
                    <a:endParaRPr lang="de-D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5402416301015808E-2"/>
                  <c:y val="-0.25545972769028874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Mixed</a:t>
                    </a:r>
                  </a:p>
                  <a:p>
                    <a:pPr>
                      <a:defRPr sz="1400"/>
                    </a:pPr>
                    <a:r>
                      <a:rPr lang="en-US" dirty="0" smtClean="0"/>
                      <a:t>3629 hits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80521327963775"/>
                  <c:y val="-0.1534092027559055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sv-SE" sz="1400" dirty="0" smtClean="0"/>
                      <a:t>DNA</a:t>
                    </a:r>
                  </a:p>
                  <a:p>
                    <a:pPr>
                      <a:defRPr sz="1400"/>
                    </a:pPr>
                    <a:r>
                      <a:rPr lang="sv-SE" sz="1400" dirty="0" smtClean="0"/>
                      <a:t>1328 hits</a:t>
                    </a:r>
                    <a:r>
                      <a:rPr lang="sv-SE" sz="1400" dirty="0"/>
                      <a:t>
</a:t>
                    </a:r>
                    <a:r>
                      <a:rPr lang="sv-SE" sz="1400" dirty="0" smtClean="0"/>
                      <a:t>1.7%</a:t>
                    </a:r>
                    <a:endParaRPr lang="sv-S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368836529021657E-2"/>
                  <c:y val="0.20549212598425196"/>
                </c:manualLayout>
              </c:layout>
              <c:tx>
                <c:rich>
                  <a:bodyPr/>
                  <a:lstStyle/>
                  <a:p>
                    <a:r>
                      <a:rPr lang="sv-SE" dirty="0" smtClean="0"/>
                      <a:t>RNA</a:t>
                    </a:r>
                  </a:p>
                  <a:p>
                    <a:r>
                      <a:rPr lang="sv-SE" dirty="0" smtClean="0"/>
                      <a:t>890</a:t>
                    </a:r>
                    <a:r>
                      <a:rPr lang="sv-SE" baseline="0" dirty="0" smtClean="0"/>
                      <a:t> hits</a:t>
                    </a:r>
                  </a:p>
                  <a:p>
                    <a:r>
                      <a:rPr lang="sv-SE" dirty="0" smtClean="0"/>
                      <a:t>1.1%</a:t>
                    </a:r>
                    <a:endParaRPr lang="sv-S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92.6% Protein (73651 hits)</c:v>
                </c:pt>
                <c:pt idx="1">
                  <c:v>4.6% Mixed (3629 hits)</c:v>
                </c:pt>
                <c:pt idx="2">
                  <c:v>1.7% DNA (1328 hits)</c:v>
                </c:pt>
                <c:pt idx="3">
                  <c:v>1.1% RNA (890 hits)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92.6</c:v>
                </c:pt>
                <c:pt idx="1">
                  <c:v>4.5999999999999996</c:v>
                </c:pt>
                <c:pt idx="2">
                  <c:v>1.7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4CD5-A0E8-4B93-A0DA-F341F017E38B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7CE3-079D-41A3-BFFD-D9FB4CC28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5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9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nty\Documents\Presentations\2012-03-VIZBI\tRNA-VAR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71600"/>
            <a:ext cx="3750599" cy="41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onty\Documents\Presentations\2012-03-VIZBI\super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>
            <a:off x="533400" y="149923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>
              <a:alpha val="59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>
              <a:alpha val="61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C4B340-EC0D-4805-8037-7BD5C95BAF43}" type="datetime1">
              <a:rPr lang="en-US" smtClean="0"/>
              <a:t>3/5/2012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9400" y="6355080"/>
            <a:ext cx="355396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Users\ponty\Documents\Presentations\2012-03-VIZBI\logo_X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181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nty\Documents\Presentations\2012-03-VIZBI\logo_LI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"/>
            <a:ext cx="1150938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onty\Documents\Presentations\2012-03-VIZBI\logoinri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71" y="332751"/>
            <a:ext cx="2040029" cy="8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onty\Documents\Presentations\2012-03-VIZBI\CNRSfilaire-grand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9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324B-2A3D-4060-B590-74E20090FDF9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CF39-C3D8-4E8B-B1D8-86A17F0BD3E9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3/5/2012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42DDA3-9FBC-472F-BCF3-BFB20A53BB44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0C1D-7DF7-4B47-9BDE-E2D01AFCCAB6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F54D-C940-4F62-9F56-B30A51AE67BC}" type="datetime1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EB98-C9D4-4447-A086-64537D762144}" type="datetime1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FAB2-9777-46C2-8CC2-D5D543E41A4A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C58-4963-4F11-AF76-C71BB53898F5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D3C8-812C-469C-AB00-6DE83BD5AC95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198D08-5362-4786-8776-88C7F58A908F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onty\Documents\Presentations\2012-03-VIZBI\movies\1UN6-white.avi" TargetMode="External"/><Relationship Id="rId1" Type="http://schemas.microsoft.com/office/2007/relationships/media" Target="file:///C:\Users\ponty\Documents\Presentations\2012-03-VIZBI\movies\1UN6-white.avi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3D and 2D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Yann</a:t>
            </a:r>
            <a:r>
              <a:rPr lang="en-US" dirty="0" smtClean="0"/>
              <a:t> PONTY</a:t>
            </a:r>
          </a:p>
          <a:p>
            <a:r>
              <a:rPr lang="en-US" dirty="0" smtClean="0"/>
              <a:t>CNRS/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74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63"/>
    </mc:Choice>
    <mc:Fallback>
      <p:transition spd="slow" advTm="298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visualization of RNA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Exemplary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4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7"/>
    </mc:Choice>
    <mc:Fallback>
      <p:transition spd="slow" advTm="92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 </a:t>
            </a:r>
            <a:r>
              <a:rPr lang="en-US" dirty="0" smtClean="0"/>
              <a:t>helps </a:t>
            </a:r>
            <a:r>
              <a:rPr lang="en-US" dirty="0" err="1" smtClean="0"/>
              <a:t>ncRNA</a:t>
            </a:r>
            <a:r>
              <a:rPr lang="en-US" dirty="0" smtClean="0"/>
              <a:t> </a:t>
            </a:r>
            <a:r>
              <a:rPr lang="en-US" dirty="0"/>
              <a:t>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0124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Refine structural model based on experimental </a:t>
            </a:r>
            <a:r>
              <a:rPr lang="en-US" sz="2800" dirty="0" smtClean="0"/>
              <a:t>data</a:t>
            </a:r>
          </a:p>
          <a:p>
            <a:r>
              <a:rPr lang="en-US" sz="2800" dirty="0" smtClean="0"/>
              <a:t>Assert </a:t>
            </a:r>
            <a:r>
              <a:rPr lang="en-US" sz="2800" dirty="0" smtClean="0"/>
              <a:t>reliability of predicted </a:t>
            </a:r>
            <a:r>
              <a:rPr lang="en-US" sz="2800" dirty="0" smtClean="0"/>
              <a:t>structures</a:t>
            </a:r>
          </a:p>
          <a:p>
            <a:r>
              <a:rPr lang="en-US" sz="2800" dirty="0" smtClean="0"/>
              <a:t>Detect </a:t>
            </a:r>
            <a:r>
              <a:rPr lang="en-US" sz="2800" dirty="0"/>
              <a:t>structural </a:t>
            </a:r>
            <a:r>
              <a:rPr lang="en-US" sz="2800" dirty="0" smtClean="0"/>
              <a:t>homology</a:t>
            </a:r>
          </a:p>
          <a:p>
            <a:r>
              <a:rPr lang="en-US" sz="2400" dirty="0" smtClean="0"/>
              <a:t>Curate structure-informe</a:t>
            </a:r>
            <a:r>
              <a:rPr lang="en-US" sz="2400" dirty="0" smtClean="0"/>
              <a:t>d </a:t>
            </a:r>
            <a:r>
              <a:rPr lang="en-US" sz="2400" dirty="0" smtClean="0"/>
              <a:t>alignments</a:t>
            </a:r>
          </a:p>
          <a:p>
            <a:r>
              <a:rPr lang="en-US" sz="2000" dirty="0" smtClean="0"/>
              <a:t>Communicate </a:t>
            </a:r>
            <a:r>
              <a:rPr lang="en-US" sz="2000" dirty="0" smtClean="0"/>
              <a:t>functional </a:t>
            </a:r>
            <a:r>
              <a:rPr lang="en-US" sz="2000" dirty="0" smtClean="0"/>
              <a:t>hypotheses</a:t>
            </a:r>
          </a:p>
          <a:p>
            <a:r>
              <a:rPr lang="en-US" sz="28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22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64"/>
    </mc:Choice>
    <mc:Fallback>
      <p:transition spd="slow" advTm="4956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A challenging diversity of scale</a:t>
            </a:r>
            <a:endParaRPr lang="en-US" dirty="0"/>
          </a:p>
        </p:txBody>
      </p:sp>
      <p:pic>
        <p:nvPicPr>
          <p:cNvPr id="35842" name="Picture 2" descr="C:\Users\ponty\Documents\Presentations\2012-03-VIZBI\pics\Intro-Scale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1295400"/>
            <a:ext cx="9089368" cy="31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7244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Length of structured RNAs from 18 to over 9k </a:t>
            </a:r>
            <a:r>
              <a:rPr lang="en-US" dirty="0" err="1" smtClean="0"/>
              <a:t>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2D schematics </a:t>
            </a:r>
            <a:r>
              <a:rPr lang="en-US" dirty="0" err="1" smtClean="0"/>
              <a:t>vs</a:t>
            </a:r>
            <a:r>
              <a:rPr lang="en-US" dirty="0" smtClean="0"/>
              <a:t> 3D </a:t>
            </a:r>
            <a:r>
              <a:rPr lang="en-US" dirty="0" smtClean="0"/>
              <a:t>objects (Top-down </a:t>
            </a:r>
            <a:r>
              <a:rPr lang="en-US" dirty="0" err="1" smtClean="0"/>
              <a:t>vs</a:t>
            </a:r>
            <a:r>
              <a:rPr lang="en-US" dirty="0" smtClean="0"/>
              <a:t> Bottom-up)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 err="1" smtClean="0"/>
              <a:t>vs</a:t>
            </a:r>
            <a:r>
              <a:rPr lang="en-US" dirty="0" smtClean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320705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99"/>
    </mc:Choice>
    <mc:Fallback>
      <p:transition spd="slow" advTm="582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3D model to density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229600" cy="4404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Cryo</a:t>
            </a:r>
            <a:r>
              <a:rPr lang="en-US" sz="2800" dirty="0" smtClean="0"/>
              <a:t>-EM maps</a:t>
            </a:r>
          </a:p>
          <a:p>
            <a:pPr lvl="1"/>
            <a:r>
              <a:rPr lang="en-US" sz="2500" dirty="0" smtClean="0"/>
              <a:t>UCSF Chimera </a:t>
            </a:r>
            <a:br>
              <a:rPr lang="en-US" sz="2500" dirty="0" smtClean="0"/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[Goddard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et al, J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Struct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Biol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2006]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500" dirty="0" smtClean="0"/>
              <a:t>Coot</a:t>
            </a:r>
            <a:br>
              <a:rPr lang="en-US" sz="2500" dirty="0" smtClean="0"/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Emsley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Act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Crys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500" dirty="0" smtClean="0"/>
              <a:t>Assemble</a:t>
            </a:r>
            <a:br>
              <a:rPr lang="en-US" sz="2500" dirty="0" smtClean="0"/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Jossinet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al,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Bioinf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/>
              <a:t>Semi-automated</a:t>
            </a:r>
          </a:p>
          <a:p>
            <a:pPr marL="274320" lvl="1" indent="0">
              <a:buNone/>
            </a:pPr>
            <a:r>
              <a:rPr lang="en-US" sz="2500" dirty="0" err="1" smtClean="0"/>
              <a:t>rCrane</a:t>
            </a:r>
            <a:r>
              <a:rPr lang="en-US" sz="2500" dirty="0" smtClean="0"/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[Keating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et al, PNAS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7" name="Picture 3" descr="C:\Users\ponty\Documents\Presentations\2012-03-VIZBI\Assemb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8" r="106"/>
          <a:stretch/>
        </p:blipFill>
        <p:spPr bwMode="auto">
          <a:xfrm>
            <a:off x="4160520" y="1295400"/>
            <a:ext cx="4526280" cy="46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2305" y="5955268"/>
            <a:ext cx="430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[Assemble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Jossinet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Bioinf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63"/>
    </mc:Choice>
    <mc:Fallback>
      <p:transition spd="slow" advTm="6496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ponty\Documents\Presentations\2012-03-VIZBI\FragS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537578" cy="35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Fitting chemical probing data to 2D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en-US" sz="2400" dirty="0" smtClean="0"/>
              <a:t>High-throughput secondary structure determination</a:t>
            </a:r>
          </a:p>
          <a:p>
            <a:r>
              <a:rPr lang="en-US" sz="2400" dirty="0" smtClean="0"/>
              <a:t>Interactively </a:t>
            </a:r>
            <a:r>
              <a:rPr lang="en-US" sz="2400" dirty="0"/>
              <a:t>v</a:t>
            </a:r>
            <a:r>
              <a:rPr lang="en-US" sz="2400" dirty="0" smtClean="0"/>
              <a:t>isualize reactivity data within structural context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4459" y="5706070"/>
            <a:ext cx="565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FragSeq</a:t>
            </a:r>
            <a:r>
              <a:rPr lang="en-US" dirty="0" smtClean="0"/>
              <a:t> </a:t>
            </a:r>
            <a:r>
              <a:rPr lang="en-US" dirty="0" smtClean="0"/>
              <a:t>method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[Underwood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Nature Methods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/>
              <a:t>(Images:  VARNA)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8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52"/>
    </mc:Choice>
    <mc:Fallback>
      <p:transition spd="slow" advTm="657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onty\Documents\Presentations\2012-03-VIZBI\pics\HIV-1-Deb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8238"/>
            <a:ext cx="6769618" cy="5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Fitting chemical probing data to 2D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70607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(1/2)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JM et al, Nature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43"/>
    </mc:Choice>
    <mc:Fallback>
      <p:transition spd="slow" advTm="2094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ponty\Documents\Presentations\2012-03-VIZBI\pics\HIV-1-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1673159"/>
            <a:ext cx="8733610" cy="46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Fitting chemical probing data to 2D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Scale challenge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9175" y="563880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(2/2)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JM et al, Nature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2010]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6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08"/>
    </mc:Choice>
    <mc:Fallback>
      <p:transition spd="slow" advTm="119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approaches in RNA folding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silico</a:t>
            </a:r>
            <a:r>
              <a:rPr lang="en-US" sz="2800" dirty="0" smtClean="0"/>
              <a:t> paradigm shift:</a:t>
            </a:r>
          </a:p>
          <a:p>
            <a:pPr lvl="1"/>
            <a:r>
              <a:rPr lang="en-US" sz="2500" dirty="0" smtClean="0"/>
              <a:t>From </a:t>
            </a:r>
            <a:r>
              <a:rPr lang="en-US" sz="2500" dirty="0"/>
              <a:t>single structure, </a:t>
            </a:r>
            <a:r>
              <a:rPr lang="en-US" sz="2500" dirty="0" smtClean="0"/>
              <a:t>minimal free-energy folding…</a:t>
            </a:r>
          </a:p>
        </p:txBody>
      </p:sp>
      <p:pic>
        <p:nvPicPr>
          <p:cNvPr id="1026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763962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0210" y="26670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79290" y="31242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3139440"/>
            <a:ext cx="76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3"/>
    </mc:Choice>
    <mc:Fallback>
      <p:transition spd="slow" advTm="342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approaches in RNA folding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silico</a:t>
            </a:r>
            <a:r>
              <a:rPr lang="en-US" sz="2800" dirty="0" smtClean="0"/>
              <a:t> paradigm shift:</a:t>
            </a:r>
          </a:p>
          <a:p>
            <a:pPr lvl="1"/>
            <a:r>
              <a:rPr lang="en-US" sz="2500" dirty="0"/>
              <a:t>From </a:t>
            </a:r>
            <a:r>
              <a:rPr lang="en-US" sz="2500" dirty="0" smtClean="0"/>
              <a:t>single structure, </a:t>
            </a:r>
            <a:r>
              <a:rPr lang="en-US" sz="2500" dirty="0"/>
              <a:t>minimal </a:t>
            </a:r>
            <a:r>
              <a:rPr lang="en-US" sz="2500" dirty="0" smtClean="0"/>
              <a:t>free-energy </a:t>
            </a:r>
            <a:r>
              <a:rPr lang="en-US" sz="2500" dirty="0"/>
              <a:t>folding…</a:t>
            </a:r>
          </a:p>
          <a:p>
            <a:pPr lvl="1"/>
            <a:r>
              <a:rPr lang="en-US" sz="2500" dirty="0" smtClean="0"/>
              <a:t>… to ensemble approaches.</a:t>
            </a:r>
          </a:p>
        </p:txBody>
      </p:sp>
      <p:pic>
        <p:nvPicPr>
          <p:cNvPr id="1027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1" y="3676650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00210" y="26670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79290" y="31242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5404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Ensemble diversity? </a:t>
            </a:r>
            <a:r>
              <a:rPr lang="en-US" sz="2000" dirty="0" smtClean="0">
                <a:solidFill>
                  <a:schemeClr val="tx2"/>
                </a:solidFill>
              </a:rPr>
              <a:t>Structure likelihood? </a:t>
            </a:r>
            <a:r>
              <a:rPr lang="en-US" sz="2000" dirty="0" smtClean="0">
                <a:solidFill>
                  <a:schemeClr val="accent6"/>
                </a:solidFill>
              </a:rPr>
              <a:t>Evolutionary robustness?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3139440"/>
            <a:ext cx="270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UnaFold</a:t>
            </a:r>
            <a:r>
              <a:rPr lang="en-US" dirty="0" smtClean="0"/>
              <a:t>, </a:t>
            </a:r>
            <a:r>
              <a:rPr lang="en-US" dirty="0" err="1" smtClean="0"/>
              <a:t>RNAFold</a:t>
            </a:r>
            <a:r>
              <a:rPr lang="en-US" dirty="0" smtClean="0"/>
              <a:t>, </a:t>
            </a:r>
            <a:r>
              <a:rPr lang="en-US" dirty="0" err="1" smtClean="0"/>
              <a:t>Sfold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36"/>
    </mc:Choice>
    <mc:Fallback>
      <p:transition spd="slow" advTm="2893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smtClean="0"/>
              <a:t>Sensitivity to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6056312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Boltzmann Sampling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PCA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27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6"/>
    </mc:Choice>
    <mc:Fallback>
      <p:transition spd="slow" advTm="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399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0320" y="4114800"/>
            <a:ext cx="5105400" cy="20928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human genome is pervasively transcribed, such that the majority of its bases are associated with at least one primary transcript and many transcripts link distal regions to established protein-coding loci</a:t>
            </a:r>
            <a:r>
              <a:rPr lang="en-US" i="1" dirty="0" smtClean="0"/>
              <a:t>.</a:t>
            </a: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/>
              <a:t>ENCODE </a:t>
            </a:r>
            <a:r>
              <a:rPr lang="en-US" sz="2000" i="1" dirty="0" smtClean="0"/>
              <a:t>Analysis </a:t>
            </a:r>
            <a:r>
              <a:rPr lang="en-US" sz="2000" i="1" dirty="0"/>
              <a:t>of 1% of the human </a:t>
            </a:r>
            <a:r>
              <a:rPr lang="en-US" sz="2000" i="1" dirty="0" smtClean="0"/>
              <a:t>genome</a:t>
            </a:r>
          </a:p>
          <a:p>
            <a:pPr algn="ctr"/>
            <a:r>
              <a:rPr lang="en-US" sz="2000" i="1" dirty="0" smtClean="0"/>
              <a:t>Nature 2007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5985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14"/>
    </mc:Choice>
    <mc:Fallback>
      <p:transition spd="slow" advTm="290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smtClean="0"/>
              <a:t>Sensitivity to mutations</a:t>
            </a:r>
            <a:endParaRPr lang="en-US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576253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2211451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235893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954035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228759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Boltzmann </a:t>
            </a:r>
            <a:r>
              <a:rPr lang="en-US" sz="2800" dirty="0" smtClean="0"/>
              <a:t>Sampling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PCA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2194640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267893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545096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3014584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730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726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87"/>
    </mc:Choice>
    <mc:Fallback>
      <p:transition spd="slow" advTm="3788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844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34000" y="6062246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6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29"/>
    </mc:Choice>
    <mc:Fallback>
      <p:transition spd="slow" advTm="100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405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0" y="6062246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1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31"/>
    </mc:Choice>
    <mc:Fallback>
      <p:transition spd="slow" advTm="3973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4648200"/>
            <a:ext cx="5486400" cy="144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Low BP probabilities indicate uncertain regions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Avg. PPV</a:t>
            </a:r>
            <a:r>
              <a:rPr lang="en-US" sz="1800" dirty="0" smtClean="0">
                <a:solidFill>
                  <a:srgbClr val="C00000"/>
                </a:solidFill>
              </a:rPr>
              <a:t>&gt;90%</a:t>
            </a:r>
            <a:r>
              <a:rPr lang="en-US" sz="1800" dirty="0" smtClean="0"/>
              <a:t>       </a:t>
            </a:r>
            <a:r>
              <a:rPr lang="en-US" sz="1800" dirty="0" smtClean="0">
                <a:solidFill>
                  <a:schemeClr val="accent1"/>
                </a:solidFill>
              </a:rPr>
              <a:t>(BP&gt;90%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PPV&gt;83%)</a:t>
            </a:r>
          </a:p>
          <a:p>
            <a:r>
              <a:rPr lang="en-US" sz="1800" dirty="0" smtClean="0"/>
              <a:t>Visualizing </a:t>
            </a:r>
            <a:r>
              <a:rPr lang="en-US" sz="1800" dirty="0" err="1" smtClean="0"/>
              <a:t>probs</a:t>
            </a:r>
            <a:r>
              <a:rPr lang="en-US" sz="1800" dirty="0" smtClean="0"/>
              <a:t> in the context of structure helps </a:t>
            </a:r>
            <a:r>
              <a:rPr lang="en-US" sz="1800" dirty="0" smtClean="0"/>
              <a:t>refining </a:t>
            </a:r>
            <a:r>
              <a:rPr lang="en-US" sz="1800" dirty="0" smtClean="0"/>
              <a:t>predicted structures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3348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0" y="6062246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68"/>
    </mc:Choice>
    <mc:Fallback>
      <p:transition spd="slow" advTm="7836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structures visually</a:t>
            </a:r>
            <a:endParaRPr lang="en-US" dirty="0"/>
          </a:p>
        </p:txBody>
      </p:sp>
      <p:pic>
        <p:nvPicPr>
          <p:cNvPr id="4098" name="Picture 2" descr="C:\Users\ponty\Documents\Presentations\2012-03-VIZBI\sup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 rot="10800000">
            <a:off x="4721749" y="128075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579" y="1219200"/>
            <a:ext cx="2329461" cy="4275151"/>
            <a:chOff x="609600" y="1143000"/>
            <a:chExt cx="2329461" cy="4275151"/>
          </a:xfrm>
        </p:grpSpPr>
        <p:pic>
          <p:nvPicPr>
            <p:cNvPr id="7" name="Picture 4" descr="&#10;Picture 1.png                                                  000AA345Macintosh HD                   C6698FD8: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1" t="7080" r="50110" b="8496"/>
            <a:stretch/>
          </p:blipFill>
          <p:spPr bwMode="auto">
            <a:xfrm>
              <a:off x="609600" y="1202947"/>
              <a:ext cx="1591056" cy="4100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95400" y="1143000"/>
              <a:ext cx="14478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1261" y="1828800"/>
              <a:ext cx="14478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8195" y="1315735"/>
              <a:ext cx="14478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1403232">
              <a:off x="990600" y="5189551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 descr="Ribosome ecoli_23s.pdf                                         00E56FBAMacintosh HD                   C6698FD8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t="11692" r="9882" b="13741"/>
          <a:stretch/>
        </p:blipFill>
        <p:spPr bwMode="auto">
          <a:xfrm>
            <a:off x="1600200" y="1219200"/>
            <a:ext cx="3657600" cy="3208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86200" y="4038600"/>
            <a:ext cx="1295400" cy="560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5596" y="5486400"/>
            <a:ext cx="4669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Fragment </a:t>
            </a:r>
            <a:r>
              <a:rPr lang="en-US" sz="1400" dirty="0"/>
              <a:t>of </a:t>
            </a:r>
            <a:r>
              <a:rPr lang="en-US" sz="1400" i="1" dirty="0" smtClean="0"/>
              <a:t>T </a:t>
            </a:r>
            <a:r>
              <a:rPr lang="en-US" sz="1400" i="1" dirty="0" err="1" smtClean="0"/>
              <a:t>thermophylus</a:t>
            </a:r>
            <a:r>
              <a:rPr lang="en-US" sz="1400" i="1" dirty="0" smtClean="0"/>
              <a:t> </a:t>
            </a:r>
            <a:r>
              <a:rPr lang="en-US" sz="1400" dirty="0" err="1" smtClean="0"/>
              <a:t>tRNA-Phe</a:t>
            </a:r>
            <a:r>
              <a:rPr lang="en-US" sz="1400" dirty="0" smtClean="0"/>
              <a:t> </a:t>
            </a:r>
            <a:r>
              <a:rPr lang="en-US" sz="1400" dirty="0" err="1" smtClean="0"/>
              <a:t>vs</a:t>
            </a:r>
            <a:r>
              <a:rPr lang="en-US" sz="1400" dirty="0" smtClean="0"/>
              <a:t> yeast’s 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PDB: </a:t>
            </a:r>
            <a:r>
              <a:rPr lang="en-US" sz="1400" dirty="0"/>
              <a:t>4TNA &amp; 3BBV</a:t>
            </a:r>
            <a:r>
              <a:rPr lang="en-US" sz="1400" dirty="0" smtClean="0"/>
              <a:t>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DARTS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Dror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, NAR 06]</a:t>
            </a:r>
            <a:r>
              <a:rPr lang="en-US" sz="1400" dirty="0" smtClean="0"/>
              <a:t> + </a:t>
            </a:r>
            <a:r>
              <a:rPr lang="en-US" sz="1400" dirty="0" err="1" smtClean="0"/>
              <a:t>Pymol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16790" y="4267200"/>
            <a:ext cx="191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Romantic search</a:t>
            </a:r>
            <a:br>
              <a:rPr lang="en-US" sz="1600" i="1" dirty="0" smtClean="0"/>
            </a:br>
            <a:r>
              <a:rPr lang="en-US" sz="1600" dirty="0" smtClean="0"/>
              <a:t>Lehmann/</a:t>
            </a:r>
            <a:r>
              <a:rPr lang="en-US" sz="1600" dirty="0" err="1" smtClean="0"/>
              <a:t>Jossinet</a:t>
            </a:r>
            <a:r>
              <a:rPr lang="en-US" sz="1600" dirty="0" smtClean="0"/>
              <a:t> (Submitted) </a:t>
            </a:r>
            <a:endParaRPr lang="en-US" sz="1600" dirty="0"/>
          </a:p>
        </p:txBody>
      </p:sp>
      <p:pic>
        <p:nvPicPr>
          <p:cNvPr id="18" name="Picture 4" descr="Ribosome ecoli_23s.pdf                                         00E56FBAMacintosh HD                   C6698FD8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25952" r="20421" b="66235"/>
          <a:stretch/>
        </p:blipFill>
        <p:spPr bwMode="auto">
          <a:xfrm rot="16200000">
            <a:off x="1075224" y="1341446"/>
            <a:ext cx="1563927" cy="1014636"/>
          </a:xfrm>
          <a:prstGeom prst="ellipse">
            <a:avLst/>
          </a:prstGeom>
          <a:ln w="317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5400000">
            <a:off x="4292014" y="1792556"/>
            <a:ext cx="228600" cy="430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65"/>
    </mc:Choice>
    <mc:Fallback>
      <p:transition spd="slow" advTm="1490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novel 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56"/>
    </mc:Choice>
    <mc:Fallback>
      <p:transition spd="slow" advTm="2565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:\Users\ponty\Documents\Presentations\2012-03-VIZBI\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5" y="2130828"/>
            <a:ext cx="3628983" cy="2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pic>
        <p:nvPicPr>
          <p:cNvPr id="171" name="Imag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1" t="-1" r="41904" b="-13113"/>
          <a:stretch/>
        </p:blipFill>
        <p:spPr bwMode="auto">
          <a:xfrm>
            <a:off x="2733675" y="2057400"/>
            <a:ext cx="3566160" cy="256291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</p:pic>
      <p:pic>
        <p:nvPicPr>
          <p:cNvPr id="174" name="Imag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7" t="31326" r="-4459" b="-932"/>
          <a:stretch/>
        </p:blipFill>
        <p:spPr bwMode="auto">
          <a:xfrm>
            <a:off x="2209800" y="1653270"/>
            <a:ext cx="4143375" cy="296704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canonical/tertiary interactions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73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74"/>
    </mc:Choice>
    <mc:Fallback>
      <p:transition spd="slow" advTm="51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/>
              <a:t>Non </a:t>
            </a:r>
            <a:r>
              <a:rPr lang="en-US" dirty="0" smtClean="0"/>
              <a:t>canonical/tertiary </a:t>
            </a:r>
            <a:r>
              <a:rPr lang="en-US" dirty="0"/>
              <a:t>interactions</a:t>
            </a:r>
          </a:p>
        </p:txBody>
      </p:sp>
      <p:pic>
        <p:nvPicPr>
          <p:cNvPr id="31755" name="Picture 11" descr="C:\Users\ponty\Documents\Presentations\2012-03-VIZBI\canonicalG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5001" r="3026" b="16976"/>
          <a:stretch/>
        </p:blipFill>
        <p:spPr bwMode="auto">
          <a:xfrm rot="802052">
            <a:off x="861980" y="2064607"/>
            <a:ext cx="286090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65323" y="1956997"/>
            <a:ext cx="2166696" cy="1281503"/>
            <a:chOff x="1371600" y="1324951"/>
            <a:chExt cx="2851506" cy="1534751"/>
          </a:xfrm>
        </p:grpSpPr>
        <p:sp>
          <p:nvSpPr>
            <p:cNvPr id="3" name="Right Triangle 2"/>
            <p:cNvSpPr/>
            <p:nvPr/>
          </p:nvSpPr>
          <p:spPr>
            <a:xfrm flipH="1">
              <a:off x="1371600" y="1324951"/>
              <a:ext cx="2827779" cy="1512276"/>
            </a:xfrm>
            <a:prstGeom prst="rtTriangle">
              <a:avLst/>
            </a:prstGeom>
            <a:solidFill>
              <a:schemeClr val="lt1"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849120" y="2630170"/>
              <a:ext cx="152400" cy="15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79600" y="2660650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7821" y="2521148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3758171" y="1969082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914869">
              <a:off x="2810970" y="1975833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9331" y="1967505"/>
            <a:ext cx="2251561" cy="1267459"/>
            <a:chOff x="1489341" y="3048000"/>
            <a:chExt cx="2851506" cy="1534751"/>
          </a:xfrm>
        </p:grpSpPr>
        <p:sp>
          <p:nvSpPr>
            <p:cNvPr id="19" name="Right Triangle 18"/>
            <p:cNvSpPr/>
            <p:nvPr/>
          </p:nvSpPr>
          <p:spPr>
            <a:xfrm>
              <a:off x="1513068" y="3048000"/>
              <a:ext cx="2827779" cy="1512276"/>
            </a:xfrm>
            <a:prstGeom prst="rtTriangle">
              <a:avLst/>
            </a:prstGeom>
            <a:solidFill>
              <a:schemeClr val="bg1">
                <a:lumMod val="75000"/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>
              <a:stCxn id="20" idx="6"/>
              <a:endCxn id="20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4"/>
              <a:endCxn id="20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6" name="Picture 2" descr="C:\Users\ponty\Documents\Presentations\2012-02-BIM\pics\nonCanonic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205">
            <a:off x="4938570" y="1948933"/>
            <a:ext cx="2971800" cy="15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rot="16197195">
            <a:off x="4566253" y="1757499"/>
            <a:ext cx="2324477" cy="1248898"/>
            <a:chOff x="1489341" y="3082730"/>
            <a:chExt cx="2943851" cy="1512276"/>
          </a:xfrm>
        </p:grpSpPr>
        <p:sp>
          <p:nvSpPr>
            <p:cNvPr id="40" name="Right Triangle 39"/>
            <p:cNvSpPr/>
            <p:nvPr/>
          </p:nvSpPr>
          <p:spPr>
            <a:xfrm>
              <a:off x="1605413" y="3082730"/>
              <a:ext cx="2827779" cy="1512276"/>
            </a:xfrm>
            <a:prstGeom prst="rtTriangle">
              <a:avLst/>
            </a:prstGeom>
            <a:solidFill>
              <a:schemeClr val="bg1"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stCxn id="41" idx="6"/>
              <a:endCxn id="41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1" idx="4"/>
              <a:endCxn id="41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1031">
            <a:off x="6420313" y="2217061"/>
            <a:ext cx="2251561" cy="1267459"/>
            <a:chOff x="1489341" y="3048000"/>
            <a:chExt cx="2851506" cy="1534751"/>
          </a:xfrm>
        </p:grpSpPr>
        <p:sp>
          <p:nvSpPr>
            <p:cNvPr id="48" name="Right Triangle 47"/>
            <p:cNvSpPr/>
            <p:nvPr/>
          </p:nvSpPr>
          <p:spPr>
            <a:xfrm>
              <a:off x="1513068" y="3048000"/>
              <a:ext cx="2827779" cy="1512276"/>
            </a:xfrm>
            <a:prstGeom prst="rtTriangle">
              <a:avLst/>
            </a:prstGeom>
            <a:solidFill>
              <a:schemeClr val="bg1">
                <a:lumMod val="75000"/>
                <a:alpha val="83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3710927" y="4353219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2392197" y="4244197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SUGAR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 flipH="1">
              <a:off x="1362960" y="3692131"/>
              <a:ext cx="591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W-C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85131" flipH="1">
              <a:off x="2569335" y="369888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Straight Connector 52"/>
            <p:cNvCxnSpPr>
              <a:stCxn id="49" idx="6"/>
              <a:endCxn id="49" idx="2"/>
            </p:cNvCxnSpPr>
            <p:nvPr/>
          </p:nvCxnSpPr>
          <p:spPr>
            <a:xfrm>
              <a:off x="3710927" y="442941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4"/>
              <a:endCxn id="49" idx="0"/>
            </p:cNvCxnSpPr>
            <p:nvPr/>
          </p:nvCxnSpPr>
          <p:spPr>
            <a:xfrm flipV="1">
              <a:off x="3787127" y="435321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95800" y="359510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 Canonical G/C pair </a:t>
            </a:r>
          </a:p>
          <a:p>
            <a:pPr algn="ctr"/>
            <a:r>
              <a:rPr lang="en-US" sz="1600" dirty="0" smtClean="0"/>
              <a:t>(Sugar/WC trans)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5780" y="359510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Canonical G/C pair </a:t>
            </a:r>
          </a:p>
          <a:p>
            <a:pPr algn="ctr"/>
            <a:r>
              <a:rPr lang="en-US" sz="1600" dirty="0" smtClean="0"/>
              <a:t>(WC/WC </a:t>
            </a:r>
            <a:r>
              <a:rPr lang="en-US" sz="1600" dirty="0" err="1" smtClean="0"/>
              <a:t>cis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" y="457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RNA nucleotides </a:t>
            </a:r>
            <a:r>
              <a:rPr lang="en-US" sz="2400" dirty="0" smtClean="0"/>
              <a:t>bind 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edge/edge interactions</a:t>
            </a:r>
            <a:r>
              <a:rPr lang="en-US" sz="2400" dirty="0" smtClean="0"/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canonical are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weaker</a:t>
            </a:r>
            <a:r>
              <a:rPr lang="en-US" sz="2400" dirty="0" smtClean="0"/>
              <a:t>, but cluster into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modules</a:t>
            </a:r>
            <a:r>
              <a:rPr lang="en-US" sz="2400" dirty="0" smtClean="0"/>
              <a:t> that are </a:t>
            </a:r>
            <a:r>
              <a:rPr lang="en-US" sz="2400" dirty="0" smtClean="0">
                <a:solidFill>
                  <a:schemeClr val="accent5"/>
                </a:solidFill>
              </a:rPr>
              <a:t>structurally constrained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chemeClr val="accent2"/>
                </a:solidFill>
              </a:rPr>
              <a:t>evolutionarily </a:t>
            </a:r>
            <a:r>
              <a:rPr lang="en-US" sz="2400" dirty="0" smtClean="0">
                <a:solidFill>
                  <a:schemeClr val="accent2"/>
                </a:solidFill>
              </a:rPr>
              <a:t>conserved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6"/>
                </a:solidFill>
              </a:rPr>
              <a:t>functionally essential</a:t>
            </a:r>
            <a:r>
              <a:rPr lang="en-US" sz="24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6"/>
    </mc:Choice>
    <mc:Fallback>
      <p:transition spd="slow" advTm="12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onty\Documents\Presentations\2012-03-VIZBI\Eric-Figure_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4851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4100" y="4876799"/>
            <a:ext cx="278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Leontis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Westhof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NAR 2002]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 descr="C:\Users\ponty\Documents\Dropbox\VIZBI-Book-RNA-Chapter\pics\Eric-Figure LW nomenclature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1800224"/>
            <a:ext cx="2628900" cy="23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Leontis</a:t>
            </a:r>
            <a:r>
              <a:rPr lang="en-US" dirty="0" smtClean="0"/>
              <a:t>/</a:t>
            </a:r>
            <a:r>
              <a:rPr lang="en-US" dirty="0" err="1" smtClean="0"/>
              <a:t>Westhof</a:t>
            </a:r>
            <a:r>
              <a:rPr lang="en-US" dirty="0" smtClean="0"/>
              <a:t> nomenclature: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i="1" dirty="0" smtClean="0"/>
              <a:t>visual grammar</a:t>
            </a:r>
            <a:r>
              <a:rPr lang="en-US" dirty="0" smtClean="0"/>
              <a:t> for tertiary motifs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96"/>
    </mc:Choice>
    <mc:Fallback>
      <p:transition spd="slow" advTm="296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Leontis</a:t>
            </a:r>
            <a:r>
              <a:rPr lang="en-US" dirty="0"/>
              <a:t>/</a:t>
            </a:r>
            <a:r>
              <a:rPr lang="en-US" dirty="0" err="1"/>
              <a:t>Westhof</a:t>
            </a:r>
            <a:r>
              <a:rPr lang="en-US" dirty="0"/>
              <a:t> nomenclature: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/>
              <a:t>visual grammar</a:t>
            </a:r>
            <a:r>
              <a:rPr lang="en-US" dirty="0"/>
              <a:t> for tertiary motifs</a:t>
            </a:r>
          </a:p>
        </p:txBody>
      </p:sp>
      <p:pic>
        <p:nvPicPr>
          <p:cNvPr id="7" name="Image 7" descr="Macintosh HD:Users:Eric_Westhof:Desktop:MSs:NMethods:s2s_capture_2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48889" cy="45555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90282" y="5894427"/>
            <a:ext cx="429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S2S </a:t>
            </a:r>
            <a:r>
              <a:rPr lang="en-US" dirty="0" smtClean="0"/>
              <a:t>software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Jossinet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Westhof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RNA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2005]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90"/>
    </mc:Choice>
    <mc:Fallback>
      <p:transition spd="slow" advTm="365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pPr marL="365760" lvl="1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18834248"/>
              </p:ext>
            </p:extLst>
          </p:nvPr>
        </p:nvGraphicFramePr>
        <p:xfrm>
          <a:off x="4191000" y="15240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611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80861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53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2869" y="5634498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2007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4977979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6052730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72721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10868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464737" y="5221188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30480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Carriers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Transporter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Enzymatic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ssRNA</a:t>
            </a:r>
            <a:r>
              <a:rPr lang="en-US" dirty="0" smtClean="0"/>
              <a:t> genomes (HIV)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Immune system?? 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soon… (</a:t>
            </a:r>
            <a:r>
              <a:rPr lang="en-US" dirty="0" err="1" smtClean="0"/>
              <a:t>lncRNAs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9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53"/>
    </mc:Choice>
    <mc:Fallback>
      <p:transition spd="slow" advTm="3925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Layout algorithms are challenged by tertiary interactions</a:t>
            </a:r>
            <a:endParaRPr lang="en-US" dirty="0"/>
          </a:p>
        </p:txBody>
      </p:sp>
      <p:pic>
        <p:nvPicPr>
          <p:cNvPr id="2051" name="Picture 3" descr="C:\Users\ponty\Documents\Presentations\2012-03-VIZBI\IntronI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2888" r="20591" b="11832"/>
          <a:stretch/>
        </p:blipFill>
        <p:spPr bwMode="auto">
          <a:xfrm>
            <a:off x="304800" y="1315941"/>
            <a:ext cx="2878373" cy="32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nty\Documents\Presentations\2012-03-VIZBI\GroupI-Intron-circ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r="16619"/>
          <a:stretch/>
        </p:blipFill>
        <p:spPr bwMode="auto">
          <a:xfrm>
            <a:off x="6858000" y="1351723"/>
            <a:ext cx="1971845" cy="19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onty\Documents\Presentations\2012-03-VIZBI\GroupI-Intron-na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r="25898"/>
          <a:stretch/>
        </p:blipFill>
        <p:spPr bwMode="auto">
          <a:xfrm rot="592163">
            <a:off x="3623765" y="2761056"/>
            <a:ext cx="2480807" cy="33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nty\Documents\Presentations\2012-03-VIZBI\GroupI-Intron-radi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2876"/>
          <a:stretch/>
        </p:blipFill>
        <p:spPr bwMode="auto">
          <a:xfrm>
            <a:off x="5811479" y="3505200"/>
            <a:ext cx="3019029" cy="27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onty\Documents\Presentations\2012-03-VIZBI\GroupI-Intr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9" b="22796"/>
          <a:stretch/>
        </p:blipFill>
        <p:spPr bwMode="auto">
          <a:xfrm>
            <a:off x="3352801" y="1395455"/>
            <a:ext cx="3352800" cy="13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4382869"/>
            <a:ext cx="309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II Intron (PDB ID: 3GIS)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N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RNA 2010]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34610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New layout algorithms are needed!</a:t>
            </a:r>
          </a:p>
          <a:p>
            <a:pPr algn="ctr"/>
            <a:r>
              <a:rPr lang="en-US" dirty="0" smtClean="0"/>
              <a:t>(Multiple views?)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48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45"/>
    </mc:Choice>
    <mc:Fallback>
      <p:transition spd="slow" advTm="9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905000" y="1371600"/>
            <a:ext cx="5410200" cy="1143000"/>
          </a:xfrm>
          <a:prstGeom prst="wedgeRectCallout">
            <a:avLst>
              <a:gd name="adj1" fmla="val -31251"/>
              <a:gd name="adj2" fmla="val 9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can draw graphs,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why </a:t>
            </a:r>
            <a:r>
              <a:rPr lang="en-US" sz="2800" dirty="0"/>
              <a:t>not draw RNA 2</a:t>
            </a:r>
            <a:r>
              <a:rPr lang="en-US" sz="2800" baseline="30000" dirty="0"/>
              <a:t>ary</a:t>
            </a:r>
            <a:r>
              <a:rPr lang="en-US" sz="2800" dirty="0"/>
              <a:t> structures?</a:t>
            </a:r>
          </a:p>
        </p:txBody>
      </p:sp>
      <p:pic>
        <p:nvPicPr>
          <p:cNvPr id="1030" name="Picture 6" descr="C:\Users\ponty\Documents\Presentations\2012-03-VIZBI\pics\stor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200400"/>
            <a:ext cx="1574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5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4"/>
    </mc:Choice>
    <mc:Fallback>
      <p:transition spd="slow" advTm="3574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905000" y="1143000"/>
            <a:ext cx="4724400" cy="990600"/>
          </a:xfrm>
          <a:prstGeom prst="wedgeRectCallout">
            <a:avLst>
              <a:gd name="adj1" fmla="val -31251"/>
              <a:gd name="adj2" fmla="val 9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…</a:t>
            </a:r>
            <a:endParaRPr lang="en-US" sz="2400" b="1" i="1" dirty="0"/>
          </a:p>
        </p:txBody>
      </p:sp>
      <p:pic>
        <p:nvPicPr>
          <p:cNvPr id="5123" name="Picture 3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244600" y="3200400"/>
            <a:ext cx="1320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6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9"/>
    </mc:Choice>
    <mc:Fallback>
      <p:transition spd="slow" advTm="230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98580" y="1371600"/>
            <a:ext cx="4724400" cy="990600"/>
          </a:xfrm>
          <a:prstGeom prst="wedgeRectCallout">
            <a:avLst>
              <a:gd name="adj1" fmla="val -31045"/>
              <a:gd name="adj2" fmla="val 145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like to see RNA?</a:t>
            </a:r>
            <a:endParaRPr lang="en-US" sz="2400" dirty="0"/>
          </a:p>
        </p:txBody>
      </p:sp>
      <p:pic>
        <p:nvPicPr>
          <p:cNvPr id="7171" name="Picture 3" descr="C:\Users\ponty\Documents\Presentations\2012-03-VIZBI\pics\story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5" y="2514600"/>
            <a:ext cx="7691437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8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70"/>
    </mc:Choice>
    <mc:Fallback>
      <p:transition spd="slow" advTm="2547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905000" y="1143000"/>
            <a:ext cx="4724400" cy="990600"/>
          </a:xfrm>
          <a:prstGeom prst="wedgeRectCallout">
            <a:avLst>
              <a:gd name="adj1" fmla="val -31251"/>
              <a:gd name="adj2" fmla="val 9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… …</a:t>
            </a:r>
            <a:endParaRPr lang="en-US" sz="2400" b="1" i="1" dirty="0"/>
          </a:p>
        </p:txBody>
      </p:sp>
      <p:pic>
        <p:nvPicPr>
          <p:cNvPr id="5123" name="Picture 3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234872" y="3200400"/>
            <a:ext cx="1320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8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5"/>
    </mc:Choice>
    <mc:Fallback>
      <p:transition spd="slow" advTm="181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60323" y="1642408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</a:t>
            </a:r>
            <a:r>
              <a:rPr lang="en-US" sz="2400" dirty="0"/>
              <a:t> rules: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Layout should be </a:t>
            </a:r>
            <a:r>
              <a:rPr lang="en-US" sz="2400" dirty="0" smtClean="0"/>
              <a:t>non overlapping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Inner loops =  Circular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Helices = Straight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Consecutive bases = Equally </a:t>
            </a:r>
            <a:r>
              <a:rPr lang="en-US" sz="2400" dirty="0" smtClean="0"/>
              <a:t>distant</a:t>
            </a:r>
          </a:p>
        </p:txBody>
      </p:sp>
      <p:pic>
        <p:nvPicPr>
          <p:cNvPr id="5" name="Picture 3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95525"/>
            <a:ext cx="1320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1143000" y="4724400"/>
            <a:ext cx="7086600" cy="1295400"/>
          </a:xfrm>
          <a:prstGeom prst="wedgeRectCallout">
            <a:avLst>
              <a:gd name="adj1" fmla="val -33447"/>
              <a:gd name="adj2" fmla="val -89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Satisfying these rules makes the problem NP-Hard, </a:t>
            </a:r>
            <a:r>
              <a:rPr lang="en-US" sz="2000" dirty="0" smtClean="0"/>
              <a:t>but we can </a:t>
            </a:r>
            <a:r>
              <a:rPr lang="en-US" dirty="0" smtClean="0"/>
              <a:t>still decently approximate it, </a:t>
            </a:r>
            <a:r>
              <a:rPr lang="en-US" sz="1600" dirty="0" smtClean="0"/>
              <a:t>assuming </a:t>
            </a:r>
            <a:r>
              <a:rPr lang="en-US" sz="1400" dirty="0" smtClean="0"/>
              <a:t>that </a:t>
            </a:r>
            <a:r>
              <a:rPr lang="en-US" sz="1600" dirty="0" smtClean="0"/>
              <a:t>…</a:t>
            </a:r>
          </a:p>
          <a:p>
            <a:pPr algn="ctr"/>
            <a:r>
              <a:rPr lang="en-US" sz="1600" dirty="0" smtClean="0"/>
              <a:t>… APX … greedy … dynamic programming … P=NP(?)…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6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5"/>
    </mc:Choice>
    <mc:Fallback>
      <p:transition spd="slow" advTm="2798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905000" y="1143000"/>
            <a:ext cx="4724400" cy="990600"/>
          </a:xfrm>
          <a:prstGeom prst="wedgeRectCallout">
            <a:avLst>
              <a:gd name="adj1" fmla="val -31251"/>
              <a:gd name="adj2" fmla="val 9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… … …</a:t>
            </a:r>
            <a:endParaRPr lang="en-US" sz="2400" b="1" i="1" dirty="0"/>
          </a:p>
        </p:txBody>
      </p:sp>
      <p:pic>
        <p:nvPicPr>
          <p:cNvPr id="5123" name="Picture 3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244600" y="3200400"/>
            <a:ext cx="1320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"/>
    </mc:Choice>
    <mc:Fallback>
      <p:transition spd="slow" advTm="126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pic>
        <p:nvPicPr>
          <p:cNvPr id="6147" name="Picture 3" descr="C:\Users\ponty\Documents\Presentations\2012-03-VIZBI\pics\story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0000"/>
            <a:ext cx="2468563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60323" y="1642408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</a:t>
            </a:r>
            <a:r>
              <a:rPr lang="en-US" sz="2400" dirty="0"/>
              <a:t> rules: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Layout should be </a:t>
            </a:r>
            <a:r>
              <a:rPr lang="en-US" sz="2400" dirty="0" smtClean="0"/>
              <a:t>non overlapping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Inner loops =  Circular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Helices = Straight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Consecutive bases = Equally </a:t>
            </a:r>
            <a:r>
              <a:rPr lang="en-US" sz="2400" dirty="0" smtClean="0"/>
              <a:t>distant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3200" dirty="0" smtClean="0"/>
              <a:t>+ Ninja algorithmic skills </a:t>
            </a:r>
          </a:p>
          <a:p>
            <a:r>
              <a:rPr lang="en-US" sz="3200" dirty="0" smtClean="0"/>
              <a:t>+ Hard work</a:t>
            </a:r>
            <a:br>
              <a:rPr lang="en-US" sz="3200" dirty="0" smtClean="0"/>
            </a:br>
            <a:r>
              <a:rPr lang="en-US" sz="3200" dirty="0" smtClean="0"/>
              <a:t>= Pretty decent algorithm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0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22"/>
    </mc:Choice>
    <mc:Fallback>
      <p:transition spd="slow" advTm="1612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pic>
        <p:nvPicPr>
          <p:cNvPr id="8196" name="Picture 4" descr="C:\Users\ponty\Documents\Presentations\2012-03-VIZBI\pics\story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753351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762000" y="1371600"/>
            <a:ext cx="7239000" cy="762000"/>
          </a:xfrm>
          <a:prstGeom prst="wedgeRectCallout">
            <a:avLst>
              <a:gd name="adj1" fmla="val -38670"/>
              <a:gd name="adj2" fmla="val 262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 guys are going to love my new algorithm!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75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6"/>
    </mc:Choice>
    <mc:Fallback>
      <p:transition spd="slow" advTm="706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onty\Documents\Presentations\2012-03-VIZBI\pics\story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2968"/>
            <a:ext cx="6195597" cy="50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3677" y="1676400"/>
            <a:ext cx="4054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model cognitively makes 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sense</a:t>
            </a:r>
          </a:p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representations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7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12"/>
    </mc:Choice>
    <mc:Fallback>
      <p:transition spd="slow" advTm="166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0" y="6096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[Isaacs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F J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Nature Biotech.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2006]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3" descr="C:\Users\ponty\Documents\Presentations\2012-03-VIZBI\reviewCollins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3" y="1371600"/>
            <a:ext cx="3027507" cy="46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26"/>
    </mc:Choice>
    <mc:Fallback>
      <p:transition spd="slow" advTm="1902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onty\Documents\Presentations\2012-03-VIZBI\pics\story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292968"/>
            <a:ext cx="6195597" cy="50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4600" y="2123042"/>
                <a:ext cx="2908489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123042"/>
                <a:ext cx="2908489" cy="8487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09800" y="1535668"/>
            <a:ext cx="26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Theorem 35. The easy part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212068"/>
            <a:ext cx="28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rest follows trivially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5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1"/>
    </mc:Choice>
    <mc:Fallback>
      <p:transition spd="slow" advTm="502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ponty\Documents\Presentations\2012-03-VIZBI\pics\story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292856"/>
            <a:ext cx="6195597" cy="50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310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 for listening.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558" y="3200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Zzzz…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6720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Zzzz…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5"/>
    </mc:Choice>
    <mc:Fallback>
      <p:transition spd="slow" advTm="976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onty\Documents\Presentations\2012-03-VIZBI\pics\story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292856"/>
            <a:ext cx="6195597" cy="50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310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Thanks for listening.</a:t>
            </a:r>
          </a:p>
          <a:p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Questions?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38200" y="1143000"/>
            <a:ext cx="6248400" cy="1752600"/>
          </a:xfrm>
          <a:prstGeom prst="wedgeRectCallout">
            <a:avLst>
              <a:gd name="adj1" fmla="val 22213"/>
              <a:gd name="adj2" fmla="val 139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would you draw our favorite </a:t>
            </a:r>
            <a:r>
              <a:rPr lang="en-US" sz="2800" dirty="0" err="1" smtClean="0"/>
              <a:t>tRNA</a:t>
            </a:r>
            <a:r>
              <a:rPr lang="en-US" sz="2800" dirty="0" smtClean="0"/>
              <a:t>?</a:t>
            </a:r>
          </a:p>
          <a:p>
            <a:pPr algn="ctr"/>
            <a:r>
              <a:rPr lang="en-US" sz="2000" dirty="0" smtClean="0"/>
              <a:t>The one we’ve studied during our PhDs and our first three postdocs, named all of our first child after…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62081" y="3200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Zzzz…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426720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Zzzz…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27"/>
    </mc:Choice>
    <mc:Fallback>
      <p:transition spd="slow" advTm="1692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pic>
        <p:nvPicPr>
          <p:cNvPr id="11266" name="Picture 2" descr="C:\Users\ponty\Documents\Presentations\2012-03-VIZBI\comparai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29129"/>
            <a:ext cx="2819400" cy="2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onty\Documents\Presentations\2012-03-VIZBI\pics\story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289304"/>
            <a:ext cx="6195597" cy="50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304800" y="2590800"/>
            <a:ext cx="1676400" cy="1028700"/>
          </a:xfrm>
          <a:prstGeom prst="wedgeRectCallout">
            <a:avLst>
              <a:gd name="adj1" fmla="val 29176"/>
              <a:gd name="adj2" fmla="val 86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Tadah</a:t>
            </a:r>
            <a:r>
              <a:rPr lang="en-US" sz="28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428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7"/>
    </mc:Choice>
    <mc:Fallback>
      <p:transition spd="slow" advTm="15697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onty\Documents\Presentations\2012-03-VIZBI\comparai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29129"/>
            <a:ext cx="2819400" cy="2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ponty\Documents\Presentations\2012-03-VIZBI\pics\story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80" y="631920"/>
            <a:ext cx="7323455" cy="6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04800" y="2590800"/>
            <a:ext cx="1676400" cy="1028700"/>
          </a:xfrm>
          <a:prstGeom prst="wedgeRectCallout">
            <a:avLst>
              <a:gd name="adj1" fmla="val 29176"/>
              <a:gd name="adj2" fmla="val 86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Uh…</a:t>
            </a:r>
          </a:p>
          <a:p>
            <a:pPr algn="ctr"/>
            <a:r>
              <a:rPr lang="en-US" sz="2800" dirty="0" err="1" smtClean="0"/>
              <a:t>Tadah</a:t>
            </a:r>
            <a:r>
              <a:rPr lang="en-US" sz="2800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15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3"/>
    </mc:Choice>
    <mc:Fallback>
      <p:transition spd="slow" advTm="811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onty\Documents\Presentations\2012-03-VIZBI\comparai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29129"/>
            <a:ext cx="2819400" cy="2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pic>
        <p:nvPicPr>
          <p:cNvPr id="13314" name="Picture 2" descr="C:\Users\ponty\Documents\Presentations\2012-03-VIZBI\pics\story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4" y="1299945"/>
            <a:ext cx="8161728" cy="47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886200" y="1828800"/>
            <a:ext cx="4495800" cy="1365002"/>
          </a:xfrm>
          <a:prstGeom prst="wedgeRectCallout">
            <a:avLst>
              <a:gd name="adj1" fmla="val 14345"/>
              <a:gd name="adj2" fmla="val 105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And don’t come back!</a:t>
            </a:r>
          </a:p>
          <a:p>
            <a:pPr algn="ctr"/>
            <a:r>
              <a:rPr lang="en-US" sz="2000" dirty="0" smtClean="0"/>
              <a:t>Ok guys, whose turn to make the coffee?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15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2"/>
    </mc:Choice>
    <mc:Fallback>
      <p:transition spd="slow" advTm="9302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onty\Documents\Presentations\2012-03-VIZBI\pics\t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3" y="1371600"/>
            <a:ext cx="1673928" cy="16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ponty\Documents\Presentations\2012-03-VIZBI\pics\story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3" y="1295400"/>
            <a:ext cx="4505325" cy="48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ponty\Documents\Presentations\2012-03-VIZBI\comparais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23" y="2895599"/>
            <a:ext cx="1372540" cy="13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>
          <a:xfrm>
            <a:off x="4499923" y="1781434"/>
            <a:ext cx="762000" cy="819673"/>
          </a:xfrm>
          <a:prstGeom prst="hear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5338123" y="3172544"/>
            <a:ext cx="797735" cy="815647"/>
          </a:xfrm>
          <a:custGeom>
            <a:avLst/>
            <a:gdLst>
              <a:gd name="connsiteX0" fmla="*/ 381000 w 762000"/>
              <a:gd name="connsiteY0" fmla="*/ 204918 h 819673"/>
              <a:gd name="connsiteX1" fmla="*/ 381000 w 762000"/>
              <a:gd name="connsiteY1" fmla="*/ 819673 h 819673"/>
              <a:gd name="connsiteX2" fmla="*/ 381000 w 762000"/>
              <a:gd name="connsiteY2" fmla="*/ 204918 h 819673"/>
              <a:gd name="connsiteX0" fmla="*/ 35425 w 419202"/>
              <a:gd name="connsiteY0" fmla="*/ 194764 h 809519"/>
              <a:gd name="connsiteX1" fmla="*/ 35425 w 419202"/>
              <a:gd name="connsiteY1" fmla="*/ 809519 h 809519"/>
              <a:gd name="connsiteX2" fmla="*/ 0 w 419202"/>
              <a:gd name="connsiteY2" fmla="*/ 119050 h 809519"/>
              <a:gd name="connsiteX3" fmla="*/ 35425 w 419202"/>
              <a:gd name="connsiteY3" fmla="*/ 194764 h 809519"/>
              <a:gd name="connsiteX0" fmla="*/ 187825 w 571602"/>
              <a:gd name="connsiteY0" fmla="*/ 194764 h 809519"/>
              <a:gd name="connsiteX1" fmla="*/ 187825 w 571602"/>
              <a:gd name="connsiteY1" fmla="*/ 809519 h 809519"/>
              <a:gd name="connsiteX2" fmla="*/ 0 w 571602"/>
              <a:gd name="connsiteY2" fmla="*/ 336220 h 809519"/>
              <a:gd name="connsiteX3" fmla="*/ 187825 w 571602"/>
              <a:gd name="connsiteY3" fmla="*/ 194764 h 809519"/>
              <a:gd name="connsiteX0" fmla="*/ 739 w 384516"/>
              <a:gd name="connsiteY0" fmla="*/ 194764 h 809519"/>
              <a:gd name="connsiteX1" fmla="*/ 739 w 384516"/>
              <a:gd name="connsiteY1" fmla="*/ 809519 h 809519"/>
              <a:gd name="connsiteX2" fmla="*/ 26274 w 384516"/>
              <a:gd name="connsiteY2" fmla="*/ 389560 h 809519"/>
              <a:gd name="connsiteX3" fmla="*/ 739 w 384516"/>
              <a:gd name="connsiteY3" fmla="*/ 194764 h 809519"/>
              <a:gd name="connsiteX0" fmla="*/ 739 w 384516"/>
              <a:gd name="connsiteY0" fmla="*/ 194764 h 819679"/>
              <a:gd name="connsiteX1" fmla="*/ 739 w 384516"/>
              <a:gd name="connsiteY1" fmla="*/ 809519 h 819679"/>
              <a:gd name="connsiteX2" fmla="*/ 7223 w 384516"/>
              <a:gd name="connsiteY2" fmla="*/ 564820 h 819679"/>
              <a:gd name="connsiteX3" fmla="*/ 26274 w 384516"/>
              <a:gd name="connsiteY3" fmla="*/ 389560 h 819679"/>
              <a:gd name="connsiteX4" fmla="*/ 739 w 384516"/>
              <a:gd name="connsiteY4" fmla="*/ 194764 h 819679"/>
              <a:gd name="connsiteX0" fmla="*/ 462174 w 845951"/>
              <a:gd name="connsiteY0" fmla="*/ 194764 h 813607"/>
              <a:gd name="connsiteX1" fmla="*/ 462174 w 845951"/>
              <a:gd name="connsiteY1" fmla="*/ 809519 h 813607"/>
              <a:gd name="connsiteX2" fmla="*/ 28 w 845951"/>
              <a:gd name="connsiteY2" fmla="*/ 145720 h 813607"/>
              <a:gd name="connsiteX3" fmla="*/ 487709 w 845951"/>
              <a:gd name="connsiteY3" fmla="*/ 389560 h 813607"/>
              <a:gd name="connsiteX4" fmla="*/ 462174 w 845951"/>
              <a:gd name="connsiteY4" fmla="*/ 194764 h 813607"/>
              <a:gd name="connsiteX0" fmla="*/ 464299 w 848076"/>
              <a:gd name="connsiteY0" fmla="*/ 194764 h 813607"/>
              <a:gd name="connsiteX1" fmla="*/ 464299 w 848076"/>
              <a:gd name="connsiteY1" fmla="*/ 809519 h 813607"/>
              <a:gd name="connsiteX2" fmla="*/ 2153 w 848076"/>
              <a:gd name="connsiteY2" fmla="*/ 145720 h 813607"/>
              <a:gd name="connsiteX3" fmla="*/ 299334 w 848076"/>
              <a:gd name="connsiteY3" fmla="*/ 294310 h 813607"/>
              <a:gd name="connsiteX4" fmla="*/ 489834 w 848076"/>
              <a:gd name="connsiteY4" fmla="*/ 389560 h 813607"/>
              <a:gd name="connsiteX5" fmla="*/ 464299 w 848076"/>
              <a:gd name="connsiteY5" fmla="*/ 194764 h 813607"/>
              <a:gd name="connsiteX0" fmla="*/ 463730 w 847507"/>
              <a:gd name="connsiteY0" fmla="*/ 194764 h 813607"/>
              <a:gd name="connsiteX1" fmla="*/ 463730 w 847507"/>
              <a:gd name="connsiteY1" fmla="*/ 809519 h 813607"/>
              <a:gd name="connsiteX2" fmla="*/ 1584 w 847507"/>
              <a:gd name="connsiteY2" fmla="*/ 145720 h 813607"/>
              <a:gd name="connsiteX3" fmla="*/ 394015 w 847507"/>
              <a:gd name="connsiteY3" fmla="*/ 176200 h 813607"/>
              <a:gd name="connsiteX4" fmla="*/ 489265 w 847507"/>
              <a:gd name="connsiteY4" fmla="*/ 389560 h 813607"/>
              <a:gd name="connsiteX5" fmla="*/ 463730 w 847507"/>
              <a:gd name="connsiteY5" fmla="*/ 194764 h 813607"/>
              <a:gd name="connsiteX0" fmla="*/ 463730 w 847507"/>
              <a:gd name="connsiteY0" fmla="*/ 194764 h 813607"/>
              <a:gd name="connsiteX1" fmla="*/ 463730 w 847507"/>
              <a:gd name="connsiteY1" fmla="*/ 809519 h 813607"/>
              <a:gd name="connsiteX2" fmla="*/ 1584 w 847507"/>
              <a:gd name="connsiteY2" fmla="*/ 145720 h 813607"/>
              <a:gd name="connsiteX3" fmla="*/ 394015 w 847507"/>
              <a:gd name="connsiteY3" fmla="*/ 176200 h 813607"/>
              <a:gd name="connsiteX4" fmla="*/ 489265 w 847507"/>
              <a:gd name="connsiteY4" fmla="*/ 389560 h 813607"/>
              <a:gd name="connsiteX5" fmla="*/ 463730 w 847507"/>
              <a:gd name="connsiteY5" fmla="*/ 194764 h 813607"/>
              <a:gd name="connsiteX0" fmla="*/ 463592 w 847369"/>
              <a:gd name="connsiteY0" fmla="*/ 194764 h 813607"/>
              <a:gd name="connsiteX1" fmla="*/ 463592 w 847369"/>
              <a:gd name="connsiteY1" fmla="*/ 809519 h 813607"/>
              <a:gd name="connsiteX2" fmla="*/ 1446 w 847369"/>
              <a:gd name="connsiteY2" fmla="*/ 145720 h 813607"/>
              <a:gd name="connsiteX3" fmla="*/ 428167 w 847369"/>
              <a:gd name="connsiteY3" fmla="*/ 195250 h 813607"/>
              <a:gd name="connsiteX4" fmla="*/ 489127 w 847369"/>
              <a:gd name="connsiteY4" fmla="*/ 389560 h 813607"/>
              <a:gd name="connsiteX5" fmla="*/ 463592 w 847369"/>
              <a:gd name="connsiteY5" fmla="*/ 194764 h 813607"/>
              <a:gd name="connsiteX0" fmla="*/ 463592 w 847369"/>
              <a:gd name="connsiteY0" fmla="*/ 194764 h 813607"/>
              <a:gd name="connsiteX1" fmla="*/ 463592 w 847369"/>
              <a:gd name="connsiteY1" fmla="*/ 809519 h 813607"/>
              <a:gd name="connsiteX2" fmla="*/ 1446 w 847369"/>
              <a:gd name="connsiteY2" fmla="*/ 145720 h 813607"/>
              <a:gd name="connsiteX3" fmla="*/ 428167 w 847369"/>
              <a:gd name="connsiteY3" fmla="*/ 195250 h 813607"/>
              <a:gd name="connsiteX4" fmla="*/ 489127 w 847369"/>
              <a:gd name="connsiteY4" fmla="*/ 389560 h 813607"/>
              <a:gd name="connsiteX5" fmla="*/ 463592 w 847369"/>
              <a:gd name="connsiteY5" fmla="*/ 194764 h 813607"/>
              <a:gd name="connsiteX0" fmla="*/ 464019 w 847796"/>
              <a:gd name="connsiteY0" fmla="*/ 241969 h 860812"/>
              <a:gd name="connsiteX1" fmla="*/ 464019 w 847796"/>
              <a:gd name="connsiteY1" fmla="*/ 856724 h 860812"/>
              <a:gd name="connsiteX2" fmla="*/ 1873 w 847796"/>
              <a:gd name="connsiteY2" fmla="*/ 192925 h 860812"/>
              <a:gd name="connsiteX3" fmla="*/ 428594 w 847796"/>
              <a:gd name="connsiteY3" fmla="*/ 242455 h 860812"/>
              <a:gd name="connsiteX4" fmla="*/ 489554 w 847796"/>
              <a:gd name="connsiteY4" fmla="*/ 436765 h 860812"/>
              <a:gd name="connsiteX5" fmla="*/ 464019 w 847796"/>
              <a:gd name="connsiteY5" fmla="*/ 241969 h 860812"/>
              <a:gd name="connsiteX0" fmla="*/ 35795 w 419572"/>
              <a:gd name="connsiteY0" fmla="*/ 194764 h 809519"/>
              <a:gd name="connsiteX1" fmla="*/ 35795 w 419572"/>
              <a:gd name="connsiteY1" fmla="*/ 809519 h 809519"/>
              <a:gd name="connsiteX2" fmla="*/ 370 w 419572"/>
              <a:gd name="connsiteY2" fmla="*/ 195250 h 809519"/>
              <a:gd name="connsiteX3" fmla="*/ 61330 w 419572"/>
              <a:gd name="connsiteY3" fmla="*/ 389560 h 809519"/>
              <a:gd name="connsiteX4" fmla="*/ 35795 w 419572"/>
              <a:gd name="connsiteY4" fmla="*/ 194764 h 809519"/>
              <a:gd name="connsiteX0" fmla="*/ 227868 w 611645"/>
              <a:gd name="connsiteY0" fmla="*/ 194764 h 809519"/>
              <a:gd name="connsiteX1" fmla="*/ 227868 w 611645"/>
              <a:gd name="connsiteY1" fmla="*/ 809519 h 809519"/>
              <a:gd name="connsiteX2" fmla="*/ 192443 w 611645"/>
              <a:gd name="connsiteY2" fmla="*/ 195250 h 809519"/>
              <a:gd name="connsiteX3" fmla="*/ 253403 w 611645"/>
              <a:gd name="connsiteY3" fmla="*/ 389560 h 809519"/>
              <a:gd name="connsiteX4" fmla="*/ 227868 w 611645"/>
              <a:gd name="connsiteY4" fmla="*/ 194764 h 809519"/>
              <a:gd name="connsiteX0" fmla="*/ 104699 w 488476"/>
              <a:gd name="connsiteY0" fmla="*/ 194764 h 809519"/>
              <a:gd name="connsiteX1" fmla="*/ 104699 w 488476"/>
              <a:gd name="connsiteY1" fmla="*/ 809519 h 809519"/>
              <a:gd name="connsiteX2" fmla="*/ 69274 w 488476"/>
              <a:gd name="connsiteY2" fmla="*/ 195250 h 809519"/>
              <a:gd name="connsiteX3" fmla="*/ 130234 w 488476"/>
              <a:gd name="connsiteY3" fmla="*/ 389560 h 809519"/>
              <a:gd name="connsiteX4" fmla="*/ 104699 w 488476"/>
              <a:gd name="connsiteY4" fmla="*/ 194764 h 809519"/>
              <a:gd name="connsiteX0" fmla="*/ 104699 w 488476"/>
              <a:gd name="connsiteY0" fmla="*/ 194764 h 809519"/>
              <a:gd name="connsiteX1" fmla="*/ 104699 w 488476"/>
              <a:gd name="connsiteY1" fmla="*/ 809519 h 809519"/>
              <a:gd name="connsiteX2" fmla="*/ 69274 w 488476"/>
              <a:gd name="connsiteY2" fmla="*/ 195250 h 809519"/>
              <a:gd name="connsiteX3" fmla="*/ 130234 w 488476"/>
              <a:gd name="connsiteY3" fmla="*/ 389560 h 809519"/>
              <a:gd name="connsiteX4" fmla="*/ 104699 w 488476"/>
              <a:gd name="connsiteY4" fmla="*/ 194764 h 809519"/>
              <a:gd name="connsiteX0" fmla="*/ 103896 w 490314"/>
              <a:gd name="connsiteY0" fmla="*/ 193272 h 815647"/>
              <a:gd name="connsiteX1" fmla="*/ 107706 w 490314"/>
              <a:gd name="connsiteY1" fmla="*/ 815647 h 815647"/>
              <a:gd name="connsiteX2" fmla="*/ 68471 w 490314"/>
              <a:gd name="connsiteY2" fmla="*/ 193758 h 815647"/>
              <a:gd name="connsiteX3" fmla="*/ 129431 w 490314"/>
              <a:gd name="connsiteY3" fmla="*/ 388068 h 815647"/>
              <a:gd name="connsiteX4" fmla="*/ 103896 w 490314"/>
              <a:gd name="connsiteY4" fmla="*/ 193272 h 815647"/>
              <a:gd name="connsiteX0" fmla="*/ 328697 w 715115"/>
              <a:gd name="connsiteY0" fmla="*/ 193272 h 815647"/>
              <a:gd name="connsiteX1" fmla="*/ 332507 w 715115"/>
              <a:gd name="connsiteY1" fmla="*/ 815647 h 815647"/>
              <a:gd name="connsiteX2" fmla="*/ 293272 w 715115"/>
              <a:gd name="connsiteY2" fmla="*/ 193758 h 815647"/>
              <a:gd name="connsiteX3" fmla="*/ 354232 w 715115"/>
              <a:gd name="connsiteY3" fmla="*/ 388068 h 815647"/>
              <a:gd name="connsiteX4" fmla="*/ 328697 w 715115"/>
              <a:gd name="connsiteY4" fmla="*/ 193272 h 815647"/>
              <a:gd name="connsiteX0" fmla="*/ 353464 w 739882"/>
              <a:gd name="connsiteY0" fmla="*/ 193272 h 815647"/>
              <a:gd name="connsiteX1" fmla="*/ 357274 w 739882"/>
              <a:gd name="connsiteY1" fmla="*/ 815647 h 815647"/>
              <a:gd name="connsiteX2" fmla="*/ 318039 w 739882"/>
              <a:gd name="connsiteY2" fmla="*/ 193758 h 815647"/>
              <a:gd name="connsiteX3" fmla="*/ 378999 w 739882"/>
              <a:gd name="connsiteY3" fmla="*/ 388068 h 815647"/>
              <a:gd name="connsiteX4" fmla="*/ 353464 w 739882"/>
              <a:gd name="connsiteY4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7398 w 788281"/>
              <a:gd name="connsiteY3" fmla="*/ 388068 h 815647"/>
              <a:gd name="connsiteX4" fmla="*/ 401863 w 788281"/>
              <a:gd name="connsiteY4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27398 w 788281"/>
              <a:gd name="connsiteY4" fmla="*/ 388068 h 815647"/>
              <a:gd name="connsiteX5" fmla="*/ 401863 w 788281"/>
              <a:gd name="connsiteY5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27398 w 788281"/>
              <a:gd name="connsiteY4" fmla="*/ 388068 h 815647"/>
              <a:gd name="connsiteX5" fmla="*/ 415970 w 788281"/>
              <a:gd name="connsiteY5" fmla="*/ 29662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04538 w 788281"/>
              <a:gd name="connsiteY4" fmla="*/ 475698 h 815647"/>
              <a:gd name="connsiteX5" fmla="*/ 415970 w 788281"/>
              <a:gd name="connsiteY5" fmla="*/ 29662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93110 w 788281"/>
              <a:gd name="connsiteY3" fmla="*/ 30424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31210 w 788281"/>
              <a:gd name="connsiteY3" fmla="*/ 31567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31210 w 788281"/>
              <a:gd name="connsiteY3" fmla="*/ 315678 h 815647"/>
              <a:gd name="connsiteX4" fmla="*/ 393108 w 788281"/>
              <a:gd name="connsiteY4" fmla="*/ 52141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40664 w 797735"/>
              <a:gd name="connsiteY3" fmla="*/ 31567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02562 w 797735"/>
              <a:gd name="connsiteY5" fmla="*/ 521418 h 815647"/>
              <a:gd name="connsiteX6" fmla="*/ 482574 w 797735"/>
              <a:gd name="connsiteY6" fmla="*/ 323298 h 815647"/>
              <a:gd name="connsiteX7" fmla="*/ 411317 w 797735"/>
              <a:gd name="connsiteY7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02562 w 797735"/>
              <a:gd name="connsiteY5" fmla="*/ 52141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86382 w 797735"/>
              <a:gd name="connsiteY5" fmla="*/ 58618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22554 w 797735"/>
              <a:gd name="connsiteY4" fmla="*/ 47569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22554 w 797735"/>
              <a:gd name="connsiteY4" fmla="*/ 475698 h 815647"/>
              <a:gd name="connsiteX5" fmla="*/ 486382 w 797735"/>
              <a:gd name="connsiteY5" fmla="*/ 586188 h 815647"/>
              <a:gd name="connsiteX6" fmla="*/ 383514 w 797735"/>
              <a:gd name="connsiteY6" fmla="*/ 45283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735" h="815647">
                <a:moveTo>
                  <a:pt x="411317" y="193272"/>
                </a:moveTo>
                <a:cubicBezTo>
                  <a:pt x="570067" y="-284870"/>
                  <a:pt x="1193002" y="200892"/>
                  <a:pt x="415127" y="815647"/>
                </a:cubicBezTo>
                <a:cubicBezTo>
                  <a:pt x="-265147" y="274708"/>
                  <a:pt x="21116" y="-242979"/>
                  <a:pt x="353032" y="193758"/>
                </a:cubicBezTo>
                <a:lnTo>
                  <a:pt x="417804" y="330918"/>
                </a:lnTo>
                <a:lnTo>
                  <a:pt x="322554" y="475698"/>
                </a:lnTo>
                <a:lnTo>
                  <a:pt x="486382" y="586188"/>
                </a:lnTo>
                <a:lnTo>
                  <a:pt x="383514" y="452838"/>
                </a:lnTo>
                <a:lnTo>
                  <a:pt x="482574" y="338538"/>
                </a:lnTo>
                <a:lnTo>
                  <a:pt x="411317" y="19327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90323" y="2116418"/>
            <a:ext cx="380530" cy="1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90658" y="3494902"/>
            <a:ext cx="380530" cy="1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43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448"/>
    </mc:Choice>
    <mc:Fallback>
      <p:transition advTm="8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onty\Documents\Presentations\2012-03-VIZBI\pics\story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505325" cy="48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>
          <a:xfrm>
            <a:off x="4495800" y="1781434"/>
            <a:ext cx="762000" cy="819673"/>
          </a:xfrm>
          <a:prstGeom prst="hear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5334000" y="3172544"/>
            <a:ext cx="797735" cy="815647"/>
          </a:xfrm>
          <a:custGeom>
            <a:avLst/>
            <a:gdLst>
              <a:gd name="connsiteX0" fmla="*/ 381000 w 762000"/>
              <a:gd name="connsiteY0" fmla="*/ 204918 h 819673"/>
              <a:gd name="connsiteX1" fmla="*/ 381000 w 762000"/>
              <a:gd name="connsiteY1" fmla="*/ 819673 h 819673"/>
              <a:gd name="connsiteX2" fmla="*/ 381000 w 762000"/>
              <a:gd name="connsiteY2" fmla="*/ 204918 h 819673"/>
              <a:gd name="connsiteX0" fmla="*/ 35425 w 419202"/>
              <a:gd name="connsiteY0" fmla="*/ 194764 h 809519"/>
              <a:gd name="connsiteX1" fmla="*/ 35425 w 419202"/>
              <a:gd name="connsiteY1" fmla="*/ 809519 h 809519"/>
              <a:gd name="connsiteX2" fmla="*/ 0 w 419202"/>
              <a:gd name="connsiteY2" fmla="*/ 119050 h 809519"/>
              <a:gd name="connsiteX3" fmla="*/ 35425 w 419202"/>
              <a:gd name="connsiteY3" fmla="*/ 194764 h 809519"/>
              <a:gd name="connsiteX0" fmla="*/ 187825 w 571602"/>
              <a:gd name="connsiteY0" fmla="*/ 194764 h 809519"/>
              <a:gd name="connsiteX1" fmla="*/ 187825 w 571602"/>
              <a:gd name="connsiteY1" fmla="*/ 809519 h 809519"/>
              <a:gd name="connsiteX2" fmla="*/ 0 w 571602"/>
              <a:gd name="connsiteY2" fmla="*/ 336220 h 809519"/>
              <a:gd name="connsiteX3" fmla="*/ 187825 w 571602"/>
              <a:gd name="connsiteY3" fmla="*/ 194764 h 809519"/>
              <a:gd name="connsiteX0" fmla="*/ 739 w 384516"/>
              <a:gd name="connsiteY0" fmla="*/ 194764 h 809519"/>
              <a:gd name="connsiteX1" fmla="*/ 739 w 384516"/>
              <a:gd name="connsiteY1" fmla="*/ 809519 h 809519"/>
              <a:gd name="connsiteX2" fmla="*/ 26274 w 384516"/>
              <a:gd name="connsiteY2" fmla="*/ 389560 h 809519"/>
              <a:gd name="connsiteX3" fmla="*/ 739 w 384516"/>
              <a:gd name="connsiteY3" fmla="*/ 194764 h 809519"/>
              <a:gd name="connsiteX0" fmla="*/ 739 w 384516"/>
              <a:gd name="connsiteY0" fmla="*/ 194764 h 819679"/>
              <a:gd name="connsiteX1" fmla="*/ 739 w 384516"/>
              <a:gd name="connsiteY1" fmla="*/ 809519 h 819679"/>
              <a:gd name="connsiteX2" fmla="*/ 7223 w 384516"/>
              <a:gd name="connsiteY2" fmla="*/ 564820 h 819679"/>
              <a:gd name="connsiteX3" fmla="*/ 26274 w 384516"/>
              <a:gd name="connsiteY3" fmla="*/ 389560 h 819679"/>
              <a:gd name="connsiteX4" fmla="*/ 739 w 384516"/>
              <a:gd name="connsiteY4" fmla="*/ 194764 h 819679"/>
              <a:gd name="connsiteX0" fmla="*/ 462174 w 845951"/>
              <a:gd name="connsiteY0" fmla="*/ 194764 h 813607"/>
              <a:gd name="connsiteX1" fmla="*/ 462174 w 845951"/>
              <a:gd name="connsiteY1" fmla="*/ 809519 h 813607"/>
              <a:gd name="connsiteX2" fmla="*/ 28 w 845951"/>
              <a:gd name="connsiteY2" fmla="*/ 145720 h 813607"/>
              <a:gd name="connsiteX3" fmla="*/ 487709 w 845951"/>
              <a:gd name="connsiteY3" fmla="*/ 389560 h 813607"/>
              <a:gd name="connsiteX4" fmla="*/ 462174 w 845951"/>
              <a:gd name="connsiteY4" fmla="*/ 194764 h 813607"/>
              <a:gd name="connsiteX0" fmla="*/ 464299 w 848076"/>
              <a:gd name="connsiteY0" fmla="*/ 194764 h 813607"/>
              <a:gd name="connsiteX1" fmla="*/ 464299 w 848076"/>
              <a:gd name="connsiteY1" fmla="*/ 809519 h 813607"/>
              <a:gd name="connsiteX2" fmla="*/ 2153 w 848076"/>
              <a:gd name="connsiteY2" fmla="*/ 145720 h 813607"/>
              <a:gd name="connsiteX3" fmla="*/ 299334 w 848076"/>
              <a:gd name="connsiteY3" fmla="*/ 294310 h 813607"/>
              <a:gd name="connsiteX4" fmla="*/ 489834 w 848076"/>
              <a:gd name="connsiteY4" fmla="*/ 389560 h 813607"/>
              <a:gd name="connsiteX5" fmla="*/ 464299 w 848076"/>
              <a:gd name="connsiteY5" fmla="*/ 194764 h 813607"/>
              <a:gd name="connsiteX0" fmla="*/ 463730 w 847507"/>
              <a:gd name="connsiteY0" fmla="*/ 194764 h 813607"/>
              <a:gd name="connsiteX1" fmla="*/ 463730 w 847507"/>
              <a:gd name="connsiteY1" fmla="*/ 809519 h 813607"/>
              <a:gd name="connsiteX2" fmla="*/ 1584 w 847507"/>
              <a:gd name="connsiteY2" fmla="*/ 145720 h 813607"/>
              <a:gd name="connsiteX3" fmla="*/ 394015 w 847507"/>
              <a:gd name="connsiteY3" fmla="*/ 176200 h 813607"/>
              <a:gd name="connsiteX4" fmla="*/ 489265 w 847507"/>
              <a:gd name="connsiteY4" fmla="*/ 389560 h 813607"/>
              <a:gd name="connsiteX5" fmla="*/ 463730 w 847507"/>
              <a:gd name="connsiteY5" fmla="*/ 194764 h 813607"/>
              <a:gd name="connsiteX0" fmla="*/ 463730 w 847507"/>
              <a:gd name="connsiteY0" fmla="*/ 194764 h 813607"/>
              <a:gd name="connsiteX1" fmla="*/ 463730 w 847507"/>
              <a:gd name="connsiteY1" fmla="*/ 809519 h 813607"/>
              <a:gd name="connsiteX2" fmla="*/ 1584 w 847507"/>
              <a:gd name="connsiteY2" fmla="*/ 145720 h 813607"/>
              <a:gd name="connsiteX3" fmla="*/ 394015 w 847507"/>
              <a:gd name="connsiteY3" fmla="*/ 176200 h 813607"/>
              <a:gd name="connsiteX4" fmla="*/ 489265 w 847507"/>
              <a:gd name="connsiteY4" fmla="*/ 389560 h 813607"/>
              <a:gd name="connsiteX5" fmla="*/ 463730 w 847507"/>
              <a:gd name="connsiteY5" fmla="*/ 194764 h 813607"/>
              <a:gd name="connsiteX0" fmla="*/ 463592 w 847369"/>
              <a:gd name="connsiteY0" fmla="*/ 194764 h 813607"/>
              <a:gd name="connsiteX1" fmla="*/ 463592 w 847369"/>
              <a:gd name="connsiteY1" fmla="*/ 809519 h 813607"/>
              <a:gd name="connsiteX2" fmla="*/ 1446 w 847369"/>
              <a:gd name="connsiteY2" fmla="*/ 145720 h 813607"/>
              <a:gd name="connsiteX3" fmla="*/ 428167 w 847369"/>
              <a:gd name="connsiteY3" fmla="*/ 195250 h 813607"/>
              <a:gd name="connsiteX4" fmla="*/ 489127 w 847369"/>
              <a:gd name="connsiteY4" fmla="*/ 389560 h 813607"/>
              <a:gd name="connsiteX5" fmla="*/ 463592 w 847369"/>
              <a:gd name="connsiteY5" fmla="*/ 194764 h 813607"/>
              <a:gd name="connsiteX0" fmla="*/ 463592 w 847369"/>
              <a:gd name="connsiteY0" fmla="*/ 194764 h 813607"/>
              <a:gd name="connsiteX1" fmla="*/ 463592 w 847369"/>
              <a:gd name="connsiteY1" fmla="*/ 809519 h 813607"/>
              <a:gd name="connsiteX2" fmla="*/ 1446 w 847369"/>
              <a:gd name="connsiteY2" fmla="*/ 145720 h 813607"/>
              <a:gd name="connsiteX3" fmla="*/ 428167 w 847369"/>
              <a:gd name="connsiteY3" fmla="*/ 195250 h 813607"/>
              <a:gd name="connsiteX4" fmla="*/ 489127 w 847369"/>
              <a:gd name="connsiteY4" fmla="*/ 389560 h 813607"/>
              <a:gd name="connsiteX5" fmla="*/ 463592 w 847369"/>
              <a:gd name="connsiteY5" fmla="*/ 194764 h 813607"/>
              <a:gd name="connsiteX0" fmla="*/ 464019 w 847796"/>
              <a:gd name="connsiteY0" fmla="*/ 241969 h 860812"/>
              <a:gd name="connsiteX1" fmla="*/ 464019 w 847796"/>
              <a:gd name="connsiteY1" fmla="*/ 856724 h 860812"/>
              <a:gd name="connsiteX2" fmla="*/ 1873 w 847796"/>
              <a:gd name="connsiteY2" fmla="*/ 192925 h 860812"/>
              <a:gd name="connsiteX3" fmla="*/ 428594 w 847796"/>
              <a:gd name="connsiteY3" fmla="*/ 242455 h 860812"/>
              <a:gd name="connsiteX4" fmla="*/ 489554 w 847796"/>
              <a:gd name="connsiteY4" fmla="*/ 436765 h 860812"/>
              <a:gd name="connsiteX5" fmla="*/ 464019 w 847796"/>
              <a:gd name="connsiteY5" fmla="*/ 241969 h 860812"/>
              <a:gd name="connsiteX0" fmla="*/ 35795 w 419572"/>
              <a:gd name="connsiteY0" fmla="*/ 194764 h 809519"/>
              <a:gd name="connsiteX1" fmla="*/ 35795 w 419572"/>
              <a:gd name="connsiteY1" fmla="*/ 809519 h 809519"/>
              <a:gd name="connsiteX2" fmla="*/ 370 w 419572"/>
              <a:gd name="connsiteY2" fmla="*/ 195250 h 809519"/>
              <a:gd name="connsiteX3" fmla="*/ 61330 w 419572"/>
              <a:gd name="connsiteY3" fmla="*/ 389560 h 809519"/>
              <a:gd name="connsiteX4" fmla="*/ 35795 w 419572"/>
              <a:gd name="connsiteY4" fmla="*/ 194764 h 809519"/>
              <a:gd name="connsiteX0" fmla="*/ 227868 w 611645"/>
              <a:gd name="connsiteY0" fmla="*/ 194764 h 809519"/>
              <a:gd name="connsiteX1" fmla="*/ 227868 w 611645"/>
              <a:gd name="connsiteY1" fmla="*/ 809519 h 809519"/>
              <a:gd name="connsiteX2" fmla="*/ 192443 w 611645"/>
              <a:gd name="connsiteY2" fmla="*/ 195250 h 809519"/>
              <a:gd name="connsiteX3" fmla="*/ 253403 w 611645"/>
              <a:gd name="connsiteY3" fmla="*/ 389560 h 809519"/>
              <a:gd name="connsiteX4" fmla="*/ 227868 w 611645"/>
              <a:gd name="connsiteY4" fmla="*/ 194764 h 809519"/>
              <a:gd name="connsiteX0" fmla="*/ 104699 w 488476"/>
              <a:gd name="connsiteY0" fmla="*/ 194764 h 809519"/>
              <a:gd name="connsiteX1" fmla="*/ 104699 w 488476"/>
              <a:gd name="connsiteY1" fmla="*/ 809519 h 809519"/>
              <a:gd name="connsiteX2" fmla="*/ 69274 w 488476"/>
              <a:gd name="connsiteY2" fmla="*/ 195250 h 809519"/>
              <a:gd name="connsiteX3" fmla="*/ 130234 w 488476"/>
              <a:gd name="connsiteY3" fmla="*/ 389560 h 809519"/>
              <a:gd name="connsiteX4" fmla="*/ 104699 w 488476"/>
              <a:gd name="connsiteY4" fmla="*/ 194764 h 809519"/>
              <a:gd name="connsiteX0" fmla="*/ 104699 w 488476"/>
              <a:gd name="connsiteY0" fmla="*/ 194764 h 809519"/>
              <a:gd name="connsiteX1" fmla="*/ 104699 w 488476"/>
              <a:gd name="connsiteY1" fmla="*/ 809519 h 809519"/>
              <a:gd name="connsiteX2" fmla="*/ 69274 w 488476"/>
              <a:gd name="connsiteY2" fmla="*/ 195250 h 809519"/>
              <a:gd name="connsiteX3" fmla="*/ 130234 w 488476"/>
              <a:gd name="connsiteY3" fmla="*/ 389560 h 809519"/>
              <a:gd name="connsiteX4" fmla="*/ 104699 w 488476"/>
              <a:gd name="connsiteY4" fmla="*/ 194764 h 809519"/>
              <a:gd name="connsiteX0" fmla="*/ 103896 w 490314"/>
              <a:gd name="connsiteY0" fmla="*/ 193272 h 815647"/>
              <a:gd name="connsiteX1" fmla="*/ 107706 w 490314"/>
              <a:gd name="connsiteY1" fmla="*/ 815647 h 815647"/>
              <a:gd name="connsiteX2" fmla="*/ 68471 w 490314"/>
              <a:gd name="connsiteY2" fmla="*/ 193758 h 815647"/>
              <a:gd name="connsiteX3" fmla="*/ 129431 w 490314"/>
              <a:gd name="connsiteY3" fmla="*/ 388068 h 815647"/>
              <a:gd name="connsiteX4" fmla="*/ 103896 w 490314"/>
              <a:gd name="connsiteY4" fmla="*/ 193272 h 815647"/>
              <a:gd name="connsiteX0" fmla="*/ 328697 w 715115"/>
              <a:gd name="connsiteY0" fmla="*/ 193272 h 815647"/>
              <a:gd name="connsiteX1" fmla="*/ 332507 w 715115"/>
              <a:gd name="connsiteY1" fmla="*/ 815647 h 815647"/>
              <a:gd name="connsiteX2" fmla="*/ 293272 w 715115"/>
              <a:gd name="connsiteY2" fmla="*/ 193758 h 815647"/>
              <a:gd name="connsiteX3" fmla="*/ 354232 w 715115"/>
              <a:gd name="connsiteY3" fmla="*/ 388068 h 815647"/>
              <a:gd name="connsiteX4" fmla="*/ 328697 w 715115"/>
              <a:gd name="connsiteY4" fmla="*/ 193272 h 815647"/>
              <a:gd name="connsiteX0" fmla="*/ 353464 w 739882"/>
              <a:gd name="connsiteY0" fmla="*/ 193272 h 815647"/>
              <a:gd name="connsiteX1" fmla="*/ 357274 w 739882"/>
              <a:gd name="connsiteY1" fmla="*/ 815647 h 815647"/>
              <a:gd name="connsiteX2" fmla="*/ 318039 w 739882"/>
              <a:gd name="connsiteY2" fmla="*/ 193758 h 815647"/>
              <a:gd name="connsiteX3" fmla="*/ 378999 w 739882"/>
              <a:gd name="connsiteY3" fmla="*/ 388068 h 815647"/>
              <a:gd name="connsiteX4" fmla="*/ 353464 w 739882"/>
              <a:gd name="connsiteY4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7398 w 788281"/>
              <a:gd name="connsiteY3" fmla="*/ 388068 h 815647"/>
              <a:gd name="connsiteX4" fmla="*/ 401863 w 788281"/>
              <a:gd name="connsiteY4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27398 w 788281"/>
              <a:gd name="connsiteY4" fmla="*/ 388068 h 815647"/>
              <a:gd name="connsiteX5" fmla="*/ 401863 w 788281"/>
              <a:gd name="connsiteY5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27398 w 788281"/>
              <a:gd name="connsiteY4" fmla="*/ 388068 h 815647"/>
              <a:gd name="connsiteX5" fmla="*/ 415970 w 788281"/>
              <a:gd name="connsiteY5" fmla="*/ 29662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04538 w 788281"/>
              <a:gd name="connsiteY4" fmla="*/ 475698 h 815647"/>
              <a:gd name="connsiteX5" fmla="*/ 415970 w 788281"/>
              <a:gd name="connsiteY5" fmla="*/ 29662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74060 w 788281"/>
              <a:gd name="connsiteY3" fmla="*/ 30424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57880 w 788281"/>
              <a:gd name="connsiteY5" fmla="*/ 30805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23590 w 788281"/>
              <a:gd name="connsiteY3" fmla="*/ 30805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393110 w 788281"/>
              <a:gd name="connsiteY3" fmla="*/ 30424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31210 w 788281"/>
              <a:gd name="connsiteY3" fmla="*/ 315678 h 815647"/>
              <a:gd name="connsiteX4" fmla="*/ 404538 w 788281"/>
              <a:gd name="connsiteY4" fmla="*/ 47569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01863 w 788281"/>
              <a:gd name="connsiteY0" fmla="*/ 193272 h 815647"/>
              <a:gd name="connsiteX1" fmla="*/ 405673 w 788281"/>
              <a:gd name="connsiteY1" fmla="*/ 815647 h 815647"/>
              <a:gd name="connsiteX2" fmla="*/ 366438 w 788281"/>
              <a:gd name="connsiteY2" fmla="*/ 193758 h 815647"/>
              <a:gd name="connsiteX3" fmla="*/ 431210 w 788281"/>
              <a:gd name="connsiteY3" fmla="*/ 315678 h 815647"/>
              <a:gd name="connsiteX4" fmla="*/ 393108 w 788281"/>
              <a:gd name="connsiteY4" fmla="*/ 521418 h 815647"/>
              <a:gd name="connsiteX5" fmla="*/ 473120 w 788281"/>
              <a:gd name="connsiteY5" fmla="*/ 323298 h 815647"/>
              <a:gd name="connsiteX6" fmla="*/ 401863 w 788281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40664 w 797735"/>
              <a:gd name="connsiteY3" fmla="*/ 31567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02562 w 797735"/>
              <a:gd name="connsiteY4" fmla="*/ 521418 h 815647"/>
              <a:gd name="connsiteX5" fmla="*/ 482574 w 797735"/>
              <a:gd name="connsiteY5" fmla="*/ 323298 h 815647"/>
              <a:gd name="connsiteX6" fmla="*/ 411317 w 797735"/>
              <a:gd name="connsiteY6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02562 w 797735"/>
              <a:gd name="connsiteY5" fmla="*/ 521418 h 815647"/>
              <a:gd name="connsiteX6" fmla="*/ 482574 w 797735"/>
              <a:gd name="connsiteY6" fmla="*/ 323298 h 815647"/>
              <a:gd name="connsiteX7" fmla="*/ 411317 w 797735"/>
              <a:gd name="connsiteY7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02562 w 797735"/>
              <a:gd name="connsiteY5" fmla="*/ 52141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417804 w 797735"/>
              <a:gd name="connsiteY4" fmla="*/ 418548 h 815647"/>
              <a:gd name="connsiteX5" fmla="*/ 486382 w 797735"/>
              <a:gd name="connsiteY5" fmla="*/ 58618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59714 w 797735"/>
              <a:gd name="connsiteY6" fmla="*/ 41473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2923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2329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91134 w 797735"/>
              <a:gd name="connsiteY4" fmla="*/ 46045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22554 w 797735"/>
              <a:gd name="connsiteY4" fmla="*/ 475698 h 815647"/>
              <a:gd name="connsiteX5" fmla="*/ 486382 w 797735"/>
              <a:gd name="connsiteY5" fmla="*/ 586188 h 815647"/>
              <a:gd name="connsiteX6" fmla="*/ 433044 w 797735"/>
              <a:gd name="connsiteY6" fmla="*/ 43759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  <a:gd name="connsiteX0" fmla="*/ 411317 w 797735"/>
              <a:gd name="connsiteY0" fmla="*/ 193272 h 815647"/>
              <a:gd name="connsiteX1" fmla="*/ 415127 w 797735"/>
              <a:gd name="connsiteY1" fmla="*/ 815647 h 815647"/>
              <a:gd name="connsiteX2" fmla="*/ 353032 w 797735"/>
              <a:gd name="connsiteY2" fmla="*/ 193758 h 815647"/>
              <a:gd name="connsiteX3" fmla="*/ 417804 w 797735"/>
              <a:gd name="connsiteY3" fmla="*/ 330918 h 815647"/>
              <a:gd name="connsiteX4" fmla="*/ 322554 w 797735"/>
              <a:gd name="connsiteY4" fmla="*/ 475698 h 815647"/>
              <a:gd name="connsiteX5" fmla="*/ 486382 w 797735"/>
              <a:gd name="connsiteY5" fmla="*/ 586188 h 815647"/>
              <a:gd name="connsiteX6" fmla="*/ 383514 w 797735"/>
              <a:gd name="connsiteY6" fmla="*/ 452838 h 815647"/>
              <a:gd name="connsiteX7" fmla="*/ 482574 w 797735"/>
              <a:gd name="connsiteY7" fmla="*/ 338538 h 815647"/>
              <a:gd name="connsiteX8" fmla="*/ 411317 w 797735"/>
              <a:gd name="connsiteY8" fmla="*/ 193272 h 81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735" h="815647">
                <a:moveTo>
                  <a:pt x="411317" y="193272"/>
                </a:moveTo>
                <a:cubicBezTo>
                  <a:pt x="570067" y="-284870"/>
                  <a:pt x="1193002" y="200892"/>
                  <a:pt x="415127" y="815647"/>
                </a:cubicBezTo>
                <a:cubicBezTo>
                  <a:pt x="-265147" y="274708"/>
                  <a:pt x="21116" y="-242979"/>
                  <a:pt x="353032" y="193758"/>
                </a:cubicBezTo>
                <a:lnTo>
                  <a:pt x="417804" y="330918"/>
                </a:lnTo>
                <a:lnTo>
                  <a:pt x="322554" y="475698"/>
                </a:lnTo>
                <a:lnTo>
                  <a:pt x="486382" y="586188"/>
                </a:lnTo>
                <a:lnTo>
                  <a:pt x="383514" y="452838"/>
                </a:lnTo>
                <a:lnTo>
                  <a:pt x="482574" y="338538"/>
                </a:lnTo>
                <a:lnTo>
                  <a:pt x="411317" y="19327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86200" y="2116418"/>
            <a:ext cx="380530" cy="1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86535" y="3494902"/>
            <a:ext cx="380530" cy="1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Users\ponty\Documents\Presentations\2012-03-VIZBI\Pablo Picasso - Jacqueline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064419" cy="12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onty\Documents\Presentations\2012-03-VIZBI\pics\gir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78798"/>
            <a:ext cx="1204912" cy="12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2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60"/>
    </mc:Choice>
    <mc:Fallback>
      <p:transition spd="slow" advTm="17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mess with the RNA biologists:</a:t>
            </a:r>
            <a:endParaRPr lang="en-US" dirty="0" smtClean="0"/>
          </a:p>
          <a:p>
            <a:r>
              <a:rPr lang="en-US" dirty="0" smtClean="0"/>
              <a:t>Offer as many algorithms as humanly possible</a:t>
            </a:r>
          </a:p>
          <a:p>
            <a:r>
              <a:rPr lang="en-US" dirty="0" smtClean="0"/>
              <a:t>Interactive editing gestures for “historical” layouts</a:t>
            </a:r>
          </a:p>
          <a:p>
            <a:r>
              <a:rPr lang="en-US" dirty="0" err="1" smtClean="0"/>
              <a:t>Templating</a:t>
            </a:r>
            <a:r>
              <a:rPr lang="en-US" dirty="0" smtClean="0"/>
              <a:t> mechanisms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indulge your inner geek:</a:t>
            </a:r>
            <a:endParaRPr lang="en-US" dirty="0"/>
          </a:p>
          <a:p>
            <a:r>
              <a:rPr lang="en-US" dirty="0" smtClean="0"/>
              <a:t>Cross-platform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Generic component within third-party tool</a:t>
            </a:r>
          </a:p>
          <a:p>
            <a:r>
              <a:rPr lang="en-US" dirty="0" smtClean="0"/>
              <a:t>Java applet</a:t>
            </a:r>
            <a:r>
              <a:rPr lang="en-US" dirty="0"/>
              <a:t> </a:t>
            </a:r>
            <a:r>
              <a:rPr lang="en-US" dirty="0" smtClean="0"/>
              <a:t>for data bases…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5354" y="1524000"/>
            <a:ext cx="7796284" cy="4114800"/>
            <a:chOff x="867754" y="1524000"/>
            <a:chExt cx="7796284" cy="4114800"/>
          </a:xfrm>
        </p:grpSpPr>
        <p:sp>
          <p:nvSpPr>
            <p:cNvPr id="6" name="TextBox 5"/>
            <p:cNvSpPr txBox="1"/>
            <p:nvPr/>
          </p:nvSpPr>
          <p:spPr>
            <a:xfrm>
              <a:off x="867754" y="1524000"/>
              <a:ext cx="7796284" cy="41148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b">
              <a:noAutofit/>
            </a:bodyPr>
            <a:lstStyle/>
            <a:p>
              <a:pPr algn="ctr"/>
              <a:r>
                <a:rPr lang="en-US" sz="2000" dirty="0" smtClean="0"/>
                <a:t>VARNA </a:t>
              </a:r>
              <a:r>
                <a:rPr lang="en-US" sz="2000" dirty="0" smtClean="0"/>
                <a:t>software</a:t>
              </a:r>
              <a:r>
                <a:rPr lang="en-US" sz="2000" dirty="0"/>
                <a:t>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Darty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K </a:t>
              </a:r>
              <a:r>
                <a:rPr lang="en-US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, Bioinformatics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2009]</a:t>
              </a:r>
              <a:endParaRPr lang="en-US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http://varna.lri.fr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pic>
          <p:nvPicPr>
            <p:cNvPr id="41986" name="Picture 2" descr="C:\Users\ponty\Documents\Dropbox\VIZBI-Book-RNA-Chapter\pics\VARNA-Screensh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29" y="1549991"/>
              <a:ext cx="7696200" cy="3419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0751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18"/>
    </mc:Choice>
    <mc:Fallback>
      <p:transition spd="slow" advTm="78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1"/>
    </mc:Choice>
    <mc:Fallback>
      <p:transition spd="slow" advTm="13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onty\Documents\Presentations\2012-03-VIZBI\F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752599"/>
            <a:ext cx="5076498" cy="3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429756" y="5334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[Li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Interface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Focus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2011]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5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57"/>
    </mc:Choice>
    <mc:Fallback>
      <p:transition spd="slow" advTm="26257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Increasing need for visualization:</a:t>
            </a:r>
          </a:p>
          <a:p>
            <a:r>
              <a:rPr lang="en-US" dirty="0" smtClean="0"/>
              <a:t>More and bigger structural models</a:t>
            </a:r>
          </a:p>
          <a:p>
            <a:r>
              <a:rPr lang="en-US" dirty="0" smtClean="0"/>
              <a:t>Emerging need for interactive methods:</a:t>
            </a:r>
          </a:p>
          <a:p>
            <a:pPr lvl="1"/>
            <a:r>
              <a:rPr lang="en-US" dirty="0" smtClean="0"/>
              <a:t>Identification of functional modules</a:t>
            </a:r>
          </a:p>
          <a:p>
            <a:pPr lvl="1"/>
            <a:r>
              <a:rPr lang="en-US" dirty="0" smtClean="0"/>
              <a:t>Model fitting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Efficient RNA-specific visualization methods/tools lack for:</a:t>
            </a:r>
          </a:p>
          <a:p>
            <a:r>
              <a:rPr lang="en-US" dirty="0" smtClean="0"/>
              <a:t>RNA/RNA Interactions </a:t>
            </a:r>
          </a:p>
          <a:p>
            <a:r>
              <a:rPr lang="en-US" dirty="0" smtClean="0"/>
              <a:t>Automated layout of tertiary motifs (modules)</a:t>
            </a:r>
          </a:p>
          <a:p>
            <a:r>
              <a:rPr lang="en-US" dirty="0" smtClean="0"/>
              <a:t>Qualitative visualization of structure ensembles</a:t>
            </a:r>
          </a:p>
          <a:p>
            <a:r>
              <a:rPr lang="en-US" dirty="0" smtClean="0"/>
              <a:t>Kinetics, folding pathways</a:t>
            </a:r>
          </a:p>
          <a:p>
            <a:r>
              <a:rPr lang="en-US" dirty="0" smtClean="0"/>
              <a:t>Structure/sequence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5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80"/>
    </mc:Choice>
    <mc:Fallback>
      <p:transition spd="slow" advTm="13548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160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VARNA crew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Raphael </a:t>
            </a:r>
            <a:r>
              <a:rPr lang="en-US" sz="2400" dirty="0" err="1"/>
              <a:t>Champeimont</a:t>
            </a:r>
            <a:r>
              <a:rPr lang="en-US" sz="2400" dirty="0"/>
              <a:t> (U </a:t>
            </a:r>
            <a:r>
              <a:rPr lang="en-US" sz="2400" dirty="0" smtClean="0"/>
              <a:t>Paris 6)</a:t>
            </a:r>
            <a:endParaRPr lang="en-US" sz="2400" dirty="0"/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Darty</a:t>
            </a:r>
            <a:r>
              <a:rPr lang="en-US" sz="2400" dirty="0" smtClean="0"/>
              <a:t> (U Paris </a:t>
            </a:r>
            <a:r>
              <a:rPr lang="en-US" sz="2400" dirty="0" err="1" smtClean="0"/>
              <a:t>Sud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Alain </a:t>
            </a:r>
            <a:r>
              <a:rPr lang="en-US" sz="2400" dirty="0" smtClean="0"/>
              <a:t>Denise</a:t>
            </a:r>
            <a:r>
              <a:rPr lang="en-US" sz="2400" dirty="0"/>
              <a:t> (</a:t>
            </a:r>
            <a:r>
              <a:rPr lang="en-US" sz="2400" dirty="0" smtClean="0"/>
              <a:t>U </a:t>
            </a:r>
            <a:r>
              <a:rPr lang="en-US" sz="2400" dirty="0"/>
              <a:t>Paris </a:t>
            </a:r>
            <a:r>
              <a:rPr lang="en-US" sz="2400" dirty="0" err="1" smtClean="0"/>
              <a:t>Sud</a:t>
            </a:r>
            <a:r>
              <a:rPr lang="en-US" sz="2400" dirty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299358"/>
            <a:ext cx="35052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dirty="0" smtClean="0">
                <a:solidFill>
                  <a:schemeClr val="tx2"/>
                </a:solidFill>
              </a:rPr>
              <a:t>VIZBI conference</a:t>
            </a:r>
          </a:p>
          <a:p>
            <a:r>
              <a:rPr lang="en-US" dirty="0" smtClean="0"/>
              <a:t>Jim </a:t>
            </a:r>
            <a:r>
              <a:rPr lang="en-US" dirty="0" smtClean="0"/>
              <a:t>Procter (+</a:t>
            </a:r>
            <a:r>
              <a:rPr lang="en-US" dirty="0" err="1" smtClean="0"/>
              <a:t>JalView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Sean </a:t>
            </a:r>
            <a:r>
              <a:rPr lang="en-US" dirty="0" err="1" smtClean="0"/>
              <a:t>O’Donoghue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099954"/>
            <a:ext cx="4267200" cy="291984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dirty="0" smtClean="0">
                <a:solidFill>
                  <a:schemeClr val="tx2"/>
                </a:solidFill>
              </a:rPr>
              <a:t>VIZBI RNA chapter crew</a:t>
            </a:r>
          </a:p>
          <a:p>
            <a:r>
              <a:rPr lang="en-GB" sz="2000" dirty="0" err="1"/>
              <a:t>Kornelia</a:t>
            </a:r>
            <a:r>
              <a:rPr lang="en-GB" sz="2000" dirty="0"/>
              <a:t> </a:t>
            </a:r>
            <a:r>
              <a:rPr lang="en-GB" sz="2000" dirty="0" err="1" smtClean="0"/>
              <a:t>Aigner</a:t>
            </a:r>
            <a:r>
              <a:rPr lang="en-GB" sz="2000" dirty="0" smtClean="0"/>
              <a:t> (</a:t>
            </a:r>
            <a:r>
              <a:rPr lang="en-GB" sz="2000" dirty="0" err="1" smtClean="0"/>
              <a:t>Uni</a:t>
            </a:r>
            <a:r>
              <a:rPr lang="en-GB" sz="2000" dirty="0" smtClean="0"/>
              <a:t> D</a:t>
            </a:r>
            <a:r>
              <a:rPr lang="en-US" sz="2000" dirty="0" err="1" smtClean="0"/>
              <a:t>üsseldorf</a:t>
            </a:r>
            <a:r>
              <a:rPr lang="en-GB" sz="2000" dirty="0" smtClean="0"/>
              <a:t>)</a:t>
            </a:r>
          </a:p>
          <a:p>
            <a:r>
              <a:rPr lang="en-GB" sz="2000" dirty="0" err="1"/>
              <a:t>Fabian</a:t>
            </a:r>
            <a:r>
              <a:rPr lang="en-GB" sz="2000" dirty="0"/>
              <a:t> </a:t>
            </a:r>
            <a:r>
              <a:rPr lang="en-GB" sz="2000" dirty="0" err="1" smtClean="0"/>
              <a:t>Dressen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D</a:t>
            </a:r>
            <a:r>
              <a:rPr lang="en-US" sz="2000" dirty="0" err="1"/>
              <a:t>üsseldorf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 err="1"/>
              <a:t>Valérie</a:t>
            </a:r>
            <a:r>
              <a:rPr lang="en-GB" sz="2000" dirty="0"/>
              <a:t> </a:t>
            </a:r>
            <a:r>
              <a:rPr lang="en-GB" sz="2000" dirty="0" smtClean="0"/>
              <a:t>Fritsch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</a:t>
            </a:r>
            <a:r>
              <a:rPr lang="en-US" sz="2000" dirty="0" smtClean="0"/>
              <a:t>Strasbourg</a:t>
            </a:r>
            <a:r>
              <a:rPr lang="en-GB" sz="2000" dirty="0" smtClean="0"/>
              <a:t>)</a:t>
            </a:r>
            <a:endParaRPr lang="en-US" sz="2000" dirty="0"/>
          </a:p>
          <a:p>
            <a:r>
              <a:rPr lang="en-GB" sz="2000" dirty="0" err="1" smtClean="0"/>
              <a:t>Tanja</a:t>
            </a:r>
            <a:r>
              <a:rPr lang="en-GB" sz="2000" dirty="0" smtClean="0"/>
              <a:t> Gesell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</a:t>
            </a:r>
            <a:r>
              <a:rPr lang="en-US" sz="2000" dirty="0" smtClean="0"/>
              <a:t>Vienna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r>
              <a:rPr lang="en-GB" sz="2000" dirty="0" err="1" smtClean="0"/>
              <a:t>Fabrice</a:t>
            </a:r>
            <a:r>
              <a:rPr lang="en-GB" sz="2000" dirty="0" smtClean="0"/>
              <a:t> </a:t>
            </a:r>
            <a:r>
              <a:rPr lang="en-GB" sz="2000" dirty="0" err="1" smtClean="0"/>
              <a:t>Jossinet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</a:t>
            </a:r>
            <a:r>
              <a:rPr lang="en-US" sz="2000" dirty="0"/>
              <a:t>Strasbourg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Gerhard Steger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D</a:t>
            </a:r>
            <a:r>
              <a:rPr lang="en-US" sz="2000" dirty="0" err="1"/>
              <a:t>üsseldorf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Eric </a:t>
            </a:r>
            <a:r>
              <a:rPr lang="en-GB" sz="2000" dirty="0" err="1" smtClean="0"/>
              <a:t>Westhof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Uni</a:t>
            </a:r>
            <a:r>
              <a:rPr lang="en-GB" sz="2000" dirty="0"/>
              <a:t> </a:t>
            </a:r>
            <a:r>
              <a:rPr lang="en-US" sz="2000" dirty="0"/>
              <a:t>Strasbourg</a:t>
            </a:r>
            <a:r>
              <a:rPr lang="en-GB" sz="2000" dirty="0"/>
              <a:t>)</a:t>
            </a:r>
            <a:endParaRPr lang="en-GB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3400" y="3124200"/>
            <a:ext cx="449580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en-US" sz="2400" dirty="0" smtClean="0"/>
              <a:t>Every VARNA user out there…</a:t>
            </a:r>
          </a:p>
        </p:txBody>
      </p:sp>
      <p:pic>
        <p:nvPicPr>
          <p:cNvPr id="2050" name="Picture 2" descr="C:\Users\ponty\Documents\Presentations\2011-01-VARNA-INRIA-AMIB\pics\varna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5865"/>
            <a:ext cx="352425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5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35"/>
    </mc:Choice>
    <mc:Fallback>
      <p:transition spd="slow" advTm="53535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ponty\Documents\Presentations\2012-03-VIZBI\1741-7007-4-5-9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7019"/>
            <a:ext cx="6251575" cy="46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8786" y="5710073"/>
            <a:ext cx="5752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tRNA</a:t>
            </a:r>
            <a:r>
              <a:rPr lang="en-US" dirty="0"/>
              <a:t> cloverleaf shape members (skating on a winter pond)</a:t>
            </a:r>
            <a:br>
              <a:rPr lang="en-US" dirty="0"/>
            </a:br>
            <a:r>
              <a:rPr lang="en-US" dirty="0" err="1" smtClean="0"/>
              <a:t>RNArt</a:t>
            </a:r>
            <a:r>
              <a:rPr lang="en-US" dirty="0" smtClean="0"/>
              <a:t> by S. </a:t>
            </a:r>
            <a:r>
              <a:rPr lang="en-US" dirty="0" err="1" smtClean="0"/>
              <a:t>Konermann</a:t>
            </a:r>
            <a:r>
              <a:rPr lang="en-US" dirty="0" smtClean="0"/>
              <a:t> </a:t>
            </a:r>
            <a:r>
              <a:rPr lang="en-US" i="1" dirty="0" err="1" smtClean="0"/>
              <a:t>in</a:t>
            </a:r>
            <a:r>
              <a:rPr lang="en-US" dirty="0" err="1" smtClean="0"/>
              <a:t>Voss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BCM Biology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 smtClean="0"/>
              <a:t>Therapeutics (</a:t>
            </a:r>
            <a:r>
              <a:rPr lang="en-US" dirty="0" err="1" smtClean="0"/>
              <a:t>RNAi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04" y="2172133"/>
            <a:ext cx="4733496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RNAi</a:t>
            </a:r>
            <a:r>
              <a:rPr lang="en-US" sz="2000" b="1" dirty="0"/>
              <a:t> </a:t>
            </a:r>
            <a:r>
              <a:rPr lang="en-US" sz="2000" b="1" dirty="0" smtClean="0"/>
              <a:t>: Proof of concept</a:t>
            </a:r>
          </a:p>
          <a:p>
            <a:endParaRPr lang="en-US" sz="2000" b="1" dirty="0" smtClean="0"/>
          </a:p>
          <a:p>
            <a:r>
              <a:rPr lang="en-US" sz="2000" dirty="0" smtClean="0"/>
              <a:t>Injecting nanoparticle-</a:t>
            </a:r>
            <a:r>
              <a:rPr lang="en-US" sz="2000" dirty="0" err="1" smtClean="0"/>
              <a:t>vehicled</a:t>
            </a:r>
            <a:r>
              <a:rPr lang="en-US" sz="2000" dirty="0" smtClean="0"/>
              <a:t> </a:t>
            </a:r>
            <a:r>
              <a:rPr lang="en-US" sz="2000" dirty="0" err="1" smtClean="0"/>
              <a:t>siRNAs</a:t>
            </a:r>
            <a:r>
              <a:rPr lang="en-US" sz="2000" dirty="0" smtClean="0"/>
              <a:t> in solid-cancer patients: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enters tumorous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interacts with targeted mRNA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regulates protein expression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r>
              <a:rPr lang="en-GB" sz="2000" dirty="0"/>
              <a:t>Davis M I </a:t>
            </a:r>
            <a:r>
              <a:rPr lang="en-GB" sz="2000" i="1" dirty="0"/>
              <a:t>et </a:t>
            </a:r>
            <a:r>
              <a:rPr lang="en-GB" sz="2000" i="1" dirty="0" smtClean="0"/>
              <a:t>al</a:t>
            </a:r>
            <a:r>
              <a:rPr lang="en-GB" sz="2000" dirty="0" smtClean="0"/>
              <a:t>, </a:t>
            </a:r>
            <a:r>
              <a:rPr lang="en-GB" sz="2000" dirty="0"/>
              <a:t>Nature </a:t>
            </a:r>
            <a:r>
              <a:rPr lang="en-GB" sz="2000" dirty="0" smtClean="0"/>
              <a:t>2010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169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6"/>
    </mc:Choice>
    <mc:Fallback>
      <p:transition spd="slow" advTm="129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so COOL!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 smtClean="0"/>
              <a:t>Therapeutics (</a:t>
            </a:r>
            <a:r>
              <a:rPr lang="en-US" dirty="0" err="1" smtClean="0"/>
              <a:t>RNAi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Computationally fun</a:t>
            </a:r>
            <a:br>
              <a:rPr lang="en-US" dirty="0" smtClean="0"/>
            </a:br>
            <a:r>
              <a:rPr lang="en-US" sz="2000" dirty="0" smtClean="0"/>
              <a:t>(but still challenging)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199" y="3657600"/>
            <a:ext cx="4267201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sz="2000" b="1" dirty="0" smtClean="0"/>
              <a:t>(Initial) lack of structural data</a:t>
            </a:r>
          </a:p>
          <a:p>
            <a:endParaRPr lang="en-US" sz="2000" b="1" dirty="0" smtClean="0"/>
          </a:p>
          <a:p>
            <a:r>
              <a:rPr lang="en-US" sz="2000" dirty="0" smtClean="0"/>
              <a:t>Experiment-based energy models</a:t>
            </a:r>
          </a:p>
          <a:p>
            <a:r>
              <a:rPr lang="en-US" sz="2000" dirty="0" smtClean="0"/>
              <a:t>+ Secondary structure</a:t>
            </a:r>
          </a:p>
          <a:p>
            <a:r>
              <a:rPr lang="en-GB" sz="2000" dirty="0" smtClean="0"/>
              <a:t>+ Efficient combinatorial algorithms</a:t>
            </a:r>
          </a:p>
          <a:p>
            <a:endParaRPr lang="en-GB" sz="2000" dirty="0" smtClean="0"/>
          </a:p>
          <a:p>
            <a:pPr marL="342900" indent="-342900">
              <a:buFont typeface="Symbol"/>
              <a:buChar char="Þ"/>
            </a:pPr>
            <a:r>
              <a:rPr lang="en-GB" sz="2000" dirty="0" smtClean="0">
                <a:sym typeface="Symbol"/>
              </a:rPr>
              <a:t>Mature </a:t>
            </a:r>
            <a:r>
              <a:rPr lang="en-GB" sz="2000" i="1" dirty="0" smtClean="0">
                <a:sym typeface="Symbol"/>
              </a:rPr>
              <a:t>in </a:t>
            </a:r>
            <a:r>
              <a:rPr lang="en-GB" sz="2000" i="1" dirty="0" err="1" smtClean="0">
                <a:sym typeface="Symbol"/>
              </a:rPr>
              <a:t>silico</a:t>
            </a:r>
            <a:r>
              <a:rPr lang="en-GB" sz="2000" dirty="0" smtClean="0">
                <a:sym typeface="Symbol"/>
              </a:rPr>
              <a:t> prediction tools</a:t>
            </a:r>
          </a:p>
          <a:p>
            <a:pPr algn="ctr"/>
            <a:r>
              <a:rPr lang="en-GB" sz="2000" dirty="0" smtClean="0">
                <a:sym typeface="Symbol"/>
              </a:rPr>
              <a:t>(</a:t>
            </a:r>
            <a:r>
              <a:rPr lang="en-GB" sz="2000" dirty="0" err="1" smtClean="0">
                <a:sym typeface="Symbol"/>
              </a:rPr>
              <a:t>Mfold</a:t>
            </a:r>
            <a:r>
              <a:rPr lang="en-GB" sz="2000" dirty="0" smtClean="0">
                <a:sym typeface="Symbol"/>
              </a:rPr>
              <a:t>, </a:t>
            </a:r>
            <a:r>
              <a:rPr lang="en-GB" sz="2000" dirty="0" err="1" smtClean="0">
                <a:sym typeface="Symbol"/>
              </a:rPr>
              <a:t>RNAfold</a:t>
            </a:r>
            <a:r>
              <a:rPr lang="en-GB" sz="2000" dirty="0" smtClean="0">
                <a:sym typeface="Symbol"/>
              </a:rPr>
              <a:t>…)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5708349"/>
              </p:ext>
            </p:extLst>
          </p:nvPr>
        </p:nvGraphicFramePr>
        <p:xfrm>
          <a:off x="3657600" y="1219200"/>
          <a:ext cx="49911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29867" y="1219200"/>
            <a:ext cx="238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PDB entries (Feb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3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34"/>
    </mc:Choice>
    <mc:Fallback>
      <p:transition spd="slow" advTm="354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/>
        </p:blipFill>
        <p:spPr>
          <a:xfrm>
            <a:off x="6858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structure </a:t>
            </a:r>
            <a:r>
              <a:rPr lang="en-US" dirty="0" smtClean="0"/>
              <a:t>is important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76401"/>
            <a:ext cx="4343400" cy="45974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is single stranded</a:t>
            </a:r>
          </a:p>
          <a:p>
            <a:r>
              <a:rPr lang="en-US" sz="2800" dirty="0" smtClean="0"/>
              <a:t>Structurally diverse</a:t>
            </a:r>
          </a:p>
          <a:p>
            <a:r>
              <a:rPr lang="en-US" sz="2800" dirty="0" smtClean="0"/>
              <a:t>Structure more conserved than sequence</a:t>
            </a:r>
          </a:p>
          <a:p>
            <a:r>
              <a:rPr lang="en-US" sz="2800" dirty="0" smtClean="0"/>
              <a:t>Functionally versatile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Use structure as a proxy for function, favor mechanistic explanations.</a:t>
            </a:r>
          </a:p>
        </p:txBody>
      </p:sp>
    </p:spTree>
    <p:extLst>
      <p:ext uri="{BB962C8B-B14F-4D97-AF65-F5344CB8AC3E}">
        <p14:creationId xmlns:p14="http://schemas.microsoft.com/office/powerpoint/2010/main" val="24282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45"/>
    </mc:Choice>
    <mc:Fallback>
      <p:transition spd="slow" advTm="2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RNA structure</a:t>
            </a:r>
            <a:endParaRPr lang="en-US" dirty="0"/>
          </a:p>
        </p:txBody>
      </p:sp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111"/>
            <a:ext cx="8576464" cy="4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715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15"/>
    </mc:Choice>
    <mc:Fallback>
      <p:transition spd="slow" advTm="2971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2.3|10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6668</TotalTime>
  <Words>1384</Words>
  <Application>Microsoft Office PowerPoint</Application>
  <PresentationFormat>On-screen Show (4:3)</PresentationFormat>
  <Paragraphs>358</Paragraphs>
  <Slides>52</Slides>
  <Notes>52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Origin</vt:lpstr>
      <vt:lpstr>RNA 3D and 2D structure </vt:lpstr>
      <vt:lpstr>Why RNA is so COOL!</vt:lpstr>
      <vt:lpstr>Why RNA is so COOL!</vt:lpstr>
      <vt:lpstr>Why RNA is so COOL!</vt:lpstr>
      <vt:lpstr>Why RNA is so COOL!</vt:lpstr>
      <vt:lpstr>Why RNA is so COOL!</vt:lpstr>
      <vt:lpstr>Why RNA is so COOL!</vt:lpstr>
      <vt:lpstr>Why structure is important</vt:lpstr>
      <vt:lpstr>Three levels of RNA structure</vt:lpstr>
      <vt:lpstr>Current visualization of RNA</vt:lpstr>
      <vt:lpstr>Visualization helps ncRNA scientists</vt:lpstr>
      <vt:lpstr>A challenging diversity of scale</vt:lpstr>
      <vt:lpstr>Fitting 3D model to density maps</vt:lpstr>
      <vt:lpstr>Fitting chemical probing data to 2D model</vt:lpstr>
      <vt:lpstr>Fitting chemical probing data to 2D model</vt:lpstr>
      <vt:lpstr>Fitting chemical probing data to 2D model</vt:lpstr>
      <vt:lpstr>Ensemble approaches in RNA folding</vt:lpstr>
      <vt:lpstr>Ensemble approaches in RNA folding</vt:lpstr>
      <vt:lpstr>Sensitivity to mutations</vt:lpstr>
      <vt:lpstr>Sensitivity to mutations</vt:lpstr>
      <vt:lpstr>Assessing the reliability of a prediction</vt:lpstr>
      <vt:lpstr>Assessing the reliability of a prediction</vt:lpstr>
      <vt:lpstr>Assessing the reliability of a prediction</vt:lpstr>
      <vt:lpstr>Comparing structures visually</vt:lpstr>
      <vt:lpstr>Towards novel representations</vt:lpstr>
      <vt:lpstr>Non canonical/tertiary interactions</vt:lpstr>
      <vt:lpstr>Non canonical/tertiary interactions</vt:lpstr>
      <vt:lpstr>Leontis/Westhof nomenclature: A visual grammar for tertiary motifs</vt:lpstr>
      <vt:lpstr>Leontis/Westhof nomenclature: A visual grammar for tertiary motifs</vt:lpstr>
      <vt:lpstr>Layout algorithms are challenged by tertiary interactions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What I learned</vt:lpstr>
      <vt:lpstr>Conclusion</vt:lpstr>
      <vt:lpstr>Conclusion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2D and 3D structure</dc:title>
  <dc:creator>ponty</dc:creator>
  <cp:lastModifiedBy>ponty</cp:lastModifiedBy>
  <cp:revision>252</cp:revision>
  <dcterms:created xsi:type="dcterms:W3CDTF">2012-02-24T08:44:06Z</dcterms:created>
  <dcterms:modified xsi:type="dcterms:W3CDTF">2012-03-05T22:36:03Z</dcterms:modified>
</cp:coreProperties>
</file>