
<file path=[Content_Types].xml><?xml version="1.0" encoding="utf-8"?>
<Types xmlns="http://schemas.openxmlformats.org/package/2006/content-types">
  <Default Extension="mp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8" r:id="rId10"/>
    <p:sldId id="264" r:id="rId11"/>
    <p:sldId id="270" r:id="rId12"/>
    <p:sldId id="265" r:id="rId13"/>
    <p:sldId id="266" r:id="rId14"/>
    <p:sldId id="269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36"/>
    <p:restoredTop sz="94683"/>
  </p:normalViewPr>
  <p:slideViewPr>
    <p:cSldViewPr snapToGrid="0" snapToObjects="1">
      <p:cViewPr varScale="1">
        <p:scale>
          <a:sx n="108" d="100"/>
          <a:sy n="108" d="100"/>
        </p:scale>
        <p:origin x="14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11/5/19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336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11/5/19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218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11/5/19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02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11/5/19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817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11/5/19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278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11/5/19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409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11/5/19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192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11/5/19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8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11/5/19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250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11/5/19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57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11/5/19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63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291061"/>
            <a:ext cx="7290054" cy="601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003610"/>
            <a:ext cx="7290055" cy="530575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11/5/19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63246" y="134721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99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660D4-8A8F-5E45-81C1-2083AC77AF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Curvature as a collective coordinate in enhanced sampling membrane simulations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989E72-A92F-1A4C-91DF-1629D87DDD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300" dirty="0"/>
              <a:t>Benjamin Bouvier</a:t>
            </a:r>
          </a:p>
          <a:p>
            <a:r>
              <a:rPr lang="en-US" sz="1500" dirty="0"/>
              <a:t>LG2A</a:t>
            </a:r>
          </a:p>
          <a:p>
            <a:r>
              <a:rPr lang="en-US" sz="1500" dirty="0"/>
              <a:t>UMR7378 CNRS/U. de Picardie Jules Verne</a:t>
            </a:r>
          </a:p>
          <a:p>
            <a:r>
              <a:rPr lang="en-US" sz="1500" dirty="0"/>
              <a:t>Amiens </a:t>
            </a:r>
          </a:p>
        </p:txBody>
      </p:sp>
    </p:spTree>
    <p:extLst>
      <p:ext uri="{BB962C8B-B14F-4D97-AF65-F5344CB8AC3E}">
        <p14:creationId xmlns:p14="http://schemas.microsoft.com/office/powerpoint/2010/main" val="2542396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D9D2F-B5AA-3248-A6CF-AA2EA51D3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system: POPE Membrane</a:t>
            </a:r>
          </a:p>
        </p:txBody>
      </p:sp>
      <p:pic>
        <p:nvPicPr>
          <p:cNvPr id="4" name="deformPOPE.mp4">
            <a:hlinkClick r:id="" action="ppaction://media"/>
            <a:extLst>
              <a:ext uri="{FF2B5EF4-FFF2-40B4-BE49-F238E27FC236}">
                <a16:creationId xmlns:a16="http://schemas.microsoft.com/office/drawing/2014/main" id="{4B271FE0-CFD8-9245-B363-E6F7424685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0252" y="2924013"/>
            <a:ext cx="3122388" cy="3016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78FD63-91ED-A14F-88B8-72F631425A1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457" y="415164"/>
            <a:ext cx="1208569" cy="2071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E6F9AC-7E37-134B-87A6-3C648A1A1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549" y="2118861"/>
            <a:ext cx="4723935" cy="35540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C810B-ED6C-6049-A9AD-658C954EF8FE}"/>
              </a:ext>
            </a:extLst>
          </p:cNvPr>
          <p:cNvSpPr txBox="1"/>
          <p:nvPr/>
        </p:nvSpPr>
        <p:spPr>
          <a:xfrm>
            <a:off x="6531429" y="556647"/>
            <a:ext cx="13303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(MARTINI coarse-grained representation)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E4EA21-56D1-7243-B7D0-E448F92B6049}"/>
              </a:ext>
            </a:extLst>
          </p:cNvPr>
          <p:cNvSpPr txBox="1"/>
          <p:nvPr/>
        </p:nvSpPr>
        <p:spPr>
          <a:xfrm>
            <a:off x="463454" y="1660691"/>
            <a:ext cx="6677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Detailed bending mechanism and free energy profile 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B2880-8850-DF4A-9AA9-ED1401C2104E}"/>
              </a:ext>
            </a:extLst>
          </p:cNvPr>
          <p:cNvSpPr txBox="1"/>
          <p:nvPr/>
        </p:nvSpPr>
        <p:spPr>
          <a:xfrm>
            <a:off x="1029354" y="6207601"/>
            <a:ext cx="5112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More complex and cheaper in free energy than expected…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B750AE6F-9E9F-D84A-A6ED-6FB1FE8C0EC6}"/>
              </a:ext>
            </a:extLst>
          </p:cNvPr>
          <p:cNvSpPr/>
          <p:nvPr/>
        </p:nvSpPr>
        <p:spPr>
          <a:xfrm>
            <a:off x="386129" y="6134562"/>
            <a:ext cx="57890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6037D-D32D-E943-A8AE-CA87DCEE3107}"/>
              </a:ext>
            </a:extLst>
          </p:cNvPr>
          <p:cNvSpPr txBox="1"/>
          <p:nvPr/>
        </p:nvSpPr>
        <p:spPr>
          <a:xfrm>
            <a:off x="463454" y="1169733"/>
            <a:ext cx="4315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Metadynamics</a:t>
            </a:r>
            <a:r>
              <a:rPr lang="en-US" sz="1600" dirty="0"/>
              <a:t> simulation using curvature constraint</a:t>
            </a:r>
          </a:p>
        </p:txBody>
      </p:sp>
    </p:spTree>
    <p:extLst>
      <p:ext uri="{BB962C8B-B14F-4D97-AF65-F5344CB8AC3E}">
        <p14:creationId xmlns:p14="http://schemas.microsoft.com/office/powerpoint/2010/main" val="315976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71084-6958-3744-9400-64685BD16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MULTIPLE REFERENCE CONFORMATIONS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E12FCF-240F-C344-AC27-791A64433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283" y="2468319"/>
            <a:ext cx="5081074" cy="41666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705355-182A-0343-ADCD-59BFA14687B7}"/>
              </a:ext>
            </a:extLst>
          </p:cNvPr>
          <p:cNvSpPr txBox="1"/>
          <p:nvPr/>
        </p:nvSpPr>
        <p:spPr>
          <a:xfrm>
            <a:off x="366652" y="1186433"/>
            <a:ext cx="8541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As for RMSD, the volume of conformational space mapped to a given value of </a:t>
            </a:r>
            <a:r>
              <a:rPr lang="en-US" sz="1600" dirty="0" err="1"/>
              <a:t>Γ</a:t>
            </a:r>
            <a:r>
              <a:rPr lang="en-US" sz="1600" dirty="0"/>
              <a:t> “explodes” at large </a:t>
            </a:r>
            <a:r>
              <a:rPr lang="en-US" sz="1600" dirty="0" err="1"/>
              <a:t>Γ</a:t>
            </a:r>
            <a:r>
              <a:rPr lang="en-US" sz="1600" dirty="0"/>
              <a:t> values.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55B12D-77EB-E74E-B13C-509951FEAC8D}"/>
              </a:ext>
            </a:extLst>
          </p:cNvPr>
          <p:cNvGrpSpPr/>
          <p:nvPr/>
        </p:nvGrpSpPr>
        <p:grpSpPr>
          <a:xfrm>
            <a:off x="624704" y="1922249"/>
            <a:ext cx="5485116" cy="484632"/>
            <a:chOff x="366652" y="1905420"/>
            <a:chExt cx="5485116" cy="4846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B7FCD8-47B5-5C40-9E45-2F3E2982357E}"/>
                </a:ext>
              </a:extLst>
            </p:cNvPr>
            <p:cNvSpPr txBox="1"/>
            <p:nvPr/>
          </p:nvSpPr>
          <p:spPr>
            <a:xfrm>
              <a:off x="945553" y="1963070"/>
              <a:ext cx="49062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Sampling issue, affecting the calculation of free energies. </a:t>
              </a:r>
            </a:p>
          </p:txBody>
        </p:sp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22968BBC-966F-664F-9365-DBAAA089E0CF}"/>
                </a:ext>
              </a:extLst>
            </p:cNvPr>
            <p:cNvSpPr/>
            <p:nvPr/>
          </p:nvSpPr>
          <p:spPr>
            <a:xfrm>
              <a:off x="366652" y="1905420"/>
              <a:ext cx="578901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AC73969-5263-F64B-B649-A47D1CC23175}"/>
              </a:ext>
            </a:extLst>
          </p:cNvPr>
          <p:cNvSpPr txBox="1"/>
          <p:nvPr/>
        </p:nvSpPr>
        <p:spPr>
          <a:xfrm>
            <a:off x="768096" y="4011019"/>
            <a:ext cx="2064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Using </a:t>
            </a:r>
            <a:r>
              <a:rPr lang="en-US" sz="1600" dirty="0">
                <a:solidFill>
                  <a:schemeClr val="accent1"/>
                </a:solidFill>
              </a:rPr>
              <a:t>two reference conformations</a:t>
            </a:r>
            <a:r>
              <a:rPr lang="en-US" sz="1600" dirty="0"/>
              <a:t> can help lift the degeneracy…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08380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4B5BA-9C16-A245-8304-A363E16D1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to system preparation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1C5C8D-480B-2543-BECA-54E9157A06C2}"/>
              </a:ext>
            </a:extLst>
          </p:cNvPr>
          <p:cNvSpPr txBox="1"/>
          <p:nvPr/>
        </p:nvSpPr>
        <p:spPr>
          <a:xfrm>
            <a:off x="372570" y="1396304"/>
            <a:ext cx="652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Quick and easy formation of </a:t>
            </a:r>
            <a:r>
              <a:rPr lang="en-US" dirty="0" err="1"/>
              <a:t>bicelles</a:t>
            </a:r>
            <a:r>
              <a:rPr lang="en-US" dirty="0"/>
              <a:t> or liposomes from flat patches 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002064-E3F3-4344-ABDE-90380E8D8679}"/>
              </a:ext>
            </a:extLst>
          </p:cNvPr>
          <p:cNvGrpSpPr/>
          <p:nvPr/>
        </p:nvGrpSpPr>
        <p:grpSpPr>
          <a:xfrm>
            <a:off x="2419076" y="1809024"/>
            <a:ext cx="4694480" cy="3883373"/>
            <a:chOff x="2419076" y="1809024"/>
            <a:chExt cx="4694480" cy="38833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99B97B-6441-8C4B-BA19-2F278A5E9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656"/>
            <a:stretch/>
          </p:blipFill>
          <p:spPr>
            <a:xfrm>
              <a:off x="2556048" y="3701241"/>
              <a:ext cx="4420535" cy="199115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ABD1D4-EA83-3142-BED8-BA60292CD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8661"/>
            <a:stretch/>
          </p:blipFill>
          <p:spPr>
            <a:xfrm>
              <a:off x="2419076" y="1809024"/>
              <a:ext cx="4694480" cy="199115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6CA6105-A352-5640-A84D-1AD55F4FE417}"/>
              </a:ext>
            </a:extLst>
          </p:cNvPr>
          <p:cNvSpPr txBox="1"/>
          <p:nvPr/>
        </p:nvSpPr>
        <p:spPr>
          <a:xfrm>
            <a:off x="372570" y="6042167"/>
            <a:ext cx="879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the final conformation matters: the exhaustive sampling of pathways is not required here</a:t>
            </a:r>
          </a:p>
        </p:txBody>
      </p:sp>
    </p:spTree>
    <p:extLst>
      <p:ext uri="{BB962C8B-B14F-4D97-AF65-F5344CB8AC3E}">
        <p14:creationId xmlns:p14="http://schemas.microsoft.com/office/powerpoint/2010/main" val="1510492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2FA2-A1B1-344E-AA02-043EEC5B2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PQS-induced budding of the bacterial outer membrane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370E9E-6742-2848-9CF1-E2D4CCEA0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543" y="1231210"/>
            <a:ext cx="3274598" cy="3282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7C138D-CA07-3C4A-A0CA-564C59882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912796" y="2604875"/>
            <a:ext cx="5110055" cy="248783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DAC5B8C-CFEA-CF40-B711-B0D30950B886}"/>
              </a:ext>
            </a:extLst>
          </p:cNvPr>
          <p:cNvGrpSpPr/>
          <p:nvPr/>
        </p:nvGrpSpPr>
        <p:grpSpPr>
          <a:xfrm>
            <a:off x="410689" y="1293764"/>
            <a:ext cx="1889963" cy="1578944"/>
            <a:chOff x="923185" y="1659228"/>
            <a:chExt cx="1889963" cy="15789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461104-850E-4941-A4C3-D3A2E98CD2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13"/>
            <a:stretch/>
          </p:blipFill>
          <p:spPr>
            <a:xfrm>
              <a:off x="991292" y="2311996"/>
              <a:ext cx="1821856" cy="9261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38657C-0E91-AB4A-86FF-0B1F3616CCCB}"/>
                </a:ext>
              </a:extLst>
            </p:cNvPr>
            <p:cNvSpPr txBox="1"/>
            <p:nvPr/>
          </p:nvSpPr>
          <p:spPr>
            <a:xfrm>
              <a:off x="923185" y="1659228"/>
              <a:ext cx="159908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Pseudomonas</a:t>
              </a:r>
              <a:r>
                <a:rPr lang="en-US" sz="1400" dirty="0"/>
                <a:t> quinolone signal (PQS)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2ABE677-700F-7142-9516-926A8B57786C}"/>
              </a:ext>
            </a:extLst>
          </p:cNvPr>
          <p:cNvSpPr txBox="1"/>
          <p:nvPr/>
        </p:nvSpPr>
        <p:spPr>
          <a:xfrm>
            <a:off x="410689" y="4652170"/>
            <a:ext cx="5520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Free energy profile of the onset of the budding mechanism of the </a:t>
            </a:r>
            <a:r>
              <a:rPr lang="en-US" sz="1600" i="1" dirty="0"/>
              <a:t>Pseudomonas aeruginosa</a:t>
            </a:r>
            <a:r>
              <a:rPr lang="en-US" sz="1600" dirty="0"/>
              <a:t> outer membrane with and without PQS.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PQS molecules congregate in flat areas and act as “pincers” to bend the membrane.</a:t>
            </a:r>
          </a:p>
        </p:txBody>
      </p:sp>
    </p:spTree>
    <p:extLst>
      <p:ext uri="{BB962C8B-B14F-4D97-AF65-F5344CB8AC3E}">
        <p14:creationId xmlns:p14="http://schemas.microsoft.com/office/powerpoint/2010/main" val="1202249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EAF6B-373E-CB46-8552-489E4F64E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and possible extensions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1D81F2-2D4B-A545-898B-6D0D76B03979}"/>
              </a:ext>
            </a:extLst>
          </p:cNvPr>
          <p:cNvGrpSpPr/>
          <p:nvPr/>
        </p:nvGrpSpPr>
        <p:grpSpPr>
          <a:xfrm>
            <a:off x="515400" y="1028144"/>
            <a:ext cx="8371879" cy="1034778"/>
            <a:chOff x="515400" y="1115553"/>
            <a:chExt cx="8371879" cy="10347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C60001-5436-6B46-A6FE-86C38602A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1642" y="1115553"/>
              <a:ext cx="3195637" cy="10347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EC7E4A-1880-A042-9168-4C129AEA1CC9}"/>
                </a:ext>
              </a:extLst>
            </p:cNvPr>
            <p:cNvSpPr txBox="1"/>
            <p:nvPr/>
          </p:nvSpPr>
          <p:spPr>
            <a:xfrm>
              <a:off x="515400" y="1340555"/>
              <a:ext cx="40498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600" dirty="0"/>
                <a:t>Implemented in the PLUMED C++ library: available from within all popular MD codes.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22C439-648F-4E4B-B159-90F5715F104E}"/>
              </a:ext>
            </a:extLst>
          </p:cNvPr>
          <p:cNvGrpSpPr/>
          <p:nvPr/>
        </p:nvGrpSpPr>
        <p:grpSpPr>
          <a:xfrm>
            <a:off x="515401" y="2497833"/>
            <a:ext cx="8255402" cy="758301"/>
            <a:chOff x="515401" y="2498381"/>
            <a:chExt cx="8255402" cy="7583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E2F988-9921-BC42-94D9-378D20E5B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1642" y="2498381"/>
              <a:ext cx="3079161" cy="75830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1923D6-ED42-2847-812B-CA4DD20203FB}"/>
                </a:ext>
              </a:extLst>
            </p:cNvPr>
            <p:cNvSpPr txBox="1"/>
            <p:nvPr/>
          </p:nvSpPr>
          <p:spPr>
            <a:xfrm>
              <a:off x="515401" y="2585144"/>
              <a:ext cx="35999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600" dirty="0"/>
                <a:t>Fast KNN used for efficient neighbor searching.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7263B2-D127-6843-BD37-35F9C44271EB}"/>
              </a:ext>
            </a:extLst>
          </p:cNvPr>
          <p:cNvSpPr txBox="1"/>
          <p:nvPr/>
        </p:nvSpPr>
        <p:spPr>
          <a:xfrm>
            <a:off x="511454" y="3691045"/>
            <a:ext cx="5116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Paper accepted in </a:t>
            </a:r>
            <a:r>
              <a:rPr lang="en-US" sz="1600" i="1" dirty="0"/>
              <a:t>J. Chem. Theory </a:t>
            </a:r>
            <a:r>
              <a:rPr lang="en-US" sz="1600" i="1" dirty="0" err="1"/>
              <a:t>Comput</a:t>
            </a:r>
            <a:r>
              <a:rPr lang="en-US" sz="1600" i="1" dirty="0"/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153467-3D86-4048-8317-45F08DE60218}"/>
              </a:ext>
            </a:extLst>
          </p:cNvPr>
          <p:cNvGrpSpPr/>
          <p:nvPr/>
        </p:nvGrpSpPr>
        <p:grpSpPr>
          <a:xfrm>
            <a:off x="430997" y="4464510"/>
            <a:ext cx="6991209" cy="800981"/>
            <a:chOff x="430997" y="4218843"/>
            <a:chExt cx="6991209" cy="8009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05B9A9-75D0-304A-980C-A0C0D227B0FD}"/>
                </a:ext>
              </a:extLst>
            </p:cNvPr>
            <p:cNvSpPr txBox="1"/>
            <p:nvPr/>
          </p:nvSpPr>
          <p:spPr>
            <a:xfrm>
              <a:off x="1140268" y="4613121"/>
              <a:ext cx="61686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More intelligent way of deriving a scalar coordinate from a scalar field?</a:t>
              </a:r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D53E50FB-9D3A-4840-84D9-78E1C10DE022}"/>
                </a:ext>
              </a:extLst>
            </p:cNvPr>
            <p:cNvSpPr/>
            <p:nvPr/>
          </p:nvSpPr>
          <p:spPr>
            <a:xfrm>
              <a:off x="561368" y="4535192"/>
              <a:ext cx="578901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62F7FC3-FFE6-FD4A-A413-3573A24574CE}"/>
                </a:ext>
              </a:extLst>
            </p:cNvPr>
            <p:cNvSpPr txBox="1"/>
            <p:nvPr/>
          </p:nvSpPr>
          <p:spPr>
            <a:xfrm>
              <a:off x="430997" y="4218843"/>
              <a:ext cx="69912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600" dirty="0"/>
                <a:t>Conformational degeneracy at large values of the conformational coordinate </a:t>
              </a:r>
              <a:r>
                <a:rPr lang="en-US" sz="1600" dirty="0" err="1"/>
                <a:t>Γ</a:t>
              </a:r>
              <a:r>
                <a:rPr lang="en-US" sz="1600" dirty="0"/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CD3E80-985A-F643-BA99-8A03E64BB694}"/>
              </a:ext>
            </a:extLst>
          </p:cNvPr>
          <p:cNvGrpSpPr/>
          <p:nvPr/>
        </p:nvGrpSpPr>
        <p:grpSpPr>
          <a:xfrm>
            <a:off x="430997" y="5700403"/>
            <a:ext cx="7627153" cy="813643"/>
            <a:chOff x="430997" y="5626441"/>
            <a:chExt cx="7627153" cy="81364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9F9529-64DC-C741-BE04-8BA5EC5AFCED}"/>
                </a:ext>
              </a:extLst>
            </p:cNvPr>
            <p:cNvSpPr txBox="1"/>
            <p:nvPr/>
          </p:nvSpPr>
          <p:spPr>
            <a:xfrm>
              <a:off x="1140268" y="6028491"/>
              <a:ext cx="45513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Smarter registration method, e.g. using Morse theory?</a:t>
              </a: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789A30ED-AE24-C943-B503-9020ABBB7285}"/>
                </a:ext>
              </a:extLst>
            </p:cNvPr>
            <p:cNvSpPr/>
            <p:nvPr/>
          </p:nvSpPr>
          <p:spPr>
            <a:xfrm>
              <a:off x="561367" y="5955452"/>
              <a:ext cx="578901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92590A-EF11-8945-8C63-79A1F6060F01}"/>
                </a:ext>
              </a:extLst>
            </p:cNvPr>
            <p:cNvSpPr txBox="1"/>
            <p:nvPr/>
          </p:nvSpPr>
          <p:spPr>
            <a:xfrm>
              <a:off x="430997" y="5626441"/>
              <a:ext cx="76271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600" dirty="0"/>
                <a:t>Registration of conformations : optimal bijective solution is 𝒪(N</a:t>
              </a:r>
              <a:r>
                <a:rPr lang="en-US" sz="1600" baseline="30000" dirty="0"/>
                <a:t>4</a:t>
              </a:r>
              <a:r>
                <a:rPr lang="en-US" sz="1600" dirty="0"/>
                <a:t>) → approximation used</a:t>
              </a:r>
            </a:p>
            <a:p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22267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D2B63-59FF-9048-9AC5-01F92D06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6A40C9-9FB3-8C42-8289-1CABAFD76E3A}"/>
              </a:ext>
            </a:extLst>
          </p:cNvPr>
          <p:cNvGrpSpPr/>
          <p:nvPr/>
        </p:nvGrpSpPr>
        <p:grpSpPr>
          <a:xfrm>
            <a:off x="553319" y="1312659"/>
            <a:ext cx="2100959" cy="1108710"/>
            <a:chOff x="553319" y="1312659"/>
            <a:chExt cx="2100959" cy="11087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DCA0A8-BAAF-7647-A90A-1692236FB73C}"/>
                </a:ext>
              </a:extLst>
            </p:cNvPr>
            <p:cNvSpPr txBox="1"/>
            <p:nvPr/>
          </p:nvSpPr>
          <p:spPr>
            <a:xfrm>
              <a:off x="837947" y="1775038"/>
              <a:ext cx="181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dirty="0"/>
                <a:t>C. </a:t>
              </a:r>
              <a:r>
                <a:rPr lang="en-US" dirty="0" err="1"/>
                <a:t>Cézard</a:t>
              </a:r>
              <a:endParaRPr lang="en-US" dirty="0"/>
            </a:p>
            <a:p>
              <a:pPr marL="285750" indent="-28575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dirty="0"/>
                <a:t>Z. </a:t>
              </a:r>
              <a:r>
                <a:rPr lang="en-US" dirty="0" err="1"/>
                <a:t>Bouchouireb</a:t>
              </a:r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0F627A-8A66-874A-9B80-17D8D3DA18E5}"/>
                </a:ext>
              </a:extLst>
            </p:cNvPr>
            <p:cNvSpPr/>
            <p:nvPr/>
          </p:nvSpPr>
          <p:spPr>
            <a:xfrm>
              <a:off x="553319" y="1312659"/>
              <a:ext cx="15364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Collaborators: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5CECB3-9758-734B-B3BC-5F678A78E7A1}"/>
              </a:ext>
            </a:extLst>
          </p:cNvPr>
          <p:cNvGrpSpPr/>
          <p:nvPr/>
        </p:nvGrpSpPr>
        <p:grpSpPr>
          <a:xfrm>
            <a:off x="553319" y="2763022"/>
            <a:ext cx="6331575" cy="1755344"/>
            <a:chOff x="553319" y="2615104"/>
            <a:chExt cx="6331575" cy="175534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8702DF0-1FE6-2441-8D59-388B5F3DD8D1}"/>
                </a:ext>
              </a:extLst>
            </p:cNvPr>
            <p:cNvGrpSpPr/>
            <p:nvPr/>
          </p:nvGrpSpPr>
          <p:grpSpPr>
            <a:xfrm>
              <a:off x="1001805" y="3132716"/>
              <a:ext cx="5883089" cy="1237732"/>
              <a:chOff x="833717" y="2937428"/>
              <a:chExt cx="5883089" cy="1237732"/>
            </a:xfrm>
          </p:grpSpPr>
          <p:grpSp>
            <p:nvGrpSpPr>
              <p:cNvPr id="6" name="Grouper 21">
                <a:extLst>
                  <a:ext uri="{FF2B5EF4-FFF2-40B4-BE49-F238E27FC236}">
                    <a16:creationId xmlns:a16="http://schemas.microsoft.com/office/drawing/2014/main" id="{0B5365D1-CE99-6A41-B813-9F5570143BC6}"/>
                  </a:ext>
                </a:extLst>
              </p:cNvPr>
              <p:cNvGrpSpPr/>
              <p:nvPr/>
            </p:nvGrpSpPr>
            <p:grpSpPr>
              <a:xfrm>
                <a:off x="833717" y="2982217"/>
                <a:ext cx="4134981" cy="1148155"/>
                <a:chOff x="-1" y="0"/>
                <a:chExt cx="7106425" cy="1973229"/>
              </a:xfrm>
            </p:grpSpPr>
            <p:pic>
              <p:nvPicPr>
                <p:cNvPr id="7" name="Image 6" descr="Image 6">
                  <a:extLst>
                    <a:ext uri="{FF2B5EF4-FFF2-40B4-BE49-F238E27FC236}">
                      <a16:creationId xmlns:a16="http://schemas.microsoft.com/office/drawing/2014/main" id="{1040AF40-A2FA-7F42-98D7-4B5873F758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2636922" y="60825"/>
                  <a:ext cx="1550815" cy="185157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9" name="Image 8" descr="Image 8">
                  <a:extLst>
                    <a:ext uri="{FF2B5EF4-FFF2-40B4-BE49-F238E27FC236}">
                      <a16:creationId xmlns:a16="http://schemas.microsoft.com/office/drawing/2014/main" id="{A331CCF6-C553-DA4B-B7E5-5ADB6D85B8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-1" y="0"/>
                  <a:ext cx="1973231" cy="19732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" name="Image 16" descr="Image 16">
                  <a:extLst>
                    <a:ext uri="{FF2B5EF4-FFF2-40B4-BE49-F238E27FC236}">
                      <a16:creationId xmlns:a16="http://schemas.microsoft.com/office/drawing/2014/main" id="{B029B235-4650-CC4D-825A-CEF6206571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4939226" y="526085"/>
                  <a:ext cx="2167198" cy="92105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C6581F5-011B-A64A-AB39-41D4A0457B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818950" y="2937428"/>
                <a:ext cx="1897856" cy="1237732"/>
              </a:xfrm>
              <a:prstGeom prst="rect">
                <a:avLst/>
              </a:prstGeom>
            </p:spPr>
          </p:pic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30B4A85-F8D4-8E44-ABDF-79A26299BC7C}"/>
                </a:ext>
              </a:extLst>
            </p:cNvPr>
            <p:cNvSpPr/>
            <p:nvPr/>
          </p:nvSpPr>
          <p:spPr>
            <a:xfrm>
              <a:off x="553319" y="2615104"/>
              <a:ext cx="23855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Funding and CPU time: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6694C31-767C-E14D-B812-BCB8A98D7F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1" b="9898"/>
          <a:stretch/>
        </p:blipFill>
        <p:spPr>
          <a:xfrm>
            <a:off x="303473" y="4985432"/>
            <a:ext cx="8537055" cy="161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02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8DD59-5464-C24F-B3CB-DA517E7EC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MEMBRANES</a:t>
            </a:r>
          </a:p>
        </p:txBody>
      </p:sp>
      <p:pic>
        <p:nvPicPr>
          <p:cNvPr id="4" name="aqp1_system.mpg" descr="aqp1_system.mpg">
            <a:extLst>
              <a:ext uri="{FF2B5EF4-FFF2-40B4-BE49-F238E27FC236}">
                <a16:creationId xmlns:a16="http://schemas.microsoft.com/office/drawing/2014/main" id="{C8C4EA2B-293F-9740-82DF-0182F1D8AB25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6926" y="892781"/>
            <a:ext cx="6593180" cy="453281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04F772-9EAB-3649-BB53-629D4595BF37}"/>
              </a:ext>
            </a:extLst>
          </p:cNvPr>
          <p:cNvSpPr txBox="1"/>
          <p:nvPr/>
        </p:nvSpPr>
        <p:spPr>
          <a:xfrm>
            <a:off x="548639" y="5752408"/>
            <a:ext cx="45974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Ubiquitous delimiters of cells and cell components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Combine plasticity and resilience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Membrane remodeling plays many functional roles</a:t>
            </a:r>
          </a:p>
        </p:txBody>
      </p:sp>
    </p:spTree>
    <p:extLst>
      <p:ext uri="{BB962C8B-B14F-4D97-AF65-F5344CB8AC3E}">
        <p14:creationId xmlns:p14="http://schemas.microsoft.com/office/powerpoint/2010/main" val="145662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74239-9A6A-6E4B-9CE9-E62BEA708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5" y="291061"/>
            <a:ext cx="8016659" cy="601720"/>
          </a:xfrm>
        </p:spPr>
        <p:txBody>
          <a:bodyPr>
            <a:normAutofit/>
          </a:bodyPr>
          <a:lstStyle/>
          <a:p>
            <a:r>
              <a:rPr lang="en-US" dirty="0"/>
              <a:t>Example: Formation of OUTER MEMBRANE VESICLES (OMV) in gram-negative bacteria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075C31-546E-B941-9769-EB4AF5994E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2"/>
          <a:stretch/>
        </p:blipFill>
        <p:spPr>
          <a:xfrm>
            <a:off x="6496982" y="3894124"/>
            <a:ext cx="2202712" cy="2896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C1E7F6-D963-5F45-84FD-2E82E4E596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2"/>
          <a:stretch/>
        </p:blipFill>
        <p:spPr>
          <a:xfrm>
            <a:off x="1682238" y="3894124"/>
            <a:ext cx="2242975" cy="2754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B866A4-4191-D04A-AE74-CB6AD2E2E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"/>
          <a:stretch/>
        </p:blipFill>
        <p:spPr>
          <a:xfrm>
            <a:off x="1654056" y="801621"/>
            <a:ext cx="2299340" cy="2889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B37AB5-1BD4-4745-9C66-25D0FCA7F3F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922" y="801621"/>
            <a:ext cx="2372833" cy="28895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624D48-2408-DF40-8EA7-BB4BE520D992}"/>
              </a:ext>
            </a:extLst>
          </p:cNvPr>
          <p:cNvSpPr txBox="1"/>
          <p:nvPr/>
        </p:nvSpPr>
        <p:spPr>
          <a:xfrm>
            <a:off x="510292" y="1959400"/>
            <a:ext cx="1175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Waste disposal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9AB1AB-9B60-C647-B3CC-9847FB4AE95E}"/>
              </a:ext>
            </a:extLst>
          </p:cNvPr>
          <p:cNvSpPr txBox="1"/>
          <p:nvPr/>
        </p:nvSpPr>
        <p:spPr>
          <a:xfrm>
            <a:off x="4441370" y="1959400"/>
            <a:ext cx="1982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“Mobile bases” for the harvesting of metals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B4A6D5-B1CE-2D46-A5B7-30565802D170}"/>
              </a:ext>
            </a:extLst>
          </p:cNvPr>
          <p:cNvSpPr txBox="1"/>
          <p:nvPr/>
        </p:nvSpPr>
        <p:spPr>
          <a:xfrm>
            <a:off x="415291" y="4926984"/>
            <a:ext cx="1302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Decoys against antibiotics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BAE1AB-F95E-274F-A0EB-4517AB630D51}"/>
              </a:ext>
            </a:extLst>
          </p:cNvPr>
          <p:cNvSpPr txBox="1"/>
          <p:nvPr/>
        </p:nvSpPr>
        <p:spPr>
          <a:xfrm>
            <a:off x="4986435" y="4926985"/>
            <a:ext cx="1532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Propagation of acquired resistance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CDD9D-53BE-C649-9E88-E56EF24DBED2}"/>
              </a:ext>
            </a:extLst>
          </p:cNvPr>
          <p:cNvSpPr txBox="1"/>
          <p:nvPr/>
        </p:nvSpPr>
        <p:spPr>
          <a:xfrm>
            <a:off x="47815" y="6604927"/>
            <a:ext cx="32047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Schwechheimer, Kuehn, </a:t>
            </a:r>
            <a:r>
              <a:rPr lang="en-US" sz="1000" i="1"/>
              <a:t>Nat. Rev. Microbiol.</a:t>
            </a:r>
            <a:r>
              <a:rPr lang="en-US" sz="1000"/>
              <a:t> </a:t>
            </a:r>
            <a:r>
              <a:rPr lang="en-US" sz="1000" b="1"/>
              <a:t>13</a:t>
            </a:r>
            <a:r>
              <a:rPr lang="en-US" sz="1000"/>
              <a:t>, 605 (2015)</a:t>
            </a:r>
          </a:p>
        </p:txBody>
      </p:sp>
    </p:spTree>
    <p:extLst>
      <p:ext uri="{BB962C8B-B14F-4D97-AF65-F5344CB8AC3E}">
        <p14:creationId xmlns:p14="http://schemas.microsoft.com/office/powerpoint/2010/main" val="2401112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973F4-DA73-1B44-A897-09CA1C531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291061"/>
            <a:ext cx="3136496" cy="601720"/>
          </a:xfrm>
        </p:spPr>
        <p:txBody>
          <a:bodyPr/>
          <a:lstStyle/>
          <a:p>
            <a:r>
              <a:rPr lang="en-US" dirty="0"/>
              <a:t>Actors of membrane bending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91BD74-FAE2-F847-8367-CBFF9C330C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11" y="873942"/>
            <a:ext cx="4449328" cy="2618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393301-5643-2742-BEC7-1097C0095F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3"/>
          <a:stretch/>
        </p:blipFill>
        <p:spPr>
          <a:xfrm>
            <a:off x="1162208" y="1967005"/>
            <a:ext cx="1821856" cy="926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E8DF8E-C78F-5B4A-82B9-330CF2346B6F}"/>
              </a:ext>
            </a:extLst>
          </p:cNvPr>
          <p:cNvSpPr txBox="1"/>
          <p:nvPr/>
        </p:nvSpPr>
        <p:spPr>
          <a:xfrm>
            <a:off x="931730" y="1596986"/>
            <a:ext cx="3142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Pseudomonas</a:t>
            </a:r>
            <a:r>
              <a:rPr lang="en-US" sz="1600" dirty="0"/>
              <a:t> quinolone signal (PQS)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F83FF3-D445-3443-8FC3-045A273A73FC}"/>
              </a:ext>
            </a:extLst>
          </p:cNvPr>
          <p:cNvSpPr txBox="1"/>
          <p:nvPr/>
        </p:nvSpPr>
        <p:spPr>
          <a:xfrm>
            <a:off x="714932" y="755774"/>
            <a:ext cx="2606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charset="0"/>
              <a:buChar char="•"/>
            </a:pPr>
            <a:r>
              <a:rPr lang="en-US" dirty="0"/>
              <a:t>Amphiphilic molecules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25271F-9396-7147-864A-125076790662}"/>
              </a:ext>
            </a:extLst>
          </p:cNvPr>
          <p:cNvSpPr txBox="1"/>
          <p:nvPr/>
        </p:nvSpPr>
        <p:spPr>
          <a:xfrm>
            <a:off x="2352669" y="1972011"/>
            <a:ext cx="2160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(multiple roles in intercellular signaling)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42CDFA-212B-8441-A87A-5B62F6E8C9E9}"/>
              </a:ext>
            </a:extLst>
          </p:cNvPr>
          <p:cNvSpPr txBox="1"/>
          <p:nvPr/>
        </p:nvSpPr>
        <p:spPr>
          <a:xfrm>
            <a:off x="714932" y="3552497"/>
            <a:ext cx="1967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charset="0"/>
              <a:buChar char="•"/>
            </a:pPr>
            <a:r>
              <a:rPr lang="en-US" dirty="0"/>
              <a:t>Applied force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274699-EBF0-1240-B09A-E98AE09C0A5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991" y="4092792"/>
            <a:ext cx="4039148" cy="1231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F1CEDF-8421-A64E-B405-90C978210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30" y="4021913"/>
            <a:ext cx="2569694" cy="1268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150EFD-3CAB-724B-A15A-43A9A8B74F5F}"/>
              </a:ext>
            </a:extLst>
          </p:cNvPr>
          <p:cNvSpPr txBox="1"/>
          <p:nvPr/>
        </p:nvSpPr>
        <p:spPr>
          <a:xfrm>
            <a:off x="931730" y="5400286"/>
            <a:ext cx="4646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Scaffolding by the BAR proteins (Bin/</a:t>
            </a:r>
            <a:r>
              <a:rPr lang="en-US" sz="1600" dirty="0" err="1"/>
              <a:t>Amphiphysin</a:t>
            </a:r>
            <a:r>
              <a:rPr lang="en-US" sz="1600" dirty="0"/>
              <a:t>/</a:t>
            </a:r>
            <a:r>
              <a:rPr lang="en-US" sz="1600" dirty="0" err="1"/>
              <a:t>Rvs</a:t>
            </a:r>
            <a:r>
              <a:rPr lang="en-US" sz="1600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359393-C452-7A4E-A9F5-2D8807FD8E58}"/>
              </a:ext>
            </a:extLst>
          </p:cNvPr>
          <p:cNvSpPr txBox="1"/>
          <p:nvPr/>
        </p:nvSpPr>
        <p:spPr>
          <a:xfrm>
            <a:off x="6479488" y="5454085"/>
            <a:ext cx="26645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Mim</a:t>
            </a:r>
            <a:r>
              <a:rPr lang="en-US" sz="1000" dirty="0"/>
              <a:t>, Unger, </a:t>
            </a:r>
            <a:r>
              <a:rPr lang="en-US" sz="1000" i="1" dirty="0"/>
              <a:t>Trends </a:t>
            </a:r>
            <a:r>
              <a:rPr lang="en-US" sz="1000" i="1" dirty="0" err="1"/>
              <a:t>Biochem</a:t>
            </a:r>
            <a:r>
              <a:rPr lang="en-US" sz="1000" i="1" dirty="0"/>
              <a:t>. Sci.</a:t>
            </a:r>
            <a:r>
              <a:rPr lang="en-US" sz="1000" dirty="0"/>
              <a:t> </a:t>
            </a:r>
            <a:r>
              <a:rPr lang="en-US" sz="1000" b="1" dirty="0"/>
              <a:t>37</a:t>
            </a:r>
            <a:r>
              <a:rPr lang="en-US" sz="1000" dirty="0"/>
              <a:t>, 526 (2012)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B99045-C107-564A-90B3-09A71961E05E}"/>
              </a:ext>
            </a:extLst>
          </p:cNvPr>
          <p:cNvSpPr txBox="1"/>
          <p:nvPr/>
        </p:nvSpPr>
        <p:spPr>
          <a:xfrm>
            <a:off x="5980955" y="3639032"/>
            <a:ext cx="3163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Mashburn-Warren et al, </a:t>
            </a:r>
            <a:r>
              <a:rPr lang="en-US" sz="1000" i="1" dirty="0"/>
              <a:t>Mol. </a:t>
            </a:r>
            <a:r>
              <a:rPr lang="en-US" sz="1000" i="1" dirty="0" err="1"/>
              <a:t>Microbiol</a:t>
            </a:r>
            <a:r>
              <a:rPr lang="en-US" sz="1000" i="1" dirty="0"/>
              <a:t>. </a:t>
            </a:r>
            <a:r>
              <a:rPr lang="en-US" sz="1000" b="1" dirty="0"/>
              <a:t>69</a:t>
            </a:r>
            <a:r>
              <a:rPr lang="en-US" sz="1000" dirty="0"/>
              <a:t>, 491 (2008)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F7C0B2-9B7A-7F49-B7D0-734948D0985E}"/>
              </a:ext>
            </a:extLst>
          </p:cNvPr>
          <p:cNvGrpSpPr/>
          <p:nvPr/>
        </p:nvGrpSpPr>
        <p:grpSpPr>
          <a:xfrm>
            <a:off x="810706" y="5946164"/>
            <a:ext cx="7076601" cy="484632"/>
            <a:chOff x="593908" y="6028002"/>
            <a:chExt cx="7076601" cy="484632"/>
          </a:xfrm>
        </p:grpSpPr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8DF1A5FC-0E33-4B4A-9350-E92B5361ABA3}"/>
                </a:ext>
              </a:extLst>
            </p:cNvPr>
            <p:cNvSpPr/>
            <p:nvPr/>
          </p:nvSpPr>
          <p:spPr>
            <a:xfrm>
              <a:off x="593908" y="6028002"/>
              <a:ext cx="578901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6D5F53-2305-F845-A284-670F53393544}"/>
                </a:ext>
              </a:extLst>
            </p:cNvPr>
            <p:cNvSpPr txBox="1"/>
            <p:nvPr/>
          </p:nvSpPr>
          <p:spPr>
            <a:xfrm>
              <a:off x="1198353" y="6079501"/>
              <a:ext cx="64721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Mechanism ? Free energy cost ? Role in macromolecular recognition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976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A8E66-A995-CF40-A7A9-7854989B5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Scales of space and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99EDE-FBCC-5A4B-9201-E921A17FD2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08" y="660024"/>
            <a:ext cx="6480647" cy="42067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D48369-0F4A-3B48-822A-E9B888F717A2}"/>
              </a:ext>
            </a:extLst>
          </p:cNvPr>
          <p:cNvSpPr txBox="1"/>
          <p:nvPr/>
        </p:nvSpPr>
        <p:spPr>
          <a:xfrm>
            <a:off x="221670" y="5034883"/>
            <a:ext cx="853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Major bending events are too costly to be spontaneously observed at the (pseudo)atomic level during a molecular dynamics simulation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1FCCF8-B7A3-8644-A754-11CBDA3400B2}"/>
              </a:ext>
            </a:extLst>
          </p:cNvPr>
          <p:cNvGrpSpPr/>
          <p:nvPr/>
        </p:nvGrpSpPr>
        <p:grpSpPr>
          <a:xfrm>
            <a:off x="332395" y="5911199"/>
            <a:ext cx="8547944" cy="584775"/>
            <a:chOff x="596056" y="5235722"/>
            <a:chExt cx="8547944" cy="5847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354AD4-FB7D-B647-92F9-94C6E8305951}"/>
                </a:ext>
              </a:extLst>
            </p:cNvPr>
            <p:cNvSpPr txBox="1"/>
            <p:nvPr/>
          </p:nvSpPr>
          <p:spPr>
            <a:xfrm>
              <a:off x="1174957" y="5235722"/>
              <a:ext cx="7969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Define a conformational coordinate related to curvature and act on it using a restraint force (“enhanced sampling” molecular dynamics simulation). </a:t>
              </a:r>
            </a:p>
          </p:txBody>
        </p:sp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3B9969D4-0216-2C40-AE12-880773F76B26}"/>
                </a:ext>
              </a:extLst>
            </p:cNvPr>
            <p:cNvSpPr/>
            <p:nvPr/>
          </p:nvSpPr>
          <p:spPr>
            <a:xfrm>
              <a:off x="596056" y="5289808"/>
              <a:ext cx="578901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074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DE489-E7FB-524B-92DA-4AD255B86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CURVATURE at atoms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9E06D-2735-E147-93FB-0B2FAD5B6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580" y="3071200"/>
            <a:ext cx="3507938" cy="1664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BB4FB7-237D-834C-B0C5-7DB58EE3C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83" y="2421962"/>
            <a:ext cx="2279611" cy="9187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536388-66E1-484F-8F7F-B06C086745E4}"/>
              </a:ext>
            </a:extLst>
          </p:cNvPr>
          <p:cNvSpPr txBox="1"/>
          <p:nvPr/>
        </p:nvSpPr>
        <p:spPr>
          <a:xfrm>
            <a:off x="631883" y="3326378"/>
            <a:ext cx="2279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where </a:t>
            </a:r>
            <a:r>
              <a:rPr lang="en-US" sz="1400" i="1" dirty="0" err="1"/>
              <a:t>λ</a:t>
            </a:r>
            <a:r>
              <a:rPr lang="en-US" sz="1400" i="1" baseline="-25000" dirty="0" err="1"/>
              <a:t>j</a:t>
            </a:r>
            <a:r>
              <a:rPr lang="en-US" sz="1400" dirty="0"/>
              <a:t> are the eigenvalues of the covariance matrix of atomic positions within a neighborhood of atom </a:t>
            </a:r>
            <a:r>
              <a:rPr lang="en-US" sz="1400" i="1" dirty="0"/>
              <a:t>i</a:t>
            </a:r>
            <a:endParaRPr lang="en-US" sz="1400" i="1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ED6832-2B5C-8C43-8D96-3F15DEA2B555}"/>
              </a:ext>
            </a:extLst>
          </p:cNvPr>
          <p:cNvSpPr txBox="1"/>
          <p:nvPr/>
        </p:nvSpPr>
        <p:spPr>
          <a:xfrm>
            <a:off x="487544" y="4795502"/>
            <a:ext cx="80051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+mj-lt"/>
              <a:buAutoNum type="arabicParenR"/>
            </a:pPr>
            <a:r>
              <a:rPr lang="en-US" sz="1600" dirty="0"/>
              <a:t>Find a suitable neighborhood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arenR"/>
            </a:pPr>
            <a:endParaRPr lang="en-US" sz="1600" dirty="0"/>
          </a:p>
          <a:p>
            <a:pPr marL="342900" indent="-342900">
              <a:buClr>
                <a:schemeClr val="accent1"/>
              </a:buClr>
              <a:buFont typeface="+mj-lt"/>
              <a:buAutoNum type="arabicParenR"/>
            </a:pPr>
            <a:endParaRPr lang="en-US" sz="1600" dirty="0"/>
          </a:p>
          <a:p>
            <a:pPr marL="342900" indent="-342900">
              <a:buClr>
                <a:schemeClr val="accent1"/>
              </a:buClr>
              <a:buFont typeface="+mj-lt"/>
              <a:buAutoNum type="arabicParenR"/>
            </a:pPr>
            <a:r>
              <a:rPr lang="en-US" sz="1600" dirty="0"/>
              <a:t>Efficiently compute eigenvalues and their gradients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arenR"/>
            </a:pPr>
            <a:endParaRPr lang="en-US" sz="1600" dirty="0"/>
          </a:p>
          <a:p>
            <a:pPr marL="342900" indent="-342900">
              <a:buClr>
                <a:schemeClr val="accent1"/>
              </a:buClr>
              <a:buFont typeface="+mj-lt"/>
              <a:buAutoNum type="arabicParenR"/>
            </a:pPr>
            <a:endParaRPr lang="en-US" sz="1600" dirty="0"/>
          </a:p>
          <a:p>
            <a:pPr marL="342900" indent="-342900">
              <a:buClr>
                <a:schemeClr val="accent1"/>
              </a:buClr>
              <a:buFont typeface="+mj-lt"/>
              <a:buAutoNum type="arabicParenR"/>
            </a:pPr>
            <a:r>
              <a:rPr lang="en-US" sz="1600" dirty="0"/>
              <a:t>Define a scalar conformational coordinate from the scalar field of atomic curvatures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EDDC87-F367-DC44-A34B-0CA05F60A1A3}"/>
              </a:ext>
            </a:extLst>
          </p:cNvPr>
          <p:cNvGrpSpPr/>
          <p:nvPr/>
        </p:nvGrpSpPr>
        <p:grpSpPr>
          <a:xfrm>
            <a:off x="428601" y="1101972"/>
            <a:ext cx="8451738" cy="566511"/>
            <a:chOff x="428601" y="1243148"/>
            <a:chExt cx="8451738" cy="5665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6E44D3-2582-A14F-9886-82B7C2C9EF66}"/>
                </a:ext>
              </a:extLst>
            </p:cNvPr>
            <p:cNvSpPr txBox="1"/>
            <p:nvPr/>
          </p:nvSpPr>
          <p:spPr>
            <a:xfrm>
              <a:off x="428601" y="1243148"/>
              <a:ext cx="79690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Most existing methods manipulate curvature indirectly (for instance via local atomic densities)…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6FF485-53A3-B242-B6F0-1560048E6A6C}"/>
                </a:ext>
              </a:extLst>
            </p:cNvPr>
            <p:cNvSpPr txBox="1"/>
            <p:nvPr/>
          </p:nvSpPr>
          <p:spPr>
            <a:xfrm>
              <a:off x="5766986" y="1563438"/>
              <a:ext cx="31133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/>
                <a:t>Masone</a:t>
              </a:r>
              <a:r>
                <a:rPr lang="en-US" sz="1000" dirty="0"/>
                <a:t> et al, </a:t>
              </a:r>
              <a:r>
                <a:rPr lang="en-US" sz="1000" i="1" dirty="0"/>
                <a:t>J. Chem. Theory </a:t>
              </a:r>
              <a:r>
                <a:rPr lang="en-US" sz="1000" i="1" dirty="0" err="1"/>
                <a:t>Comput</a:t>
              </a:r>
              <a:r>
                <a:rPr lang="en-US" sz="1000" i="1" dirty="0"/>
                <a:t>.</a:t>
              </a:r>
              <a:r>
                <a:rPr lang="en-US" sz="1000" dirty="0"/>
                <a:t> </a:t>
              </a:r>
              <a:r>
                <a:rPr lang="en-US" sz="1000" b="1" dirty="0"/>
                <a:t>14</a:t>
              </a:r>
              <a:r>
                <a:rPr lang="en-US" sz="1000" dirty="0"/>
                <a:t>, 2240 (2018).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DF083C5-C643-614E-9D95-A6CFC528D461}"/>
              </a:ext>
            </a:extLst>
          </p:cNvPr>
          <p:cNvSpPr txBox="1"/>
          <p:nvPr/>
        </p:nvSpPr>
        <p:spPr>
          <a:xfrm>
            <a:off x="3244660" y="2677980"/>
            <a:ext cx="5237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= out-of-plane component of the local arrangement of atoms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CF980F43-BAEC-7248-A505-28CCC9AA57B6}"/>
              </a:ext>
            </a:extLst>
          </p:cNvPr>
          <p:cNvSpPr/>
          <p:nvPr/>
        </p:nvSpPr>
        <p:spPr>
          <a:xfrm>
            <a:off x="2892301" y="2646424"/>
            <a:ext cx="246832" cy="1731298"/>
          </a:xfrm>
          <a:prstGeom prst="rightBrace">
            <a:avLst>
              <a:gd name="adj1" fmla="val 8333"/>
              <a:gd name="adj2" fmla="val 1208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ED802F-BC63-F148-A5A1-AF3077740FBF}"/>
              </a:ext>
            </a:extLst>
          </p:cNvPr>
          <p:cNvGrpSpPr/>
          <p:nvPr/>
        </p:nvGrpSpPr>
        <p:grpSpPr>
          <a:xfrm>
            <a:off x="487544" y="1726776"/>
            <a:ext cx="6894974" cy="484632"/>
            <a:chOff x="487544" y="1709946"/>
            <a:chExt cx="6894974" cy="4846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8C1E60-C7B2-FB45-A7F6-967CFA40D6B7}"/>
                </a:ext>
              </a:extLst>
            </p:cNvPr>
            <p:cNvSpPr txBox="1"/>
            <p:nvPr/>
          </p:nvSpPr>
          <p:spPr>
            <a:xfrm>
              <a:off x="1077587" y="1782985"/>
              <a:ext cx="63049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Possible bias in the bending mechanisms, difficult interpretation of results…</a:t>
              </a:r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6540A24D-6750-9341-8EC8-4C9DCCB152C7}"/>
                </a:ext>
              </a:extLst>
            </p:cNvPr>
            <p:cNvSpPr/>
            <p:nvPr/>
          </p:nvSpPr>
          <p:spPr>
            <a:xfrm>
              <a:off x="487544" y="1709946"/>
              <a:ext cx="578901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3913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3BC37-6EDC-884F-A583-564F57122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 suitable neighborhood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58E87-CE7C-234E-A621-1E798EEF7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3425" y="2188844"/>
            <a:ext cx="2573621" cy="640439"/>
          </a:xfrm>
        </p:spPr>
        <p:txBody>
          <a:bodyPr>
            <a:noAutofit/>
          </a:bodyPr>
          <a:lstStyle/>
          <a:p>
            <a:r>
              <a:rPr lang="en-US" dirty="0"/>
              <a:t>Split membrane into “flat” regions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94F7BD-0A48-2340-878D-795D99B1F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10" y="4627603"/>
            <a:ext cx="4182766" cy="1698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745767-0A7E-FC4E-9B94-54D9F397141A}"/>
              </a:ext>
            </a:extLst>
          </p:cNvPr>
          <p:cNvSpPr txBox="1"/>
          <p:nvPr/>
        </p:nvSpPr>
        <p:spPr>
          <a:xfrm>
            <a:off x="247719" y="3168123"/>
            <a:ext cx="6353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Start with fixed number of neighbors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Use plane residuals (deviation from </a:t>
            </a:r>
            <a:r>
              <a:rPr lang="en-US" sz="1600" dirty="0" err="1"/>
              <a:t>planearity</a:t>
            </a:r>
            <a:r>
              <a:rPr lang="en-US" sz="1600" dirty="0"/>
              <a:t>) to identify “seed” atoms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Grow regions from these seeds based on normal collinearity 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8DC12D9-9934-C841-8A44-513F63DA3420}"/>
              </a:ext>
            </a:extLst>
          </p:cNvPr>
          <p:cNvSpPr txBox="1">
            <a:spLocks/>
          </p:cNvSpPr>
          <p:nvPr/>
        </p:nvSpPr>
        <p:spPr>
          <a:xfrm>
            <a:off x="247719" y="1159153"/>
            <a:ext cx="8538817" cy="28486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A fixed number of neighbors or radius is OK for flat surfaces but not for regions with sharp features  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B6B0933-4BC1-FA46-B612-517C712F7307}"/>
              </a:ext>
            </a:extLst>
          </p:cNvPr>
          <p:cNvGrpSpPr/>
          <p:nvPr/>
        </p:nvGrpSpPr>
        <p:grpSpPr>
          <a:xfrm>
            <a:off x="212591" y="1625538"/>
            <a:ext cx="2477699" cy="1288286"/>
            <a:chOff x="197048" y="2033850"/>
            <a:chExt cx="2477699" cy="128828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8FA846-2FF7-0841-946D-3128CAC878AC}"/>
                </a:ext>
              </a:extLst>
            </p:cNvPr>
            <p:cNvGrpSpPr/>
            <p:nvPr/>
          </p:nvGrpSpPr>
          <p:grpSpPr>
            <a:xfrm>
              <a:off x="1150288" y="2033850"/>
              <a:ext cx="1524459" cy="1288286"/>
              <a:chOff x="2890394" y="358254"/>
              <a:chExt cx="1524459" cy="1288286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893B99E1-4256-D948-A9AF-92E8FD7E334A}"/>
                  </a:ext>
                </a:extLst>
              </p:cNvPr>
              <p:cNvGrpSpPr/>
              <p:nvPr/>
            </p:nvGrpSpPr>
            <p:grpSpPr>
              <a:xfrm>
                <a:off x="3263953" y="716923"/>
                <a:ext cx="986766" cy="929617"/>
                <a:chOff x="4045726" y="1055223"/>
                <a:chExt cx="986766" cy="929617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8D2031B8-C59C-D849-80C1-0F3AF00AE69E}"/>
                    </a:ext>
                  </a:extLst>
                </p:cNvPr>
                <p:cNvSpPr/>
                <p:nvPr/>
              </p:nvSpPr>
              <p:spPr>
                <a:xfrm>
                  <a:off x="4045727" y="1055223"/>
                  <a:ext cx="197353" cy="19735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7061DEB2-1180-0341-B2B5-4FBF2CC96B55}"/>
                    </a:ext>
                  </a:extLst>
                </p:cNvPr>
                <p:cNvSpPr/>
                <p:nvPr/>
              </p:nvSpPr>
              <p:spPr>
                <a:xfrm>
                  <a:off x="4243080" y="1055223"/>
                  <a:ext cx="197353" cy="19735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5A966F27-979B-8848-98A9-0185CEE42250}"/>
                    </a:ext>
                  </a:extLst>
                </p:cNvPr>
                <p:cNvSpPr/>
                <p:nvPr/>
              </p:nvSpPr>
              <p:spPr>
                <a:xfrm>
                  <a:off x="4440433" y="1055223"/>
                  <a:ext cx="197353" cy="19735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931575BA-8CBF-F743-B7EE-7490FC8BC410}"/>
                    </a:ext>
                  </a:extLst>
                </p:cNvPr>
                <p:cNvSpPr/>
                <p:nvPr/>
              </p:nvSpPr>
              <p:spPr>
                <a:xfrm>
                  <a:off x="4642170" y="1055223"/>
                  <a:ext cx="197353" cy="19735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CE4D3D93-8248-E144-9F83-03A2C5FF40F1}"/>
                    </a:ext>
                  </a:extLst>
                </p:cNvPr>
                <p:cNvSpPr/>
                <p:nvPr/>
              </p:nvSpPr>
              <p:spPr>
                <a:xfrm>
                  <a:off x="4835139" y="1055223"/>
                  <a:ext cx="197353" cy="19735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D25AED8C-ED95-C044-8EDE-21E778A0C1FD}"/>
                    </a:ext>
                  </a:extLst>
                </p:cNvPr>
                <p:cNvSpPr/>
                <p:nvPr/>
              </p:nvSpPr>
              <p:spPr>
                <a:xfrm>
                  <a:off x="4047919" y="1220716"/>
                  <a:ext cx="197353" cy="19735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8CDEFC00-B3A4-6541-BB5F-34966CFAB324}"/>
                    </a:ext>
                  </a:extLst>
                </p:cNvPr>
                <p:cNvSpPr/>
                <p:nvPr/>
              </p:nvSpPr>
              <p:spPr>
                <a:xfrm>
                  <a:off x="4045727" y="1411747"/>
                  <a:ext cx="197353" cy="19735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1F1F114A-80BC-4846-8BBF-CBE26C77C58A}"/>
                    </a:ext>
                  </a:extLst>
                </p:cNvPr>
                <p:cNvSpPr/>
                <p:nvPr/>
              </p:nvSpPr>
              <p:spPr>
                <a:xfrm>
                  <a:off x="4045727" y="1602778"/>
                  <a:ext cx="197353" cy="19735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EE7A47D-B250-F64C-9BE1-E2ADAFEBE927}"/>
                    </a:ext>
                  </a:extLst>
                </p:cNvPr>
                <p:cNvSpPr/>
                <p:nvPr/>
              </p:nvSpPr>
              <p:spPr>
                <a:xfrm>
                  <a:off x="4045726" y="1787487"/>
                  <a:ext cx="197353" cy="19735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AE93817E-98A0-1147-9039-267AAF3A4AFA}"/>
                  </a:ext>
                </a:extLst>
              </p:cNvPr>
              <p:cNvCxnSpPr>
                <a:stCxn id="42" idx="2"/>
              </p:cNvCxnSpPr>
              <p:nvPr/>
            </p:nvCxnSpPr>
            <p:spPr>
              <a:xfrm flipH="1" flipV="1">
                <a:off x="2901082" y="981092"/>
                <a:ext cx="365064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7906BA20-4D78-3A4D-9F2B-B8D6905D361E}"/>
                  </a:ext>
                </a:extLst>
              </p:cNvPr>
              <p:cNvCxnSpPr/>
              <p:nvPr/>
            </p:nvCxnSpPr>
            <p:spPr>
              <a:xfrm flipH="1" flipV="1">
                <a:off x="2890394" y="1173807"/>
                <a:ext cx="365064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8C5AF658-28EB-8441-A827-60B5CD298E4D}"/>
                  </a:ext>
                </a:extLst>
              </p:cNvPr>
              <p:cNvCxnSpPr/>
              <p:nvPr/>
            </p:nvCxnSpPr>
            <p:spPr>
              <a:xfrm flipH="1" flipV="1">
                <a:off x="2890394" y="1363154"/>
                <a:ext cx="365064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761A2878-B287-144E-8EA9-27970EA3E5D5}"/>
                  </a:ext>
                </a:extLst>
              </p:cNvPr>
              <p:cNvCxnSpPr/>
              <p:nvPr/>
            </p:nvCxnSpPr>
            <p:spPr>
              <a:xfrm flipH="1" flipV="1">
                <a:off x="2890394" y="1557861"/>
                <a:ext cx="365064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367AB5FB-4B95-C94E-81BD-6E50F522DCAB}"/>
                  </a:ext>
                </a:extLst>
              </p:cNvPr>
              <p:cNvCxnSpPr/>
              <p:nvPr/>
            </p:nvCxnSpPr>
            <p:spPr>
              <a:xfrm flipH="1" flipV="1">
                <a:off x="2897527" y="811188"/>
                <a:ext cx="365064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8EDDD8CF-89C1-E04F-BBEB-07177304BAEA}"/>
                  </a:ext>
                </a:extLst>
              </p:cNvPr>
              <p:cNvCxnSpPr/>
              <p:nvPr/>
            </p:nvCxnSpPr>
            <p:spPr>
              <a:xfrm rot="5400000" flipH="1">
                <a:off x="3181155" y="540785"/>
                <a:ext cx="365064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E4404F9C-6D94-0846-9F9D-4DB149D18193}"/>
                  </a:ext>
                </a:extLst>
              </p:cNvPr>
              <p:cNvCxnSpPr/>
              <p:nvPr/>
            </p:nvCxnSpPr>
            <p:spPr>
              <a:xfrm rot="5400000" flipH="1">
                <a:off x="3384522" y="540785"/>
                <a:ext cx="365064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26FF1E51-DD21-E445-B93B-0B8CA13F9650}"/>
                  </a:ext>
                </a:extLst>
              </p:cNvPr>
              <p:cNvCxnSpPr/>
              <p:nvPr/>
            </p:nvCxnSpPr>
            <p:spPr>
              <a:xfrm rot="5400000" flipH="1">
                <a:off x="3587888" y="540785"/>
                <a:ext cx="365064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F353D7F2-D38C-CB47-BF56-A38C2174169F}"/>
                  </a:ext>
                </a:extLst>
              </p:cNvPr>
              <p:cNvCxnSpPr/>
              <p:nvPr/>
            </p:nvCxnSpPr>
            <p:spPr>
              <a:xfrm rot="5400000" flipH="1">
                <a:off x="3783537" y="540785"/>
                <a:ext cx="365064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F624F6EC-8BC1-2449-9D11-B30956F2D5C6}"/>
                  </a:ext>
                </a:extLst>
              </p:cNvPr>
              <p:cNvCxnSpPr/>
              <p:nvPr/>
            </p:nvCxnSpPr>
            <p:spPr>
              <a:xfrm rot="5400000" flipH="1">
                <a:off x="3978867" y="540785"/>
                <a:ext cx="365064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F6F7AFE-3F71-3E4F-901D-A83DDEDFA3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14778" y="961173"/>
                <a:ext cx="600075" cy="600075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A68FC71-ED24-D742-8735-D4FAA25870E1}"/>
                </a:ext>
              </a:extLst>
            </p:cNvPr>
            <p:cNvSpPr txBox="1"/>
            <p:nvPr/>
          </p:nvSpPr>
          <p:spPr>
            <a:xfrm>
              <a:off x="197048" y="2062120"/>
              <a:ext cx="13248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What we want: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5F9316A-1368-B44E-822F-1E7C49B939B4}"/>
              </a:ext>
            </a:extLst>
          </p:cNvPr>
          <p:cNvGrpSpPr/>
          <p:nvPr/>
        </p:nvGrpSpPr>
        <p:grpSpPr>
          <a:xfrm>
            <a:off x="2637709" y="1520472"/>
            <a:ext cx="2573424" cy="1415969"/>
            <a:chOff x="3549577" y="1906167"/>
            <a:chExt cx="2573424" cy="141596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F597DB8-4EE9-8547-B428-EED4C169508B}"/>
                </a:ext>
              </a:extLst>
            </p:cNvPr>
            <p:cNvGrpSpPr/>
            <p:nvPr/>
          </p:nvGrpSpPr>
          <p:grpSpPr>
            <a:xfrm>
              <a:off x="4657994" y="1906167"/>
              <a:ext cx="1465007" cy="1415969"/>
              <a:chOff x="5410114" y="388127"/>
              <a:chExt cx="1465007" cy="1415969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3E541A0-ADFE-5044-873F-CDF1AB28DEF5}"/>
                  </a:ext>
                </a:extLst>
              </p:cNvPr>
              <p:cNvSpPr/>
              <p:nvPr/>
            </p:nvSpPr>
            <p:spPr>
              <a:xfrm>
                <a:off x="5410114" y="447978"/>
                <a:ext cx="985536" cy="985536"/>
              </a:xfrm>
              <a:prstGeom prst="ellipse">
                <a:avLst/>
              </a:prstGeom>
              <a:no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2ABBA66-189A-0E4A-BE71-2DA15287876A}"/>
                  </a:ext>
                </a:extLst>
              </p:cNvPr>
              <p:cNvSpPr/>
              <p:nvPr/>
            </p:nvSpPr>
            <p:spPr>
              <a:xfrm>
                <a:off x="5610986" y="874479"/>
                <a:ext cx="197353" cy="19735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7FC900D-BDFB-5841-A4C6-034522123956}"/>
                  </a:ext>
                </a:extLst>
              </p:cNvPr>
              <p:cNvSpPr/>
              <p:nvPr/>
            </p:nvSpPr>
            <p:spPr>
              <a:xfrm>
                <a:off x="5804206" y="874479"/>
                <a:ext cx="197353" cy="197353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A515DC6-7F2E-9C4F-A03F-FEEDAEB0B2EE}"/>
                  </a:ext>
                </a:extLst>
              </p:cNvPr>
              <p:cNvSpPr/>
              <p:nvPr/>
            </p:nvSpPr>
            <p:spPr>
              <a:xfrm>
                <a:off x="5985957" y="874479"/>
                <a:ext cx="197353" cy="19735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94CD276-BD5D-994F-AF35-81809AE48B89}"/>
                  </a:ext>
                </a:extLst>
              </p:cNvPr>
              <p:cNvSpPr/>
              <p:nvPr/>
            </p:nvSpPr>
            <p:spPr>
              <a:xfrm>
                <a:off x="6181116" y="874479"/>
                <a:ext cx="197353" cy="19735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6897FCA-2A3B-4548-9130-ECA38A48D9A6}"/>
                  </a:ext>
                </a:extLst>
              </p:cNvPr>
              <p:cNvSpPr/>
              <p:nvPr/>
            </p:nvSpPr>
            <p:spPr>
              <a:xfrm>
                <a:off x="6374085" y="874479"/>
                <a:ext cx="197353" cy="19735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ECA9ED2-F3D5-C84B-9D63-9AB697A36DE9}"/>
                  </a:ext>
                </a:extLst>
              </p:cNvPr>
              <p:cNvSpPr/>
              <p:nvPr/>
            </p:nvSpPr>
            <p:spPr>
              <a:xfrm>
                <a:off x="5613178" y="1039972"/>
                <a:ext cx="197353" cy="19735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2BE435B-AF10-9349-AAA5-028380CC9A67}"/>
                  </a:ext>
                </a:extLst>
              </p:cNvPr>
              <p:cNvSpPr/>
              <p:nvPr/>
            </p:nvSpPr>
            <p:spPr>
              <a:xfrm>
                <a:off x="5610986" y="1231003"/>
                <a:ext cx="197353" cy="19735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D954B7F-7F4A-E947-A6B3-C04E8B3A1336}"/>
                  </a:ext>
                </a:extLst>
              </p:cNvPr>
              <p:cNvSpPr/>
              <p:nvPr/>
            </p:nvSpPr>
            <p:spPr>
              <a:xfrm>
                <a:off x="5610986" y="1422034"/>
                <a:ext cx="197353" cy="19735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70C2ECA-BA80-6843-BBCF-2A4813354C5C}"/>
                  </a:ext>
                </a:extLst>
              </p:cNvPr>
              <p:cNvSpPr/>
              <p:nvPr/>
            </p:nvSpPr>
            <p:spPr>
              <a:xfrm>
                <a:off x="5610985" y="1606743"/>
                <a:ext cx="197353" cy="19735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4097F554-2919-E840-839D-A32F15AA77C8}"/>
                  </a:ext>
                </a:extLst>
              </p:cNvPr>
              <p:cNvCxnSpPr/>
              <p:nvPr/>
            </p:nvCxnSpPr>
            <p:spPr>
              <a:xfrm flipH="1" flipV="1">
                <a:off x="5486401" y="388127"/>
                <a:ext cx="403326" cy="47977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5A13B05-96F3-BA43-B786-94104F0A5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286764" y="1123451"/>
                <a:ext cx="588357" cy="588357"/>
              </a:xfrm>
              <a:prstGeom prst="rect">
                <a:avLst/>
              </a:prstGeom>
            </p:spPr>
          </p:pic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3E3F6C-B7F6-FC4E-B856-12964B2DF538}"/>
                </a:ext>
              </a:extLst>
            </p:cNvPr>
            <p:cNvSpPr txBox="1"/>
            <p:nvPr/>
          </p:nvSpPr>
          <p:spPr>
            <a:xfrm>
              <a:off x="3549577" y="2062120"/>
              <a:ext cx="11697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What we get:</a:t>
              </a:r>
            </a:p>
          </p:txBody>
        </p:sp>
      </p:grpSp>
      <p:sp>
        <p:nvSpPr>
          <p:cNvPr id="52" name="Right Arrow 51">
            <a:extLst>
              <a:ext uri="{FF2B5EF4-FFF2-40B4-BE49-F238E27FC236}">
                <a16:creationId xmlns:a16="http://schemas.microsoft.com/office/drawing/2014/main" id="{6E52F383-693B-5D43-BF4A-4650EBB3F472}"/>
              </a:ext>
            </a:extLst>
          </p:cNvPr>
          <p:cNvSpPr/>
          <p:nvPr/>
        </p:nvSpPr>
        <p:spPr>
          <a:xfrm>
            <a:off x="5840913" y="2329001"/>
            <a:ext cx="395368" cy="357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D5DBEA2-EDB9-0B48-BB8F-286991C73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1133" y="4099313"/>
            <a:ext cx="3690834" cy="2689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80291C-84FD-614D-B266-C7DE525FEB13}"/>
              </a:ext>
            </a:extLst>
          </p:cNvPr>
          <p:cNvSpPr txBox="1"/>
          <p:nvPr/>
        </p:nvSpPr>
        <p:spPr>
          <a:xfrm>
            <a:off x="17491" y="6583203"/>
            <a:ext cx="31101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Rabbani et al, </a:t>
            </a:r>
            <a:r>
              <a:rPr lang="en-US" sz="1000" i="1" dirty="0"/>
              <a:t>Int. Arch. Phot. Rem. Sens.</a:t>
            </a:r>
            <a:r>
              <a:rPr lang="en-US" sz="1000" dirty="0"/>
              <a:t> </a:t>
            </a:r>
            <a:r>
              <a:rPr lang="en-US" sz="1000" b="1" dirty="0"/>
              <a:t>36</a:t>
            </a:r>
            <a:r>
              <a:rPr lang="en-US" sz="1000" dirty="0"/>
              <a:t>, 248 (2006).</a:t>
            </a:r>
          </a:p>
        </p:txBody>
      </p:sp>
    </p:spTree>
    <p:extLst>
      <p:ext uri="{BB962C8B-B14F-4D97-AF65-F5344CB8AC3E}">
        <p14:creationId xmlns:p14="http://schemas.microsoft.com/office/powerpoint/2010/main" val="2761790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1857A-CA13-0E47-9D58-56DE87741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Efficiently computing eigenvalues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133A4-965F-B141-85CF-41B7B1FB4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93" y="5097267"/>
            <a:ext cx="8262177" cy="189753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 Use </a:t>
            </a:r>
            <a:r>
              <a:rPr lang="en-US" sz="1600" dirty="0" err="1"/>
              <a:t>Cardano’s</a:t>
            </a:r>
            <a:r>
              <a:rPr lang="en-US" sz="1600" dirty="0"/>
              <a:t> (rather complex) closed-form expression of the eigenvalues of a 3x3 Hermitian matrix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 Compute the gradient using automatic differentiation (recursive application of the chain rule)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 Compute eigenvectors only when needed (update of regions).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BE867-CC90-E04B-A6BD-C39DC3A01E90}"/>
              </a:ext>
            </a:extLst>
          </p:cNvPr>
          <p:cNvSpPr txBox="1"/>
          <p:nvPr/>
        </p:nvSpPr>
        <p:spPr>
          <a:xfrm>
            <a:off x="264928" y="1080761"/>
            <a:ext cx="7052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Use constraint forces to accelerate conformational transitions to tractable timescales </a:t>
            </a:r>
          </a:p>
        </p:txBody>
      </p:sp>
      <p:sp>
        <p:nvSpPr>
          <p:cNvPr id="5" name="Freeform 55">
            <a:extLst>
              <a:ext uri="{FF2B5EF4-FFF2-40B4-BE49-F238E27FC236}">
                <a16:creationId xmlns:a16="http://schemas.microsoft.com/office/drawing/2014/main" id="{99274929-1D2B-6843-95AA-0F95FA0DEC83}"/>
              </a:ext>
            </a:extLst>
          </p:cNvPr>
          <p:cNvSpPr/>
          <p:nvPr/>
        </p:nvSpPr>
        <p:spPr>
          <a:xfrm>
            <a:off x="5571718" y="1935237"/>
            <a:ext cx="2057401" cy="1573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20" extrusionOk="0">
                <a:moveTo>
                  <a:pt x="0" y="0"/>
                </a:moveTo>
                <a:cubicBezTo>
                  <a:pt x="500" y="3382"/>
                  <a:pt x="1017" y="6743"/>
                  <a:pt x="1533" y="7942"/>
                </a:cubicBezTo>
                <a:cubicBezTo>
                  <a:pt x="2050" y="9162"/>
                  <a:pt x="2633" y="7942"/>
                  <a:pt x="3083" y="7278"/>
                </a:cubicBezTo>
                <a:cubicBezTo>
                  <a:pt x="3533" y="6615"/>
                  <a:pt x="3917" y="4196"/>
                  <a:pt x="4233" y="3982"/>
                </a:cubicBezTo>
                <a:cubicBezTo>
                  <a:pt x="4567" y="3746"/>
                  <a:pt x="4750" y="6058"/>
                  <a:pt x="5000" y="5951"/>
                </a:cubicBezTo>
                <a:cubicBezTo>
                  <a:pt x="5267" y="5844"/>
                  <a:pt x="5400" y="2547"/>
                  <a:pt x="5783" y="3318"/>
                </a:cubicBezTo>
                <a:cubicBezTo>
                  <a:pt x="6167" y="4089"/>
                  <a:pt x="6883" y="9034"/>
                  <a:pt x="7333" y="10575"/>
                </a:cubicBezTo>
                <a:cubicBezTo>
                  <a:pt x="7783" y="12138"/>
                  <a:pt x="8100" y="12673"/>
                  <a:pt x="8483" y="12566"/>
                </a:cubicBezTo>
                <a:cubicBezTo>
                  <a:pt x="8867" y="12459"/>
                  <a:pt x="9317" y="9162"/>
                  <a:pt x="9650" y="9933"/>
                </a:cubicBezTo>
                <a:cubicBezTo>
                  <a:pt x="9967" y="10704"/>
                  <a:pt x="10083" y="15328"/>
                  <a:pt x="10400" y="17190"/>
                </a:cubicBezTo>
                <a:cubicBezTo>
                  <a:pt x="10733" y="19074"/>
                  <a:pt x="11183" y="21600"/>
                  <a:pt x="11567" y="21172"/>
                </a:cubicBezTo>
                <a:cubicBezTo>
                  <a:pt x="11967" y="20722"/>
                  <a:pt x="12400" y="16526"/>
                  <a:pt x="12733" y="14557"/>
                </a:cubicBezTo>
                <a:cubicBezTo>
                  <a:pt x="13050" y="12566"/>
                  <a:pt x="13167" y="10040"/>
                  <a:pt x="13500" y="9269"/>
                </a:cubicBezTo>
                <a:cubicBezTo>
                  <a:pt x="13817" y="8499"/>
                  <a:pt x="14267" y="9505"/>
                  <a:pt x="14650" y="9933"/>
                </a:cubicBezTo>
                <a:cubicBezTo>
                  <a:pt x="15050" y="10361"/>
                  <a:pt x="15567" y="11581"/>
                  <a:pt x="15817" y="11902"/>
                </a:cubicBezTo>
                <a:cubicBezTo>
                  <a:pt x="16067" y="12245"/>
                  <a:pt x="16067" y="11902"/>
                  <a:pt x="16200" y="11902"/>
                </a:cubicBezTo>
                <a:cubicBezTo>
                  <a:pt x="16333" y="11902"/>
                  <a:pt x="16333" y="12909"/>
                  <a:pt x="16583" y="11902"/>
                </a:cubicBezTo>
                <a:cubicBezTo>
                  <a:pt x="16833" y="10918"/>
                  <a:pt x="17167" y="7064"/>
                  <a:pt x="17750" y="5951"/>
                </a:cubicBezTo>
                <a:cubicBezTo>
                  <a:pt x="18317" y="4838"/>
                  <a:pt x="19400" y="5951"/>
                  <a:pt x="20050" y="5288"/>
                </a:cubicBezTo>
                <a:cubicBezTo>
                  <a:pt x="20700" y="4645"/>
                  <a:pt x="21150" y="3318"/>
                  <a:pt x="21600" y="1991"/>
                </a:cubicBezTo>
              </a:path>
            </a:pathLst>
          </a:custGeom>
          <a:ln w="25400">
            <a:solidFill>
              <a:srgbClr val="000000"/>
            </a:solidFill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 sz="1687"/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C6FB88B8-961C-AB4F-8E20-69E853CE1B88}"/>
              </a:ext>
            </a:extLst>
          </p:cNvPr>
          <p:cNvSpPr/>
          <p:nvPr/>
        </p:nvSpPr>
        <p:spPr>
          <a:xfrm>
            <a:off x="6513105" y="2768675"/>
            <a:ext cx="309564" cy="3935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63" extrusionOk="0">
                <a:moveTo>
                  <a:pt x="0" y="0"/>
                </a:moveTo>
                <a:cubicBezTo>
                  <a:pt x="886" y="4866"/>
                  <a:pt x="1772" y="9647"/>
                  <a:pt x="3545" y="13233"/>
                </a:cubicBezTo>
                <a:cubicBezTo>
                  <a:pt x="5428" y="16734"/>
                  <a:pt x="8418" y="20661"/>
                  <a:pt x="10745" y="21088"/>
                </a:cubicBezTo>
                <a:cubicBezTo>
                  <a:pt x="13182" y="21600"/>
                  <a:pt x="16172" y="19466"/>
                  <a:pt x="18055" y="15880"/>
                </a:cubicBezTo>
                <a:cubicBezTo>
                  <a:pt x="19828" y="12379"/>
                  <a:pt x="20714" y="6147"/>
                  <a:pt x="21600" y="0"/>
                </a:cubicBezTo>
              </a:path>
            </a:pathLst>
          </a:custGeom>
          <a:ln w="25400">
            <a:solidFill>
              <a:srgbClr val="C00000"/>
            </a:solidFill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 sz="1687"/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0B41A6C8-334E-C744-92E5-76B787778493}"/>
              </a:ext>
            </a:extLst>
          </p:cNvPr>
          <p:cNvSpPr/>
          <p:nvPr/>
        </p:nvSpPr>
        <p:spPr>
          <a:xfrm>
            <a:off x="6501993" y="2670250"/>
            <a:ext cx="344488" cy="241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2" extrusionOk="0">
                <a:moveTo>
                  <a:pt x="0" y="0"/>
                </a:moveTo>
                <a:cubicBezTo>
                  <a:pt x="896" y="4877"/>
                  <a:pt x="1792" y="9615"/>
                  <a:pt x="3583" y="13239"/>
                </a:cubicBezTo>
                <a:cubicBezTo>
                  <a:pt x="5375" y="16723"/>
                  <a:pt x="8461" y="20625"/>
                  <a:pt x="10750" y="21182"/>
                </a:cubicBezTo>
                <a:cubicBezTo>
                  <a:pt x="13139" y="21600"/>
                  <a:pt x="16225" y="19370"/>
                  <a:pt x="18017" y="15886"/>
                </a:cubicBezTo>
                <a:cubicBezTo>
                  <a:pt x="19808" y="12263"/>
                  <a:pt x="20704" y="6132"/>
                  <a:pt x="21600" y="0"/>
                </a:cubicBezTo>
              </a:path>
            </a:pathLst>
          </a:custGeom>
          <a:ln w="25400">
            <a:solidFill>
              <a:srgbClr val="C00000"/>
            </a:solidFill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 sz="1687"/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BA6D5E15-BF7A-EA49-93D6-B28A267C24BA}"/>
              </a:ext>
            </a:extLst>
          </p:cNvPr>
          <p:cNvSpPr/>
          <p:nvPr/>
        </p:nvSpPr>
        <p:spPr>
          <a:xfrm>
            <a:off x="6565492" y="3210000"/>
            <a:ext cx="180976" cy="1433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95" extrusionOk="0">
                <a:moveTo>
                  <a:pt x="0" y="0"/>
                </a:moveTo>
                <a:cubicBezTo>
                  <a:pt x="758" y="4930"/>
                  <a:pt x="1705" y="9626"/>
                  <a:pt x="3600" y="13148"/>
                </a:cubicBezTo>
                <a:cubicBezTo>
                  <a:pt x="5305" y="16904"/>
                  <a:pt x="8337" y="20896"/>
                  <a:pt x="10800" y="21130"/>
                </a:cubicBezTo>
                <a:cubicBezTo>
                  <a:pt x="13263" y="21600"/>
                  <a:pt x="16295" y="19487"/>
                  <a:pt x="18000" y="15965"/>
                </a:cubicBezTo>
                <a:cubicBezTo>
                  <a:pt x="19895" y="12443"/>
                  <a:pt x="20842" y="6104"/>
                  <a:pt x="21600" y="0"/>
                </a:cubicBezTo>
              </a:path>
            </a:pathLst>
          </a:custGeom>
          <a:ln w="25400">
            <a:solidFill>
              <a:srgbClr val="C00000"/>
            </a:solidFill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 sz="1687"/>
          </a:p>
        </p:txBody>
      </p:sp>
      <p:sp>
        <p:nvSpPr>
          <p:cNvPr id="15" name="Freeform 66">
            <a:extLst>
              <a:ext uri="{FF2B5EF4-FFF2-40B4-BE49-F238E27FC236}">
                <a16:creationId xmlns:a16="http://schemas.microsoft.com/office/drawing/2014/main" id="{0ADCA067-609F-0648-BF7A-E90714CCB1FB}"/>
              </a:ext>
            </a:extLst>
          </p:cNvPr>
          <p:cNvSpPr/>
          <p:nvPr/>
        </p:nvSpPr>
        <p:spPr>
          <a:xfrm>
            <a:off x="3207921" y="3771976"/>
            <a:ext cx="2451101" cy="52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200"/>
                </a:moveTo>
                <a:lnTo>
                  <a:pt x="21208" y="7200"/>
                </a:lnTo>
                <a:lnTo>
                  <a:pt x="21208" y="14400"/>
                </a:lnTo>
                <a:lnTo>
                  <a:pt x="0" y="14400"/>
                </a:lnTo>
                <a:lnTo>
                  <a:pt x="0" y="7200"/>
                </a:lnTo>
                <a:close/>
                <a:moveTo>
                  <a:pt x="21138" y="0"/>
                </a:moveTo>
                <a:lnTo>
                  <a:pt x="21600" y="11127"/>
                </a:lnTo>
                <a:lnTo>
                  <a:pt x="21138" y="21600"/>
                </a:lnTo>
                <a:lnTo>
                  <a:pt x="21138" y="0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bevel/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 sz="1687"/>
          </a:p>
        </p:txBody>
      </p:sp>
      <p:sp>
        <p:nvSpPr>
          <p:cNvPr id="16" name="Freeform 67">
            <a:extLst>
              <a:ext uri="{FF2B5EF4-FFF2-40B4-BE49-F238E27FC236}">
                <a16:creationId xmlns:a16="http://schemas.microsoft.com/office/drawing/2014/main" id="{1527B9EE-19EE-3C42-B3FC-C9315608FBB9}"/>
              </a:ext>
            </a:extLst>
          </p:cNvPr>
          <p:cNvSpPr/>
          <p:nvPr/>
        </p:nvSpPr>
        <p:spPr>
          <a:xfrm>
            <a:off x="3351590" y="1499889"/>
            <a:ext cx="2058989" cy="1572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19" extrusionOk="0">
                <a:moveTo>
                  <a:pt x="0" y="0"/>
                </a:moveTo>
                <a:cubicBezTo>
                  <a:pt x="516" y="3364"/>
                  <a:pt x="1033" y="6729"/>
                  <a:pt x="1549" y="7950"/>
                </a:cubicBezTo>
                <a:cubicBezTo>
                  <a:pt x="2065" y="9150"/>
                  <a:pt x="2648" y="7929"/>
                  <a:pt x="3098" y="7264"/>
                </a:cubicBezTo>
                <a:cubicBezTo>
                  <a:pt x="3547" y="6621"/>
                  <a:pt x="3930" y="4179"/>
                  <a:pt x="4247" y="3964"/>
                </a:cubicBezTo>
                <a:cubicBezTo>
                  <a:pt x="4580" y="3750"/>
                  <a:pt x="4763" y="6043"/>
                  <a:pt x="5013" y="5936"/>
                </a:cubicBezTo>
                <a:cubicBezTo>
                  <a:pt x="5263" y="5850"/>
                  <a:pt x="5412" y="2529"/>
                  <a:pt x="5796" y="3300"/>
                </a:cubicBezTo>
                <a:cubicBezTo>
                  <a:pt x="6179" y="4071"/>
                  <a:pt x="6878" y="9043"/>
                  <a:pt x="7328" y="10586"/>
                </a:cubicBezTo>
                <a:cubicBezTo>
                  <a:pt x="7794" y="12129"/>
                  <a:pt x="8110" y="12664"/>
                  <a:pt x="8493" y="12557"/>
                </a:cubicBezTo>
                <a:cubicBezTo>
                  <a:pt x="8876" y="12471"/>
                  <a:pt x="9326" y="9150"/>
                  <a:pt x="9643" y="9921"/>
                </a:cubicBezTo>
                <a:cubicBezTo>
                  <a:pt x="9976" y="10693"/>
                  <a:pt x="10092" y="15343"/>
                  <a:pt x="10409" y="17207"/>
                </a:cubicBezTo>
                <a:cubicBezTo>
                  <a:pt x="10742" y="19071"/>
                  <a:pt x="11191" y="21600"/>
                  <a:pt x="11574" y="21171"/>
                </a:cubicBezTo>
                <a:cubicBezTo>
                  <a:pt x="11974" y="20743"/>
                  <a:pt x="12407" y="16543"/>
                  <a:pt x="12740" y="14550"/>
                </a:cubicBezTo>
                <a:cubicBezTo>
                  <a:pt x="13057" y="12557"/>
                  <a:pt x="13173" y="10029"/>
                  <a:pt x="13506" y="9257"/>
                </a:cubicBezTo>
                <a:cubicBezTo>
                  <a:pt x="13823" y="8486"/>
                  <a:pt x="14272" y="9493"/>
                  <a:pt x="14655" y="9921"/>
                </a:cubicBezTo>
                <a:cubicBezTo>
                  <a:pt x="15038" y="10371"/>
                  <a:pt x="15571" y="11571"/>
                  <a:pt x="15821" y="11914"/>
                </a:cubicBezTo>
                <a:cubicBezTo>
                  <a:pt x="16071" y="12236"/>
                  <a:pt x="16071" y="11914"/>
                  <a:pt x="16204" y="11914"/>
                </a:cubicBezTo>
                <a:cubicBezTo>
                  <a:pt x="16337" y="11914"/>
                  <a:pt x="16337" y="12900"/>
                  <a:pt x="16587" y="11914"/>
                </a:cubicBezTo>
                <a:cubicBezTo>
                  <a:pt x="16837" y="10929"/>
                  <a:pt x="17170" y="7050"/>
                  <a:pt x="17736" y="5936"/>
                </a:cubicBezTo>
                <a:cubicBezTo>
                  <a:pt x="18319" y="4843"/>
                  <a:pt x="19402" y="5936"/>
                  <a:pt x="20051" y="5293"/>
                </a:cubicBezTo>
                <a:cubicBezTo>
                  <a:pt x="20701" y="4629"/>
                  <a:pt x="21150" y="3300"/>
                  <a:pt x="21600" y="1971"/>
                </a:cubicBezTo>
              </a:path>
            </a:pathLst>
          </a:custGeom>
          <a:ln w="25400">
            <a:solidFill>
              <a:srgbClr val="000000"/>
            </a:solidFill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 sz="1687"/>
          </a:p>
        </p:txBody>
      </p:sp>
      <p:sp>
        <p:nvSpPr>
          <p:cNvPr id="17" name="Freeform 68">
            <a:extLst>
              <a:ext uri="{FF2B5EF4-FFF2-40B4-BE49-F238E27FC236}">
                <a16:creationId xmlns:a16="http://schemas.microsoft.com/office/drawing/2014/main" id="{4478E827-40E7-A944-83C8-AA17305E73DE}"/>
              </a:ext>
            </a:extLst>
          </p:cNvPr>
          <p:cNvSpPr/>
          <p:nvPr/>
        </p:nvSpPr>
        <p:spPr>
          <a:xfrm>
            <a:off x="4223921" y="1935237"/>
            <a:ext cx="417514" cy="1141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328" y="0"/>
                </a:moveTo>
                <a:lnTo>
                  <a:pt x="1523" y="485"/>
                </a:lnTo>
                <a:lnTo>
                  <a:pt x="195" y="554"/>
                </a:lnTo>
                <a:lnTo>
                  <a:pt x="0" y="69"/>
                </a:lnTo>
                <a:lnTo>
                  <a:pt x="1328" y="0"/>
                </a:lnTo>
                <a:close/>
                <a:moveTo>
                  <a:pt x="1711" y="971"/>
                </a:moveTo>
                <a:lnTo>
                  <a:pt x="1898" y="1456"/>
                </a:lnTo>
                <a:lnTo>
                  <a:pt x="570" y="1525"/>
                </a:lnTo>
                <a:lnTo>
                  <a:pt x="382" y="1039"/>
                </a:lnTo>
                <a:lnTo>
                  <a:pt x="1711" y="971"/>
                </a:lnTo>
                <a:close/>
                <a:moveTo>
                  <a:pt x="2093" y="1941"/>
                </a:moveTo>
                <a:lnTo>
                  <a:pt x="2281" y="2427"/>
                </a:lnTo>
                <a:lnTo>
                  <a:pt x="953" y="2495"/>
                </a:lnTo>
                <a:lnTo>
                  <a:pt x="765" y="2010"/>
                </a:lnTo>
                <a:lnTo>
                  <a:pt x="2093" y="1941"/>
                </a:lnTo>
                <a:close/>
                <a:moveTo>
                  <a:pt x="2469" y="2912"/>
                </a:moveTo>
                <a:lnTo>
                  <a:pt x="2663" y="3397"/>
                </a:lnTo>
                <a:lnTo>
                  <a:pt x="1335" y="3466"/>
                </a:lnTo>
                <a:lnTo>
                  <a:pt x="1140" y="2981"/>
                </a:lnTo>
                <a:lnTo>
                  <a:pt x="2469" y="2912"/>
                </a:lnTo>
                <a:close/>
                <a:moveTo>
                  <a:pt x="2858" y="3883"/>
                </a:moveTo>
                <a:lnTo>
                  <a:pt x="3052" y="4366"/>
                </a:lnTo>
                <a:lnTo>
                  <a:pt x="1724" y="4437"/>
                </a:lnTo>
                <a:lnTo>
                  <a:pt x="1529" y="3951"/>
                </a:lnTo>
                <a:lnTo>
                  <a:pt x="2858" y="3883"/>
                </a:lnTo>
                <a:close/>
                <a:moveTo>
                  <a:pt x="3247" y="4851"/>
                </a:moveTo>
                <a:lnTo>
                  <a:pt x="3401" y="5233"/>
                </a:lnTo>
                <a:lnTo>
                  <a:pt x="3441" y="5336"/>
                </a:lnTo>
                <a:lnTo>
                  <a:pt x="2113" y="5407"/>
                </a:lnTo>
                <a:lnTo>
                  <a:pt x="2073" y="5304"/>
                </a:lnTo>
                <a:lnTo>
                  <a:pt x="1919" y="4922"/>
                </a:lnTo>
                <a:lnTo>
                  <a:pt x="3247" y="4851"/>
                </a:lnTo>
                <a:close/>
                <a:moveTo>
                  <a:pt x="3642" y="5822"/>
                </a:moveTo>
                <a:lnTo>
                  <a:pt x="3743" y="6081"/>
                </a:lnTo>
                <a:lnTo>
                  <a:pt x="3837" y="6304"/>
                </a:lnTo>
                <a:lnTo>
                  <a:pt x="2516" y="6378"/>
                </a:lnTo>
                <a:lnTo>
                  <a:pt x="2422" y="6153"/>
                </a:lnTo>
                <a:lnTo>
                  <a:pt x="2314" y="5893"/>
                </a:lnTo>
                <a:lnTo>
                  <a:pt x="3642" y="5822"/>
                </a:lnTo>
                <a:close/>
                <a:moveTo>
                  <a:pt x="4038" y="6790"/>
                </a:moveTo>
                <a:lnTo>
                  <a:pt x="4092" y="6915"/>
                </a:lnTo>
                <a:lnTo>
                  <a:pt x="4246" y="7273"/>
                </a:lnTo>
                <a:lnTo>
                  <a:pt x="2918" y="7349"/>
                </a:lnTo>
                <a:lnTo>
                  <a:pt x="2764" y="6988"/>
                </a:lnTo>
                <a:lnTo>
                  <a:pt x="2717" y="6863"/>
                </a:lnTo>
                <a:lnTo>
                  <a:pt x="4038" y="6790"/>
                </a:lnTo>
                <a:close/>
                <a:moveTo>
                  <a:pt x="4447" y="7758"/>
                </a:moveTo>
                <a:lnTo>
                  <a:pt x="4655" y="8241"/>
                </a:lnTo>
                <a:lnTo>
                  <a:pt x="3327" y="8317"/>
                </a:lnTo>
                <a:lnTo>
                  <a:pt x="3119" y="7834"/>
                </a:lnTo>
                <a:lnTo>
                  <a:pt x="4447" y="7758"/>
                </a:lnTo>
                <a:close/>
                <a:moveTo>
                  <a:pt x="4863" y="8726"/>
                </a:moveTo>
                <a:lnTo>
                  <a:pt x="5078" y="9209"/>
                </a:lnTo>
                <a:lnTo>
                  <a:pt x="3750" y="9288"/>
                </a:lnTo>
                <a:lnTo>
                  <a:pt x="3542" y="8802"/>
                </a:lnTo>
                <a:lnTo>
                  <a:pt x="4863" y="8726"/>
                </a:lnTo>
                <a:close/>
                <a:moveTo>
                  <a:pt x="5293" y="9692"/>
                </a:moveTo>
                <a:lnTo>
                  <a:pt x="5306" y="9721"/>
                </a:lnTo>
                <a:lnTo>
                  <a:pt x="5474" y="10106"/>
                </a:lnTo>
                <a:lnTo>
                  <a:pt x="5507" y="10175"/>
                </a:lnTo>
                <a:lnTo>
                  <a:pt x="4186" y="10256"/>
                </a:lnTo>
                <a:lnTo>
                  <a:pt x="4152" y="10185"/>
                </a:lnTo>
                <a:lnTo>
                  <a:pt x="3978" y="9800"/>
                </a:lnTo>
                <a:lnTo>
                  <a:pt x="3964" y="9770"/>
                </a:lnTo>
                <a:lnTo>
                  <a:pt x="5293" y="9692"/>
                </a:lnTo>
                <a:close/>
                <a:moveTo>
                  <a:pt x="5729" y="10658"/>
                </a:moveTo>
                <a:lnTo>
                  <a:pt x="5823" y="10856"/>
                </a:lnTo>
                <a:lnTo>
                  <a:pt x="5957" y="11141"/>
                </a:lnTo>
                <a:lnTo>
                  <a:pt x="4629" y="11224"/>
                </a:lnTo>
                <a:lnTo>
                  <a:pt x="4494" y="10937"/>
                </a:lnTo>
                <a:lnTo>
                  <a:pt x="4407" y="10741"/>
                </a:lnTo>
                <a:lnTo>
                  <a:pt x="5729" y="10658"/>
                </a:lnTo>
                <a:close/>
                <a:moveTo>
                  <a:pt x="6185" y="11624"/>
                </a:moveTo>
                <a:lnTo>
                  <a:pt x="6339" y="11940"/>
                </a:lnTo>
                <a:lnTo>
                  <a:pt x="6420" y="12104"/>
                </a:lnTo>
                <a:lnTo>
                  <a:pt x="5098" y="12192"/>
                </a:lnTo>
                <a:lnTo>
                  <a:pt x="5018" y="12026"/>
                </a:lnTo>
                <a:lnTo>
                  <a:pt x="4863" y="11707"/>
                </a:lnTo>
                <a:lnTo>
                  <a:pt x="6185" y="11624"/>
                </a:lnTo>
                <a:close/>
                <a:moveTo>
                  <a:pt x="6654" y="12587"/>
                </a:moveTo>
                <a:lnTo>
                  <a:pt x="6681" y="12631"/>
                </a:lnTo>
                <a:lnTo>
                  <a:pt x="6849" y="12967"/>
                </a:lnTo>
                <a:lnTo>
                  <a:pt x="6903" y="13067"/>
                </a:lnTo>
                <a:lnTo>
                  <a:pt x="5581" y="13158"/>
                </a:lnTo>
                <a:lnTo>
                  <a:pt x="5534" y="13058"/>
                </a:lnTo>
                <a:lnTo>
                  <a:pt x="5360" y="12719"/>
                </a:lnTo>
                <a:lnTo>
                  <a:pt x="5340" y="12675"/>
                </a:lnTo>
                <a:lnTo>
                  <a:pt x="6654" y="12587"/>
                </a:lnTo>
                <a:close/>
                <a:moveTo>
                  <a:pt x="7144" y="13550"/>
                </a:moveTo>
                <a:lnTo>
                  <a:pt x="7191" y="13646"/>
                </a:lnTo>
                <a:lnTo>
                  <a:pt x="7386" y="14033"/>
                </a:lnTo>
                <a:lnTo>
                  <a:pt x="6064" y="14121"/>
                </a:lnTo>
                <a:lnTo>
                  <a:pt x="5876" y="13734"/>
                </a:lnTo>
                <a:lnTo>
                  <a:pt x="5823" y="13638"/>
                </a:lnTo>
                <a:lnTo>
                  <a:pt x="7144" y="13550"/>
                </a:lnTo>
                <a:close/>
                <a:moveTo>
                  <a:pt x="7620" y="14516"/>
                </a:moveTo>
                <a:lnTo>
                  <a:pt x="7862" y="14999"/>
                </a:lnTo>
                <a:lnTo>
                  <a:pt x="6540" y="15085"/>
                </a:lnTo>
                <a:lnTo>
                  <a:pt x="6306" y="14602"/>
                </a:lnTo>
                <a:lnTo>
                  <a:pt x="7620" y="14516"/>
                </a:lnTo>
                <a:close/>
                <a:moveTo>
                  <a:pt x="8097" y="15482"/>
                </a:moveTo>
                <a:lnTo>
                  <a:pt x="8231" y="15751"/>
                </a:lnTo>
                <a:lnTo>
                  <a:pt x="8331" y="15965"/>
                </a:lnTo>
                <a:lnTo>
                  <a:pt x="7010" y="16050"/>
                </a:lnTo>
                <a:lnTo>
                  <a:pt x="6909" y="15837"/>
                </a:lnTo>
                <a:lnTo>
                  <a:pt x="6775" y="15568"/>
                </a:lnTo>
                <a:lnTo>
                  <a:pt x="8097" y="15482"/>
                </a:lnTo>
                <a:close/>
                <a:moveTo>
                  <a:pt x="8573" y="16445"/>
                </a:moveTo>
                <a:lnTo>
                  <a:pt x="8573" y="16448"/>
                </a:lnTo>
                <a:lnTo>
                  <a:pt x="8747" y="16793"/>
                </a:lnTo>
                <a:lnTo>
                  <a:pt x="8814" y="16926"/>
                </a:lnTo>
                <a:lnTo>
                  <a:pt x="7493" y="17016"/>
                </a:lnTo>
                <a:lnTo>
                  <a:pt x="7426" y="16881"/>
                </a:lnTo>
                <a:lnTo>
                  <a:pt x="7251" y="16536"/>
                </a:lnTo>
                <a:lnTo>
                  <a:pt x="7251" y="16533"/>
                </a:lnTo>
                <a:lnTo>
                  <a:pt x="8573" y="16445"/>
                </a:lnTo>
                <a:close/>
                <a:moveTo>
                  <a:pt x="9063" y="17408"/>
                </a:moveTo>
                <a:lnTo>
                  <a:pt x="9089" y="17462"/>
                </a:lnTo>
                <a:lnTo>
                  <a:pt x="9264" y="17786"/>
                </a:lnTo>
                <a:lnTo>
                  <a:pt x="9318" y="17886"/>
                </a:lnTo>
                <a:lnTo>
                  <a:pt x="8003" y="17982"/>
                </a:lnTo>
                <a:lnTo>
                  <a:pt x="7949" y="17882"/>
                </a:lnTo>
                <a:lnTo>
                  <a:pt x="7775" y="17553"/>
                </a:lnTo>
                <a:lnTo>
                  <a:pt x="7748" y="17499"/>
                </a:lnTo>
                <a:lnTo>
                  <a:pt x="9063" y="17408"/>
                </a:lnTo>
                <a:close/>
                <a:moveTo>
                  <a:pt x="9586" y="18367"/>
                </a:moveTo>
                <a:lnTo>
                  <a:pt x="9606" y="18411"/>
                </a:lnTo>
                <a:lnTo>
                  <a:pt x="9780" y="18708"/>
                </a:lnTo>
                <a:lnTo>
                  <a:pt x="9861" y="18842"/>
                </a:lnTo>
                <a:lnTo>
                  <a:pt x="8553" y="18948"/>
                </a:lnTo>
                <a:lnTo>
                  <a:pt x="8472" y="18811"/>
                </a:lnTo>
                <a:lnTo>
                  <a:pt x="8298" y="18509"/>
                </a:lnTo>
                <a:lnTo>
                  <a:pt x="8271" y="18465"/>
                </a:lnTo>
                <a:lnTo>
                  <a:pt x="9586" y="18367"/>
                </a:lnTo>
                <a:close/>
                <a:moveTo>
                  <a:pt x="10156" y="19315"/>
                </a:moveTo>
                <a:lnTo>
                  <a:pt x="10297" y="19529"/>
                </a:lnTo>
                <a:lnTo>
                  <a:pt x="10465" y="19774"/>
                </a:lnTo>
                <a:lnTo>
                  <a:pt x="10478" y="19784"/>
                </a:lnTo>
                <a:lnTo>
                  <a:pt x="9183" y="19911"/>
                </a:lnTo>
                <a:lnTo>
                  <a:pt x="9170" y="19896"/>
                </a:lnTo>
                <a:lnTo>
                  <a:pt x="8989" y="19644"/>
                </a:lnTo>
                <a:lnTo>
                  <a:pt x="8855" y="19431"/>
                </a:lnTo>
                <a:lnTo>
                  <a:pt x="10156" y="19315"/>
                </a:lnTo>
                <a:close/>
                <a:moveTo>
                  <a:pt x="10834" y="20247"/>
                </a:moveTo>
                <a:lnTo>
                  <a:pt x="10974" y="20414"/>
                </a:lnTo>
                <a:lnTo>
                  <a:pt x="11142" y="20590"/>
                </a:lnTo>
                <a:lnTo>
                  <a:pt x="11223" y="20666"/>
                </a:lnTo>
                <a:lnTo>
                  <a:pt x="11249" y="20693"/>
                </a:lnTo>
                <a:lnTo>
                  <a:pt x="10008" y="20874"/>
                </a:lnTo>
                <a:lnTo>
                  <a:pt x="9968" y="20840"/>
                </a:lnTo>
                <a:lnTo>
                  <a:pt x="9874" y="20749"/>
                </a:lnTo>
                <a:lnTo>
                  <a:pt x="9693" y="20561"/>
                </a:lnTo>
                <a:lnTo>
                  <a:pt x="9552" y="20394"/>
                </a:lnTo>
                <a:lnTo>
                  <a:pt x="10834" y="20247"/>
                </a:lnTo>
                <a:close/>
                <a:moveTo>
                  <a:pt x="11779" y="21068"/>
                </a:moveTo>
                <a:lnTo>
                  <a:pt x="11820" y="21088"/>
                </a:lnTo>
                <a:lnTo>
                  <a:pt x="11867" y="21107"/>
                </a:lnTo>
                <a:lnTo>
                  <a:pt x="11907" y="21120"/>
                </a:lnTo>
                <a:lnTo>
                  <a:pt x="11934" y="21124"/>
                </a:lnTo>
                <a:lnTo>
                  <a:pt x="11853" y="21105"/>
                </a:lnTo>
                <a:lnTo>
                  <a:pt x="11934" y="21122"/>
                </a:lnTo>
                <a:lnTo>
                  <a:pt x="11833" y="21107"/>
                </a:lnTo>
                <a:lnTo>
                  <a:pt x="11920" y="21117"/>
                </a:lnTo>
                <a:lnTo>
                  <a:pt x="11793" y="21107"/>
                </a:lnTo>
                <a:lnTo>
                  <a:pt x="11880" y="21110"/>
                </a:lnTo>
                <a:lnTo>
                  <a:pt x="11753" y="21110"/>
                </a:lnTo>
                <a:lnTo>
                  <a:pt x="11840" y="21107"/>
                </a:lnTo>
                <a:lnTo>
                  <a:pt x="11719" y="21115"/>
                </a:lnTo>
                <a:lnTo>
                  <a:pt x="11806" y="21105"/>
                </a:lnTo>
                <a:lnTo>
                  <a:pt x="11706" y="21117"/>
                </a:lnTo>
                <a:lnTo>
                  <a:pt x="11793" y="21105"/>
                </a:lnTo>
                <a:lnTo>
                  <a:pt x="11706" y="21120"/>
                </a:lnTo>
                <a:lnTo>
                  <a:pt x="11793" y="21100"/>
                </a:lnTo>
                <a:lnTo>
                  <a:pt x="11820" y="21093"/>
                </a:lnTo>
                <a:lnTo>
                  <a:pt x="11860" y="21075"/>
                </a:lnTo>
                <a:lnTo>
                  <a:pt x="12853" y="21406"/>
                </a:lnTo>
                <a:lnTo>
                  <a:pt x="12786" y="21433"/>
                </a:lnTo>
                <a:lnTo>
                  <a:pt x="12645" y="21477"/>
                </a:lnTo>
                <a:lnTo>
                  <a:pt x="12497" y="21519"/>
                </a:lnTo>
                <a:lnTo>
                  <a:pt x="12410" y="21539"/>
                </a:lnTo>
                <a:cubicBezTo>
                  <a:pt x="12383" y="21544"/>
                  <a:pt x="12356" y="21549"/>
                  <a:pt x="12323" y="21553"/>
                </a:cubicBezTo>
                <a:lnTo>
                  <a:pt x="12236" y="21568"/>
                </a:lnTo>
                <a:cubicBezTo>
                  <a:pt x="12209" y="21573"/>
                  <a:pt x="12175" y="21578"/>
                  <a:pt x="12142" y="21580"/>
                </a:cubicBezTo>
                <a:lnTo>
                  <a:pt x="12054" y="21588"/>
                </a:lnTo>
                <a:cubicBezTo>
                  <a:pt x="12014" y="21593"/>
                  <a:pt x="11974" y="21595"/>
                  <a:pt x="11927" y="21595"/>
                </a:cubicBezTo>
                <a:lnTo>
                  <a:pt x="11846" y="21598"/>
                </a:lnTo>
                <a:cubicBezTo>
                  <a:pt x="11800" y="21600"/>
                  <a:pt x="11759" y="21600"/>
                  <a:pt x="11719" y="21598"/>
                </a:cubicBezTo>
                <a:lnTo>
                  <a:pt x="11632" y="21593"/>
                </a:lnTo>
                <a:cubicBezTo>
                  <a:pt x="11592" y="21593"/>
                  <a:pt x="11551" y="21588"/>
                  <a:pt x="11504" y="21583"/>
                </a:cubicBezTo>
                <a:lnTo>
                  <a:pt x="11424" y="21573"/>
                </a:lnTo>
                <a:cubicBezTo>
                  <a:pt x="11384" y="21568"/>
                  <a:pt x="11350" y="21563"/>
                  <a:pt x="11317" y="21558"/>
                </a:cubicBezTo>
                <a:lnTo>
                  <a:pt x="11229" y="21541"/>
                </a:lnTo>
                <a:cubicBezTo>
                  <a:pt x="11202" y="21536"/>
                  <a:pt x="11176" y="21529"/>
                  <a:pt x="11149" y="21522"/>
                </a:cubicBezTo>
                <a:lnTo>
                  <a:pt x="11001" y="21480"/>
                </a:lnTo>
                <a:lnTo>
                  <a:pt x="10874" y="21436"/>
                </a:lnTo>
                <a:lnTo>
                  <a:pt x="10713" y="21367"/>
                </a:lnTo>
                <a:lnTo>
                  <a:pt x="11779" y="21068"/>
                </a:lnTo>
                <a:close/>
                <a:moveTo>
                  <a:pt x="12430" y="20722"/>
                </a:moveTo>
                <a:lnTo>
                  <a:pt x="12517" y="20649"/>
                </a:lnTo>
                <a:lnTo>
                  <a:pt x="12692" y="20497"/>
                </a:lnTo>
                <a:lnTo>
                  <a:pt x="12866" y="20323"/>
                </a:lnTo>
                <a:lnTo>
                  <a:pt x="12900" y="20289"/>
                </a:lnTo>
                <a:lnTo>
                  <a:pt x="14167" y="20445"/>
                </a:lnTo>
                <a:lnTo>
                  <a:pt x="14120" y="20495"/>
                </a:lnTo>
                <a:lnTo>
                  <a:pt x="13933" y="20681"/>
                </a:lnTo>
                <a:lnTo>
                  <a:pt x="13738" y="20852"/>
                </a:lnTo>
                <a:lnTo>
                  <a:pt x="13651" y="20926"/>
                </a:lnTo>
                <a:lnTo>
                  <a:pt x="12430" y="20722"/>
                </a:lnTo>
                <a:close/>
                <a:moveTo>
                  <a:pt x="13295" y="19830"/>
                </a:moveTo>
                <a:lnTo>
                  <a:pt x="13396" y="19710"/>
                </a:lnTo>
                <a:lnTo>
                  <a:pt x="13570" y="19475"/>
                </a:lnTo>
                <a:lnTo>
                  <a:pt x="13651" y="19367"/>
                </a:lnTo>
                <a:lnTo>
                  <a:pt x="14952" y="19492"/>
                </a:lnTo>
                <a:lnTo>
                  <a:pt x="14865" y="19607"/>
                </a:lnTo>
                <a:lnTo>
                  <a:pt x="14684" y="19847"/>
                </a:lnTo>
                <a:lnTo>
                  <a:pt x="14583" y="19970"/>
                </a:lnTo>
                <a:lnTo>
                  <a:pt x="13295" y="19830"/>
                </a:lnTo>
                <a:close/>
                <a:moveTo>
                  <a:pt x="13980" y="18896"/>
                </a:moveTo>
                <a:lnTo>
                  <a:pt x="14107" y="18698"/>
                </a:lnTo>
                <a:lnTo>
                  <a:pt x="14281" y="18421"/>
                </a:lnTo>
                <a:lnTo>
                  <a:pt x="15590" y="18531"/>
                </a:lnTo>
                <a:lnTo>
                  <a:pt x="15415" y="18813"/>
                </a:lnTo>
                <a:lnTo>
                  <a:pt x="15281" y="19012"/>
                </a:lnTo>
                <a:lnTo>
                  <a:pt x="13980" y="18896"/>
                </a:lnTo>
                <a:close/>
                <a:moveTo>
                  <a:pt x="14570" y="17945"/>
                </a:moveTo>
                <a:lnTo>
                  <a:pt x="14637" y="17828"/>
                </a:lnTo>
                <a:lnTo>
                  <a:pt x="14811" y="17521"/>
                </a:lnTo>
                <a:lnTo>
                  <a:pt x="14838" y="17470"/>
                </a:lnTo>
                <a:lnTo>
                  <a:pt x="16153" y="17565"/>
                </a:lnTo>
                <a:lnTo>
                  <a:pt x="16126" y="17622"/>
                </a:lnTo>
                <a:lnTo>
                  <a:pt x="15945" y="17931"/>
                </a:lnTo>
                <a:lnTo>
                  <a:pt x="15878" y="18048"/>
                </a:lnTo>
                <a:lnTo>
                  <a:pt x="14570" y="17945"/>
                </a:lnTo>
                <a:close/>
                <a:moveTo>
                  <a:pt x="15100" y="16989"/>
                </a:moveTo>
                <a:lnTo>
                  <a:pt x="15154" y="16889"/>
                </a:lnTo>
                <a:lnTo>
                  <a:pt x="15321" y="16565"/>
                </a:lnTo>
                <a:lnTo>
                  <a:pt x="15348" y="16511"/>
                </a:lnTo>
                <a:lnTo>
                  <a:pt x="16670" y="16600"/>
                </a:lnTo>
                <a:lnTo>
                  <a:pt x="16636" y="16656"/>
                </a:lnTo>
                <a:lnTo>
                  <a:pt x="16468" y="16982"/>
                </a:lnTo>
                <a:lnTo>
                  <a:pt x="16415" y="17082"/>
                </a:lnTo>
                <a:lnTo>
                  <a:pt x="15100" y="16989"/>
                </a:lnTo>
                <a:close/>
                <a:moveTo>
                  <a:pt x="15590" y="16028"/>
                </a:moveTo>
                <a:lnTo>
                  <a:pt x="15650" y="15906"/>
                </a:lnTo>
                <a:lnTo>
                  <a:pt x="15818" y="15548"/>
                </a:lnTo>
                <a:lnTo>
                  <a:pt x="17146" y="15631"/>
                </a:lnTo>
                <a:lnTo>
                  <a:pt x="16971" y="15994"/>
                </a:lnTo>
                <a:lnTo>
                  <a:pt x="16911" y="16117"/>
                </a:lnTo>
                <a:lnTo>
                  <a:pt x="15590" y="16028"/>
                </a:lnTo>
                <a:close/>
                <a:moveTo>
                  <a:pt x="16046" y="15065"/>
                </a:moveTo>
                <a:lnTo>
                  <a:pt x="16267" y="14582"/>
                </a:lnTo>
                <a:lnTo>
                  <a:pt x="17595" y="14663"/>
                </a:lnTo>
                <a:lnTo>
                  <a:pt x="17367" y="15146"/>
                </a:lnTo>
                <a:lnTo>
                  <a:pt x="16046" y="15065"/>
                </a:lnTo>
                <a:close/>
                <a:moveTo>
                  <a:pt x="16482" y="14099"/>
                </a:moveTo>
                <a:lnTo>
                  <a:pt x="16576" y="13893"/>
                </a:lnTo>
                <a:lnTo>
                  <a:pt x="16690" y="13616"/>
                </a:lnTo>
                <a:lnTo>
                  <a:pt x="18018" y="13692"/>
                </a:lnTo>
                <a:lnTo>
                  <a:pt x="17897" y="13972"/>
                </a:lnTo>
                <a:lnTo>
                  <a:pt x="17810" y="14178"/>
                </a:lnTo>
                <a:lnTo>
                  <a:pt x="16482" y="14099"/>
                </a:lnTo>
                <a:close/>
                <a:moveTo>
                  <a:pt x="16884" y="13136"/>
                </a:moveTo>
                <a:lnTo>
                  <a:pt x="16992" y="12857"/>
                </a:lnTo>
                <a:lnTo>
                  <a:pt x="17072" y="12651"/>
                </a:lnTo>
                <a:lnTo>
                  <a:pt x="18400" y="12717"/>
                </a:lnTo>
                <a:lnTo>
                  <a:pt x="18320" y="12925"/>
                </a:lnTo>
                <a:lnTo>
                  <a:pt x="18212" y="13205"/>
                </a:lnTo>
                <a:lnTo>
                  <a:pt x="16884" y="13136"/>
                </a:lnTo>
                <a:close/>
                <a:moveTo>
                  <a:pt x="17246" y="12168"/>
                </a:moveTo>
                <a:lnTo>
                  <a:pt x="17260" y="12121"/>
                </a:lnTo>
                <a:lnTo>
                  <a:pt x="17387" y="11741"/>
                </a:lnTo>
                <a:lnTo>
                  <a:pt x="17407" y="11682"/>
                </a:lnTo>
                <a:lnTo>
                  <a:pt x="18742" y="11741"/>
                </a:lnTo>
                <a:lnTo>
                  <a:pt x="18722" y="11803"/>
                </a:lnTo>
                <a:lnTo>
                  <a:pt x="18588" y="12185"/>
                </a:lnTo>
                <a:lnTo>
                  <a:pt x="18575" y="12229"/>
                </a:lnTo>
                <a:lnTo>
                  <a:pt x="17246" y="12168"/>
                </a:lnTo>
                <a:close/>
                <a:moveTo>
                  <a:pt x="17568" y="11197"/>
                </a:moveTo>
                <a:lnTo>
                  <a:pt x="17642" y="10959"/>
                </a:lnTo>
                <a:lnTo>
                  <a:pt x="17723" y="10712"/>
                </a:lnTo>
                <a:lnTo>
                  <a:pt x="19051" y="10766"/>
                </a:lnTo>
                <a:lnTo>
                  <a:pt x="18977" y="11016"/>
                </a:lnTo>
                <a:lnTo>
                  <a:pt x="18903" y="11253"/>
                </a:lnTo>
                <a:lnTo>
                  <a:pt x="17568" y="11197"/>
                </a:lnTo>
                <a:close/>
                <a:moveTo>
                  <a:pt x="17864" y="10224"/>
                </a:moveTo>
                <a:lnTo>
                  <a:pt x="17890" y="10148"/>
                </a:lnTo>
                <a:lnTo>
                  <a:pt x="18004" y="9739"/>
                </a:lnTo>
                <a:lnTo>
                  <a:pt x="19339" y="9788"/>
                </a:lnTo>
                <a:lnTo>
                  <a:pt x="19225" y="10202"/>
                </a:lnTo>
                <a:lnTo>
                  <a:pt x="19199" y="10278"/>
                </a:lnTo>
                <a:lnTo>
                  <a:pt x="17864" y="10224"/>
                </a:lnTo>
                <a:close/>
                <a:moveTo>
                  <a:pt x="18145" y="9251"/>
                </a:moveTo>
                <a:lnTo>
                  <a:pt x="18246" y="8883"/>
                </a:lnTo>
                <a:lnTo>
                  <a:pt x="18273" y="8763"/>
                </a:lnTo>
                <a:lnTo>
                  <a:pt x="19608" y="8812"/>
                </a:lnTo>
                <a:lnTo>
                  <a:pt x="19581" y="8930"/>
                </a:lnTo>
                <a:lnTo>
                  <a:pt x="19480" y="9300"/>
                </a:lnTo>
                <a:lnTo>
                  <a:pt x="18145" y="9251"/>
                </a:lnTo>
                <a:close/>
                <a:moveTo>
                  <a:pt x="18400" y="8275"/>
                </a:moveTo>
                <a:lnTo>
                  <a:pt x="18474" y="8011"/>
                </a:lnTo>
                <a:lnTo>
                  <a:pt x="18528" y="7790"/>
                </a:lnTo>
                <a:lnTo>
                  <a:pt x="19863" y="7834"/>
                </a:lnTo>
                <a:lnTo>
                  <a:pt x="19809" y="8057"/>
                </a:lnTo>
                <a:lnTo>
                  <a:pt x="19735" y="8322"/>
                </a:lnTo>
                <a:lnTo>
                  <a:pt x="18400" y="8275"/>
                </a:lnTo>
                <a:close/>
                <a:moveTo>
                  <a:pt x="18648" y="7302"/>
                </a:moveTo>
                <a:lnTo>
                  <a:pt x="18769" y="6812"/>
                </a:lnTo>
                <a:lnTo>
                  <a:pt x="20104" y="6856"/>
                </a:lnTo>
                <a:lnTo>
                  <a:pt x="19983" y="7344"/>
                </a:lnTo>
                <a:lnTo>
                  <a:pt x="18648" y="7302"/>
                </a:lnTo>
                <a:close/>
                <a:moveTo>
                  <a:pt x="18883" y="6327"/>
                </a:moveTo>
                <a:lnTo>
                  <a:pt x="18997" y="5836"/>
                </a:lnTo>
                <a:lnTo>
                  <a:pt x="20332" y="5878"/>
                </a:lnTo>
                <a:lnTo>
                  <a:pt x="20218" y="6368"/>
                </a:lnTo>
                <a:lnTo>
                  <a:pt x="18883" y="6327"/>
                </a:lnTo>
                <a:close/>
                <a:moveTo>
                  <a:pt x="19111" y="5349"/>
                </a:moveTo>
                <a:lnTo>
                  <a:pt x="19219" y="4861"/>
                </a:lnTo>
                <a:lnTo>
                  <a:pt x="20554" y="4902"/>
                </a:lnTo>
                <a:lnTo>
                  <a:pt x="20446" y="5390"/>
                </a:lnTo>
                <a:lnTo>
                  <a:pt x="19111" y="5349"/>
                </a:lnTo>
                <a:close/>
                <a:moveTo>
                  <a:pt x="19326" y="4373"/>
                </a:moveTo>
                <a:lnTo>
                  <a:pt x="19440" y="3883"/>
                </a:lnTo>
                <a:lnTo>
                  <a:pt x="20775" y="3924"/>
                </a:lnTo>
                <a:lnTo>
                  <a:pt x="20668" y="4412"/>
                </a:lnTo>
                <a:lnTo>
                  <a:pt x="19326" y="4373"/>
                </a:lnTo>
                <a:close/>
                <a:moveTo>
                  <a:pt x="19541" y="3395"/>
                </a:moveTo>
                <a:lnTo>
                  <a:pt x="19648" y="2912"/>
                </a:lnTo>
                <a:lnTo>
                  <a:pt x="19648" y="2907"/>
                </a:lnTo>
                <a:lnTo>
                  <a:pt x="20983" y="2946"/>
                </a:lnTo>
                <a:lnTo>
                  <a:pt x="20983" y="2951"/>
                </a:lnTo>
                <a:lnTo>
                  <a:pt x="20882" y="3434"/>
                </a:lnTo>
                <a:lnTo>
                  <a:pt x="19541" y="3395"/>
                </a:lnTo>
                <a:close/>
                <a:moveTo>
                  <a:pt x="19755" y="2419"/>
                </a:moveTo>
                <a:lnTo>
                  <a:pt x="19856" y="1951"/>
                </a:lnTo>
                <a:lnTo>
                  <a:pt x="19856" y="1929"/>
                </a:lnTo>
                <a:lnTo>
                  <a:pt x="21198" y="1968"/>
                </a:lnTo>
                <a:lnTo>
                  <a:pt x="21191" y="1990"/>
                </a:lnTo>
                <a:lnTo>
                  <a:pt x="21090" y="2456"/>
                </a:lnTo>
                <a:lnTo>
                  <a:pt x="19755" y="2419"/>
                </a:lnTo>
                <a:close/>
                <a:moveTo>
                  <a:pt x="19963" y="1441"/>
                </a:moveTo>
                <a:lnTo>
                  <a:pt x="20064" y="951"/>
                </a:lnTo>
                <a:lnTo>
                  <a:pt x="21399" y="990"/>
                </a:lnTo>
                <a:lnTo>
                  <a:pt x="21298" y="1478"/>
                </a:lnTo>
                <a:lnTo>
                  <a:pt x="19963" y="1441"/>
                </a:lnTo>
                <a:close/>
                <a:moveTo>
                  <a:pt x="20171" y="463"/>
                </a:moveTo>
                <a:lnTo>
                  <a:pt x="20265" y="17"/>
                </a:lnTo>
                <a:lnTo>
                  <a:pt x="21600" y="54"/>
                </a:lnTo>
                <a:lnTo>
                  <a:pt x="21506" y="502"/>
                </a:lnTo>
                <a:lnTo>
                  <a:pt x="20171" y="463"/>
                </a:lnTo>
                <a:close/>
              </a:path>
            </a:pathLst>
          </a:custGeom>
          <a:solidFill>
            <a:schemeClr val="accent1"/>
          </a:solidFill>
          <a:ln w="3175">
            <a:solidFill>
              <a:schemeClr val="accent1"/>
            </a:solidFill>
            <a:bevel/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 sz="1687"/>
          </a:p>
        </p:txBody>
      </p:sp>
      <p:sp>
        <p:nvSpPr>
          <p:cNvPr id="20" name="Freeform 72">
            <a:extLst>
              <a:ext uri="{FF2B5EF4-FFF2-40B4-BE49-F238E27FC236}">
                <a16:creationId xmlns:a16="http://schemas.microsoft.com/office/drawing/2014/main" id="{2EAE3B9F-D968-0C43-B2C1-1A4C68C16F8A}"/>
              </a:ext>
            </a:extLst>
          </p:cNvPr>
          <p:cNvSpPr/>
          <p:nvPr/>
        </p:nvSpPr>
        <p:spPr>
          <a:xfrm>
            <a:off x="4203284" y="3160787"/>
            <a:ext cx="492126" cy="636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3554" y="10773"/>
                  <a:pt x="7177" y="0"/>
                  <a:pt x="10800" y="0"/>
                </a:cubicBezTo>
                <a:cubicBezTo>
                  <a:pt x="14423" y="0"/>
                  <a:pt x="17977" y="10773"/>
                  <a:pt x="21600" y="21600"/>
                </a:cubicBezTo>
              </a:path>
            </a:pathLst>
          </a:custGeom>
          <a:ln w="25400">
            <a:solidFill>
              <a:srgbClr val="C00000"/>
            </a:solidFill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 sz="1687"/>
          </a:p>
        </p:txBody>
      </p:sp>
      <p:sp>
        <p:nvSpPr>
          <p:cNvPr id="21" name="Freeform 73">
            <a:extLst>
              <a:ext uri="{FF2B5EF4-FFF2-40B4-BE49-F238E27FC236}">
                <a16:creationId xmlns:a16="http://schemas.microsoft.com/office/drawing/2014/main" id="{45B46306-25CA-F24C-A0A8-0715BDBA0424}"/>
              </a:ext>
            </a:extLst>
          </p:cNvPr>
          <p:cNvSpPr/>
          <p:nvPr/>
        </p:nvSpPr>
        <p:spPr>
          <a:xfrm>
            <a:off x="4311234" y="3441775"/>
            <a:ext cx="274639" cy="35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3621" y="10800"/>
                  <a:pt x="7242" y="0"/>
                  <a:pt x="10862" y="0"/>
                </a:cubicBezTo>
                <a:cubicBezTo>
                  <a:pt x="14483" y="0"/>
                  <a:pt x="18104" y="10800"/>
                  <a:pt x="21600" y="21600"/>
                </a:cubicBezTo>
              </a:path>
            </a:pathLst>
          </a:custGeom>
          <a:ln w="25400">
            <a:solidFill>
              <a:srgbClr val="C00000"/>
            </a:solidFill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 sz="1687"/>
          </a:p>
        </p:txBody>
      </p:sp>
      <p:sp>
        <p:nvSpPr>
          <p:cNvPr id="22" name="Freeform 74">
            <a:extLst>
              <a:ext uri="{FF2B5EF4-FFF2-40B4-BE49-F238E27FC236}">
                <a16:creationId xmlns:a16="http://schemas.microsoft.com/office/drawing/2014/main" id="{7014E049-7061-3742-99B5-840EE9DE28E7}"/>
              </a:ext>
            </a:extLst>
          </p:cNvPr>
          <p:cNvSpPr/>
          <p:nvPr/>
        </p:nvSpPr>
        <p:spPr>
          <a:xfrm>
            <a:off x="4381084" y="3619575"/>
            <a:ext cx="138113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3476" y="10800"/>
                  <a:pt x="7200" y="0"/>
                  <a:pt x="10676" y="0"/>
                </a:cubicBezTo>
                <a:cubicBezTo>
                  <a:pt x="14400" y="0"/>
                  <a:pt x="17876" y="10800"/>
                  <a:pt x="21600" y="21600"/>
                </a:cubicBezTo>
              </a:path>
            </a:pathLst>
          </a:custGeom>
          <a:ln w="25400">
            <a:solidFill>
              <a:srgbClr val="C00000"/>
            </a:solidFill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 sz="1687"/>
          </a:p>
        </p:txBody>
      </p:sp>
      <p:sp>
        <p:nvSpPr>
          <p:cNvPr id="26" name="Freeform 78">
            <a:extLst>
              <a:ext uri="{FF2B5EF4-FFF2-40B4-BE49-F238E27FC236}">
                <a16:creationId xmlns:a16="http://schemas.microsoft.com/office/drawing/2014/main" id="{F9932408-C0E9-CE46-ABEE-81B6D67D8471}"/>
              </a:ext>
            </a:extLst>
          </p:cNvPr>
          <p:cNvSpPr/>
          <p:nvPr/>
        </p:nvSpPr>
        <p:spPr>
          <a:xfrm>
            <a:off x="4442996" y="2571825"/>
            <a:ext cx="12701" cy="1420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386"/>
                </a:lnTo>
                <a:lnTo>
                  <a:pt x="0" y="386"/>
                </a:lnTo>
                <a:lnTo>
                  <a:pt x="0" y="0"/>
                </a:lnTo>
                <a:lnTo>
                  <a:pt x="21600" y="0"/>
                </a:lnTo>
                <a:close/>
                <a:moveTo>
                  <a:pt x="21600" y="700"/>
                </a:moveTo>
                <a:lnTo>
                  <a:pt x="21600" y="1086"/>
                </a:lnTo>
                <a:lnTo>
                  <a:pt x="0" y="1086"/>
                </a:lnTo>
                <a:lnTo>
                  <a:pt x="0" y="700"/>
                </a:lnTo>
                <a:lnTo>
                  <a:pt x="21600" y="700"/>
                </a:lnTo>
                <a:close/>
                <a:moveTo>
                  <a:pt x="21600" y="1376"/>
                </a:moveTo>
                <a:lnTo>
                  <a:pt x="21600" y="1786"/>
                </a:lnTo>
                <a:lnTo>
                  <a:pt x="0" y="1786"/>
                </a:lnTo>
                <a:lnTo>
                  <a:pt x="0" y="1376"/>
                </a:lnTo>
                <a:lnTo>
                  <a:pt x="21600" y="1376"/>
                </a:lnTo>
                <a:close/>
                <a:moveTo>
                  <a:pt x="21600" y="2076"/>
                </a:moveTo>
                <a:lnTo>
                  <a:pt x="21600" y="2462"/>
                </a:lnTo>
                <a:lnTo>
                  <a:pt x="0" y="2462"/>
                </a:lnTo>
                <a:lnTo>
                  <a:pt x="0" y="2076"/>
                </a:lnTo>
                <a:lnTo>
                  <a:pt x="21600" y="2076"/>
                </a:lnTo>
                <a:close/>
                <a:moveTo>
                  <a:pt x="21600" y="2751"/>
                </a:moveTo>
                <a:lnTo>
                  <a:pt x="21600" y="3162"/>
                </a:lnTo>
                <a:lnTo>
                  <a:pt x="0" y="3162"/>
                </a:lnTo>
                <a:lnTo>
                  <a:pt x="0" y="2751"/>
                </a:lnTo>
                <a:lnTo>
                  <a:pt x="21600" y="2751"/>
                </a:lnTo>
                <a:close/>
                <a:moveTo>
                  <a:pt x="21600" y="3451"/>
                </a:moveTo>
                <a:lnTo>
                  <a:pt x="21600" y="3837"/>
                </a:lnTo>
                <a:lnTo>
                  <a:pt x="0" y="3837"/>
                </a:lnTo>
                <a:lnTo>
                  <a:pt x="0" y="3451"/>
                </a:lnTo>
                <a:lnTo>
                  <a:pt x="21600" y="3451"/>
                </a:lnTo>
                <a:close/>
                <a:moveTo>
                  <a:pt x="21600" y="4151"/>
                </a:moveTo>
                <a:lnTo>
                  <a:pt x="21600" y="4537"/>
                </a:lnTo>
                <a:lnTo>
                  <a:pt x="0" y="4537"/>
                </a:lnTo>
                <a:lnTo>
                  <a:pt x="0" y="4151"/>
                </a:lnTo>
                <a:lnTo>
                  <a:pt x="21600" y="4151"/>
                </a:lnTo>
                <a:close/>
                <a:moveTo>
                  <a:pt x="21600" y="4827"/>
                </a:moveTo>
                <a:lnTo>
                  <a:pt x="21600" y="5213"/>
                </a:lnTo>
                <a:lnTo>
                  <a:pt x="0" y="5213"/>
                </a:lnTo>
                <a:lnTo>
                  <a:pt x="0" y="4827"/>
                </a:lnTo>
                <a:lnTo>
                  <a:pt x="21600" y="4827"/>
                </a:lnTo>
                <a:close/>
                <a:moveTo>
                  <a:pt x="21600" y="5527"/>
                </a:moveTo>
                <a:lnTo>
                  <a:pt x="21600" y="5913"/>
                </a:lnTo>
                <a:lnTo>
                  <a:pt x="0" y="5913"/>
                </a:lnTo>
                <a:lnTo>
                  <a:pt x="0" y="5527"/>
                </a:lnTo>
                <a:lnTo>
                  <a:pt x="21600" y="5527"/>
                </a:lnTo>
                <a:close/>
                <a:moveTo>
                  <a:pt x="21600" y="6202"/>
                </a:moveTo>
                <a:lnTo>
                  <a:pt x="21600" y="6613"/>
                </a:lnTo>
                <a:lnTo>
                  <a:pt x="0" y="6613"/>
                </a:lnTo>
                <a:lnTo>
                  <a:pt x="0" y="6202"/>
                </a:lnTo>
                <a:lnTo>
                  <a:pt x="21600" y="6202"/>
                </a:lnTo>
                <a:close/>
                <a:moveTo>
                  <a:pt x="21600" y="6902"/>
                </a:moveTo>
                <a:lnTo>
                  <a:pt x="21600" y="7288"/>
                </a:lnTo>
                <a:lnTo>
                  <a:pt x="0" y="7288"/>
                </a:lnTo>
                <a:lnTo>
                  <a:pt x="0" y="6902"/>
                </a:lnTo>
                <a:lnTo>
                  <a:pt x="21600" y="6902"/>
                </a:lnTo>
                <a:close/>
                <a:moveTo>
                  <a:pt x="21600" y="7578"/>
                </a:moveTo>
                <a:lnTo>
                  <a:pt x="21600" y="7988"/>
                </a:lnTo>
                <a:lnTo>
                  <a:pt x="0" y="7988"/>
                </a:lnTo>
                <a:lnTo>
                  <a:pt x="0" y="7578"/>
                </a:lnTo>
                <a:lnTo>
                  <a:pt x="21600" y="7578"/>
                </a:lnTo>
                <a:close/>
                <a:moveTo>
                  <a:pt x="21600" y="8278"/>
                </a:moveTo>
                <a:lnTo>
                  <a:pt x="21600" y="8664"/>
                </a:lnTo>
                <a:lnTo>
                  <a:pt x="0" y="8664"/>
                </a:lnTo>
                <a:lnTo>
                  <a:pt x="0" y="8278"/>
                </a:lnTo>
                <a:lnTo>
                  <a:pt x="21600" y="8278"/>
                </a:lnTo>
                <a:close/>
                <a:moveTo>
                  <a:pt x="21600" y="8978"/>
                </a:moveTo>
                <a:lnTo>
                  <a:pt x="21600" y="9364"/>
                </a:lnTo>
                <a:lnTo>
                  <a:pt x="0" y="9364"/>
                </a:lnTo>
                <a:lnTo>
                  <a:pt x="0" y="8978"/>
                </a:lnTo>
                <a:lnTo>
                  <a:pt x="21600" y="8978"/>
                </a:lnTo>
                <a:close/>
                <a:moveTo>
                  <a:pt x="21600" y="9654"/>
                </a:moveTo>
                <a:lnTo>
                  <a:pt x="21600" y="10064"/>
                </a:lnTo>
                <a:lnTo>
                  <a:pt x="0" y="10064"/>
                </a:lnTo>
                <a:lnTo>
                  <a:pt x="0" y="9654"/>
                </a:lnTo>
                <a:lnTo>
                  <a:pt x="21600" y="9654"/>
                </a:lnTo>
                <a:close/>
                <a:moveTo>
                  <a:pt x="21600" y="10354"/>
                </a:moveTo>
                <a:lnTo>
                  <a:pt x="21600" y="10740"/>
                </a:lnTo>
                <a:lnTo>
                  <a:pt x="0" y="10740"/>
                </a:lnTo>
                <a:lnTo>
                  <a:pt x="0" y="10354"/>
                </a:lnTo>
                <a:lnTo>
                  <a:pt x="21600" y="10354"/>
                </a:lnTo>
                <a:close/>
                <a:moveTo>
                  <a:pt x="21600" y="11029"/>
                </a:moveTo>
                <a:lnTo>
                  <a:pt x="21600" y="11440"/>
                </a:lnTo>
                <a:lnTo>
                  <a:pt x="0" y="11440"/>
                </a:lnTo>
                <a:lnTo>
                  <a:pt x="0" y="11029"/>
                </a:lnTo>
                <a:lnTo>
                  <a:pt x="21600" y="11029"/>
                </a:lnTo>
                <a:close/>
                <a:moveTo>
                  <a:pt x="21600" y="11729"/>
                </a:moveTo>
                <a:lnTo>
                  <a:pt x="21600" y="12115"/>
                </a:lnTo>
                <a:lnTo>
                  <a:pt x="0" y="12115"/>
                </a:lnTo>
                <a:lnTo>
                  <a:pt x="0" y="11729"/>
                </a:lnTo>
                <a:lnTo>
                  <a:pt x="21600" y="11729"/>
                </a:lnTo>
                <a:close/>
                <a:moveTo>
                  <a:pt x="21600" y="12429"/>
                </a:moveTo>
                <a:lnTo>
                  <a:pt x="21600" y="12815"/>
                </a:lnTo>
                <a:lnTo>
                  <a:pt x="0" y="12815"/>
                </a:lnTo>
                <a:lnTo>
                  <a:pt x="0" y="12429"/>
                </a:lnTo>
                <a:lnTo>
                  <a:pt x="21600" y="12429"/>
                </a:lnTo>
                <a:close/>
                <a:moveTo>
                  <a:pt x="21600" y="13105"/>
                </a:moveTo>
                <a:lnTo>
                  <a:pt x="21600" y="13491"/>
                </a:lnTo>
                <a:lnTo>
                  <a:pt x="0" y="13491"/>
                </a:lnTo>
                <a:lnTo>
                  <a:pt x="0" y="13105"/>
                </a:lnTo>
                <a:lnTo>
                  <a:pt x="21600" y="13105"/>
                </a:lnTo>
                <a:close/>
                <a:moveTo>
                  <a:pt x="21600" y="13805"/>
                </a:moveTo>
                <a:lnTo>
                  <a:pt x="21600" y="14191"/>
                </a:lnTo>
                <a:lnTo>
                  <a:pt x="0" y="14191"/>
                </a:lnTo>
                <a:lnTo>
                  <a:pt x="0" y="13805"/>
                </a:lnTo>
                <a:lnTo>
                  <a:pt x="21600" y="13805"/>
                </a:lnTo>
                <a:close/>
                <a:moveTo>
                  <a:pt x="21600" y="14480"/>
                </a:moveTo>
                <a:lnTo>
                  <a:pt x="21600" y="14891"/>
                </a:lnTo>
                <a:lnTo>
                  <a:pt x="0" y="14891"/>
                </a:lnTo>
                <a:lnTo>
                  <a:pt x="0" y="14480"/>
                </a:lnTo>
                <a:lnTo>
                  <a:pt x="21600" y="14480"/>
                </a:lnTo>
                <a:close/>
                <a:moveTo>
                  <a:pt x="21600" y="15180"/>
                </a:moveTo>
                <a:lnTo>
                  <a:pt x="21600" y="15566"/>
                </a:lnTo>
                <a:lnTo>
                  <a:pt x="0" y="15566"/>
                </a:lnTo>
                <a:lnTo>
                  <a:pt x="0" y="15180"/>
                </a:lnTo>
                <a:lnTo>
                  <a:pt x="21600" y="15180"/>
                </a:lnTo>
                <a:close/>
                <a:moveTo>
                  <a:pt x="21600" y="15856"/>
                </a:moveTo>
                <a:lnTo>
                  <a:pt x="21600" y="16266"/>
                </a:lnTo>
                <a:lnTo>
                  <a:pt x="0" y="16266"/>
                </a:lnTo>
                <a:lnTo>
                  <a:pt x="0" y="15856"/>
                </a:lnTo>
                <a:lnTo>
                  <a:pt x="21600" y="15856"/>
                </a:lnTo>
                <a:close/>
                <a:moveTo>
                  <a:pt x="21600" y="16556"/>
                </a:moveTo>
                <a:lnTo>
                  <a:pt x="21600" y="16942"/>
                </a:lnTo>
                <a:lnTo>
                  <a:pt x="0" y="16942"/>
                </a:lnTo>
                <a:lnTo>
                  <a:pt x="0" y="16556"/>
                </a:lnTo>
                <a:lnTo>
                  <a:pt x="21600" y="16556"/>
                </a:lnTo>
                <a:close/>
                <a:moveTo>
                  <a:pt x="21600" y="17256"/>
                </a:moveTo>
                <a:lnTo>
                  <a:pt x="21600" y="17642"/>
                </a:lnTo>
                <a:lnTo>
                  <a:pt x="0" y="17642"/>
                </a:lnTo>
                <a:lnTo>
                  <a:pt x="0" y="17256"/>
                </a:lnTo>
                <a:lnTo>
                  <a:pt x="21600" y="17256"/>
                </a:lnTo>
                <a:close/>
                <a:moveTo>
                  <a:pt x="21600" y="17932"/>
                </a:moveTo>
                <a:lnTo>
                  <a:pt x="21600" y="18318"/>
                </a:lnTo>
                <a:lnTo>
                  <a:pt x="0" y="18318"/>
                </a:lnTo>
                <a:lnTo>
                  <a:pt x="0" y="17932"/>
                </a:lnTo>
                <a:lnTo>
                  <a:pt x="21600" y="17932"/>
                </a:lnTo>
                <a:close/>
                <a:moveTo>
                  <a:pt x="21600" y="18632"/>
                </a:moveTo>
                <a:lnTo>
                  <a:pt x="21600" y="19018"/>
                </a:lnTo>
                <a:lnTo>
                  <a:pt x="0" y="19018"/>
                </a:lnTo>
                <a:lnTo>
                  <a:pt x="0" y="18632"/>
                </a:lnTo>
                <a:lnTo>
                  <a:pt x="21600" y="18632"/>
                </a:lnTo>
                <a:close/>
                <a:moveTo>
                  <a:pt x="21600" y="19307"/>
                </a:moveTo>
                <a:lnTo>
                  <a:pt x="21600" y="19718"/>
                </a:lnTo>
                <a:lnTo>
                  <a:pt x="0" y="19718"/>
                </a:lnTo>
                <a:lnTo>
                  <a:pt x="0" y="19307"/>
                </a:lnTo>
                <a:lnTo>
                  <a:pt x="21600" y="19307"/>
                </a:lnTo>
                <a:close/>
                <a:moveTo>
                  <a:pt x="21600" y="20007"/>
                </a:moveTo>
                <a:lnTo>
                  <a:pt x="21600" y="20393"/>
                </a:lnTo>
                <a:lnTo>
                  <a:pt x="0" y="20393"/>
                </a:lnTo>
                <a:lnTo>
                  <a:pt x="0" y="20007"/>
                </a:lnTo>
                <a:lnTo>
                  <a:pt x="21600" y="20007"/>
                </a:lnTo>
                <a:close/>
                <a:moveTo>
                  <a:pt x="21600" y="20683"/>
                </a:moveTo>
                <a:lnTo>
                  <a:pt x="21600" y="21093"/>
                </a:lnTo>
                <a:lnTo>
                  <a:pt x="0" y="21093"/>
                </a:lnTo>
                <a:lnTo>
                  <a:pt x="0" y="20683"/>
                </a:lnTo>
                <a:lnTo>
                  <a:pt x="21600" y="20683"/>
                </a:lnTo>
                <a:close/>
                <a:moveTo>
                  <a:pt x="21600" y="21383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21383"/>
                </a:lnTo>
                <a:lnTo>
                  <a:pt x="21600" y="21383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rgbClr val="000000"/>
            </a:solidFill>
            <a:bevel/>
          </a:ln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endParaRPr sz="1687"/>
          </a:p>
        </p:txBody>
      </p:sp>
      <p:sp>
        <p:nvSpPr>
          <p:cNvPr id="27" name="Rectangle 79">
            <a:extLst>
              <a:ext uri="{FF2B5EF4-FFF2-40B4-BE49-F238E27FC236}">
                <a16:creationId xmlns:a16="http://schemas.microsoft.com/office/drawing/2014/main" id="{A438D4FC-C8A8-204E-B193-B67FE0C7FF69}"/>
              </a:ext>
            </a:extLst>
          </p:cNvPr>
          <p:cNvSpPr txBox="1"/>
          <p:nvPr/>
        </p:nvSpPr>
        <p:spPr>
          <a:xfrm>
            <a:off x="4168754" y="3841825"/>
            <a:ext cx="246862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650240">
              <a:defRPr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</a:lstStyle>
          <a:p>
            <a:r>
              <a:rPr sz="1266"/>
              <a:t>&lt;x&gt;</a:t>
            </a:r>
          </a:p>
        </p:txBody>
      </p:sp>
      <p:grpSp>
        <p:nvGrpSpPr>
          <p:cNvPr id="28" name="Group 81">
            <a:extLst>
              <a:ext uri="{FF2B5EF4-FFF2-40B4-BE49-F238E27FC236}">
                <a16:creationId xmlns:a16="http://schemas.microsoft.com/office/drawing/2014/main" id="{6C476038-A4EA-7A48-9C16-991294018443}"/>
              </a:ext>
            </a:extLst>
          </p:cNvPr>
          <p:cNvGrpSpPr/>
          <p:nvPr/>
        </p:nvGrpSpPr>
        <p:grpSpPr>
          <a:xfrm>
            <a:off x="4580695" y="3732626"/>
            <a:ext cx="83356" cy="288462"/>
            <a:chOff x="31037" y="-1"/>
            <a:chExt cx="118549" cy="410255"/>
          </a:xfrm>
        </p:grpSpPr>
        <p:sp>
          <p:nvSpPr>
            <p:cNvPr id="29" name="Rectangle 82">
              <a:extLst>
                <a:ext uri="{FF2B5EF4-FFF2-40B4-BE49-F238E27FC236}">
                  <a16:creationId xmlns:a16="http://schemas.microsoft.com/office/drawing/2014/main" id="{24B06C29-4215-CD49-AD34-E042AAD8F648}"/>
                </a:ext>
              </a:extLst>
            </p:cNvPr>
            <p:cNvSpPr txBox="1"/>
            <p:nvPr/>
          </p:nvSpPr>
          <p:spPr>
            <a:xfrm>
              <a:off x="31037" y="133210"/>
              <a:ext cx="118549" cy="277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650240">
                <a:defRPr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lvl1pPr>
            </a:lstStyle>
            <a:p>
              <a:r>
                <a:rPr sz="1266" dirty="0"/>
                <a:t>x</a:t>
              </a:r>
            </a:p>
          </p:txBody>
        </p:sp>
        <p:sp>
          <p:nvSpPr>
            <p:cNvPr id="30" name="Line 83">
              <a:extLst>
                <a:ext uri="{FF2B5EF4-FFF2-40B4-BE49-F238E27FC236}">
                  <a16:creationId xmlns:a16="http://schemas.microsoft.com/office/drawing/2014/main" id="{54784890-9149-C540-B55C-F7845F998246}"/>
                </a:ext>
              </a:extLst>
            </p:cNvPr>
            <p:cNvSpPr/>
            <p:nvPr/>
          </p:nvSpPr>
          <p:spPr>
            <a:xfrm>
              <a:off x="36124" y="-1"/>
              <a:ext cx="2258" cy="139984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184">
                <a:defRPr sz="240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endParaRPr sz="1687"/>
            </a:p>
          </p:txBody>
        </p:sp>
      </p:grpSp>
      <p:sp>
        <p:nvSpPr>
          <p:cNvPr id="33" name="Right Arrow 32">
            <a:extLst>
              <a:ext uri="{FF2B5EF4-FFF2-40B4-BE49-F238E27FC236}">
                <a16:creationId xmlns:a16="http://schemas.microsoft.com/office/drawing/2014/main" id="{1B324F06-D052-1A45-BC1A-87FD76B61853}"/>
              </a:ext>
            </a:extLst>
          </p:cNvPr>
          <p:cNvSpPr/>
          <p:nvPr/>
        </p:nvSpPr>
        <p:spPr>
          <a:xfrm>
            <a:off x="5103965" y="2665500"/>
            <a:ext cx="478063" cy="490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193C1F8-B23A-1C41-BF80-4545BBD0A55F}"/>
              </a:ext>
            </a:extLst>
          </p:cNvPr>
          <p:cNvCxnSpPr/>
          <p:nvPr/>
        </p:nvCxnSpPr>
        <p:spPr>
          <a:xfrm flipV="1">
            <a:off x="2443942" y="1787236"/>
            <a:ext cx="907648" cy="232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B812AC0-F1DF-D549-B667-C51FCED2100F}"/>
              </a:ext>
            </a:extLst>
          </p:cNvPr>
          <p:cNvSpPr txBox="1"/>
          <p:nvPr/>
        </p:nvSpPr>
        <p:spPr>
          <a:xfrm>
            <a:off x="1379913" y="1772688"/>
            <a:ext cx="1099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Free energy landscape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69727FB-E831-704E-AE6E-18C943704116}"/>
              </a:ext>
            </a:extLst>
          </p:cNvPr>
          <p:cNvCxnSpPr>
            <a:cxnSpLocks/>
          </p:cNvCxnSpPr>
          <p:nvPr/>
        </p:nvCxnSpPr>
        <p:spPr>
          <a:xfrm>
            <a:off x="3347622" y="3071900"/>
            <a:ext cx="952804" cy="242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0D47F5F-7BD0-2B4A-ADCA-29464E47C616}"/>
              </a:ext>
            </a:extLst>
          </p:cNvPr>
          <p:cNvSpPr txBox="1"/>
          <p:nvPr/>
        </p:nvSpPr>
        <p:spPr>
          <a:xfrm>
            <a:off x="2494448" y="2801701"/>
            <a:ext cx="931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Biasing potential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C29967-09B8-E841-B5AD-568944B4F4ED}"/>
              </a:ext>
            </a:extLst>
          </p:cNvPr>
          <p:cNvSpPr txBox="1"/>
          <p:nvPr/>
        </p:nvSpPr>
        <p:spPr>
          <a:xfrm>
            <a:off x="4580911" y="3535766"/>
            <a:ext cx="1445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Conformational coordinate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889E87B-D757-C242-B5EE-B942B17AB9A6}"/>
              </a:ext>
            </a:extLst>
          </p:cNvPr>
          <p:cNvSpPr txBox="1"/>
          <p:nvPr/>
        </p:nvSpPr>
        <p:spPr>
          <a:xfrm>
            <a:off x="3980466" y="293227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44" name="Curved Right Arrow 43">
            <a:extLst>
              <a:ext uri="{FF2B5EF4-FFF2-40B4-BE49-F238E27FC236}">
                <a16:creationId xmlns:a16="http://schemas.microsoft.com/office/drawing/2014/main" id="{0BF504D7-A6FC-D648-BB46-676B1C1CD040}"/>
              </a:ext>
            </a:extLst>
          </p:cNvPr>
          <p:cNvSpPr/>
          <p:nvPr/>
        </p:nvSpPr>
        <p:spPr>
          <a:xfrm rot="5400000">
            <a:off x="6244187" y="2279073"/>
            <a:ext cx="461826" cy="39798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urved Right Arrow 44">
            <a:extLst>
              <a:ext uri="{FF2B5EF4-FFF2-40B4-BE49-F238E27FC236}">
                <a16:creationId xmlns:a16="http://schemas.microsoft.com/office/drawing/2014/main" id="{DDAA1D47-95F0-E044-A822-4974C2BD474E}"/>
              </a:ext>
            </a:extLst>
          </p:cNvPr>
          <p:cNvSpPr/>
          <p:nvPr/>
        </p:nvSpPr>
        <p:spPr>
          <a:xfrm rot="16200000" flipH="1">
            <a:off x="6711633" y="2224229"/>
            <a:ext cx="461826" cy="5125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AA781DD-CA50-234D-BFBE-87933FCE3D4B}"/>
              </a:ext>
            </a:extLst>
          </p:cNvPr>
          <p:cNvSpPr txBox="1"/>
          <p:nvPr/>
        </p:nvSpPr>
        <p:spPr>
          <a:xfrm>
            <a:off x="264928" y="4102641"/>
            <a:ext cx="8699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</a:t>
            </a:r>
            <a:r>
              <a:rPr lang="en-US" sz="1600" dirty="0">
                <a:solidFill>
                  <a:schemeClr val="accent1"/>
                </a:solidFill>
              </a:rPr>
              <a:t>conformational coordinate</a:t>
            </a:r>
            <a:r>
              <a:rPr lang="en-US" sz="1600" dirty="0"/>
              <a:t> and its </a:t>
            </a:r>
            <a:r>
              <a:rPr lang="en-US" sz="1600" dirty="0">
                <a:solidFill>
                  <a:schemeClr val="accent1"/>
                </a:solidFill>
              </a:rPr>
              <a:t>gradient</a:t>
            </a:r>
            <a:r>
              <a:rPr lang="en-US" sz="1600" dirty="0"/>
              <a:t> has to be evaluated at </a:t>
            </a:r>
            <a:r>
              <a:rPr lang="en-US" sz="1600" dirty="0">
                <a:solidFill>
                  <a:schemeClr val="accent1"/>
                </a:solidFill>
              </a:rPr>
              <a:t>each simulation timestep</a:t>
            </a:r>
            <a:r>
              <a:rPr lang="en-US" sz="1600" dirty="0"/>
              <a:t> (tens to hundreds of millions in a typical simulation).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B5AE7-32D2-6C4C-921E-2DF48566447C}"/>
              </a:ext>
            </a:extLst>
          </p:cNvPr>
          <p:cNvSpPr txBox="1"/>
          <p:nvPr/>
        </p:nvSpPr>
        <p:spPr>
          <a:xfrm>
            <a:off x="6826610" y="6574153"/>
            <a:ext cx="2343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Kopp, </a:t>
            </a:r>
            <a:r>
              <a:rPr lang="en-US" sz="1000" i="1" dirty="0"/>
              <a:t>Int. J. Mod. Phys. C</a:t>
            </a:r>
            <a:r>
              <a:rPr lang="en-US" sz="1000" dirty="0"/>
              <a:t> </a:t>
            </a:r>
            <a:r>
              <a:rPr lang="en-US" sz="1000" b="1" dirty="0"/>
              <a:t>19</a:t>
            </a:r>
            <a:r>
              <a:rPr lang="en-US" sz="1000" dirty="0"/>
              <a:t>, 523 (2008).</a:t>
            </a:r>
          </a:p>
        </p:txBody>
      </p:sp>
    </p:spTree>
    <p:extLst>
      <p:ext uri="{BB962C8B-B14F-4D97-AF65-F5344CB8AC3E}">
        <p14:creationId xmlns:p14="http://schemas.microsoft.com/office/powerpoint/2010/main" val="2724981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51F2C-9C4C-EC42-ADAD-2521F9A02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a Conformational coordinate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C9E706-94E7-EB4A-899C-591751A567D9}"/>
              </a:ext>
            </a:extLst>
          </p:cNvPr>
          <p:cNvSpPr txBox="1"/>
          <p:nvPr/>
        </p:nvSpPr>
        <p:spPr>
          <a:xfrm>
            <a:off x="424196" y="1244031"/>
            <a:ext cx="8590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Compare the curvature at “equivalent” atoms between a given conformation and a reference (~RMSD)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679979-447D-4147-AF6E-50EF40502161}"/>
              </a:ext>
            </a:extLst>
          </p:cNvPr>
          <p:cNvGrpSpPr/>
          <p:nvPr/>
        </p:nvGrpSpPr>
        <p:grpSpPr>
          <a:xfrm>
            <a:off x="4324366" y="1882123"/>
            <a:ext cx="4366195" cy="338554"/>
            <a:chOff x="3695700" y="2308860"/>
            <a:chExt cx="4366195" cy="3385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50EC8D-07ED-3A41-886C-C3094C6E142C}"/>
                </a:ext>
              </a:extLst>
            </p:cNvPr>
            <p:cNvSpPr txBox="1"/>
            <p:nvPr/>
          </p:nvSpPr>
          <p:spPr>
            <a:xfrm>
              <a:off x="3695700" y="2308860"/>
              <a:ext cx="43661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Mapping      between atoms in each conformation 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A3F288-B066-704E-BE37-CF763BBDD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65432" y="2408401"/>
              <a:ext cx="242788" cy="16995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32047FA-CF85-6F45-9783-291EE18446EF}"/>
              </a:ext>
            </a:extLst>
          </p:cNvPr>
          <p:cNvSpPr txBox="1"/>
          <p:nvPr/>
        </p:nvSpPr>
        <p:spPr>
          <a:xfrm>
            <a:off x="4041852" y="2311541"/>
            <a:ext cx="493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Problem:</a:t>
            </a:r>
            <a:r>
              <a:rPr lang="en-US" sz="1600" dirty="0"/>
              <a:t> Lipids can migrate </a:t>
            </a:r>
            <a:r>
              <a:rPr lang="en-US" sz="1600" dirty="0" err="1"/>
              <a:t>w.r.t</a:t>
            </a:r>
            <a:r>
              <a:rPr lang="en-US" sz="1600" dirty="0"/>
              <a:t> one another over time…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1447A8-B1E3-BB44-8D42-CE6CD4DC7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492" y="3717968"/>
            <a:ext cx="3487189" cy="26056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D662DF-1846-3748-B28D-B50487BD648D}"/>
              </a:ext>
            </a:extLst>
          </p:cNvPr>
          <p:cNvSpPr txBox="1"/>
          <p:nvPr/>
        </p:nvSpPr>
        <p:spPr>
          <a:xfrm>
            <a:off x="576810" y="3639437"/>
            <a:ext cx="4328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Use the iterative closest point (ICP) method to superimpose the current conformation with the one at time t-</a:t>
            </a:r>
            <a:r>
              <a:rPr lang="en-US" sz="1600" dirty="0" err="1"/>
              <a:t>Δt</a:t>
            </a:r>
            <a:endParaRPr lang="en-US" sz="16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Map closest-lying atoms in superimposed conformations (</a:t>
            </a:r>
            <a:r>
              <a:rPr lang="en-US" sz="1600" dirty="0" err="1"/>
              <a:t>bijectively</a:t>
            </a:r>
            <a:r>
              <a:rPr lang="en-US" sz="1600" dirty="0"/>
              <a:t>).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Propagate the mapping back to the reference conformation: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9B5340-FB8D-4445-9CA1-A11B5440B0F5}"/>
              </a:ext>
            </a:extLst>
          </p:cNvPr>
          <p:cNvSpPr txBox="1"/>
          <p:nvPr/>
        </p:nvSpPr>
        <p:spPr>
          <a:xfrm>
            <a:off x="287165" y="3219607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At time t: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43B763-6A27-A04E-86DD-7B890100D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" y="5998259"/>
            <a:ext cx="3784830" cy="252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4A5502-D001-8143-8C03-B7443790B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96" y="1859573"/>
            <a:ext cx="3038611" cy="90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649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1557</TotalTime>
  <Words>854</Words>
  <Application>Microsoft Macintosh PowerPoint</Application>
  <PresentationFormat>On-screen Show (4:3)</PresentationFormat>
  <Paragraphs>102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Palatino Linotype</vt:lpstr>
      <vt:lpstr>Tw Cen MT</vt:lpstr>
      <vt:lpstr>Tw Cen MT Condensed</vt:lpstr>
      <vt:lpstr>Wingdings 3</vt:lpstr>
      <vt:lpstr>Integral</vt:lpstr>
      <vt:lpstr>Curvature as a collective coordinate in enhanced sampling membrane simulations</vt:lpstr>
      <vt:lpstr>MEMBRANES</vt:lpstr>
      <vt:lpstr>Example: Formation of OUTER MEMBRANE VESICLES (OMV) in gram-negative bacteria</vt:lpstr>
      <vt:lpstr>Actors of membrane bending</vt:lpstr>
      <vt:lpstr>Scales of space and time</vt:lpstr>
      <vt:lpstr>Estimating CURVATURE at atoms</vt:lpstr>
      <vt:lpstr>Finding a suitable neighborhood</vt:lpstr>
      <vt:lpstr>Efficiently computing eigenvalues</vt:lpstr>
      <vt:lpstr>Defining a Conformational coordinate</vt:lpstr>
      <vt:lpstr>Toy system: POPE Membrane</vt:lpstr>
      <vt:lpstr>USING MULTIPLE REFERENCE CONFORMATIONS</vt:lpstr>
      <vt:lpstr>Application to system preparation</vt:lpstr>
      <vt:lpstr>PQS-induced budding of the bacterial outer membrane</vt:lpstr>
      <vt:lpstr>IMPLEMENTATION and possible extensions</vt:lpstr>
      <vt:lpstr>THANKS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Curvature as a collective coordinate in enhanced sampling membrane simulations</dc:title>
  <dc:creator>Benjamin Bouvier</dc:creator>
  <cp:lastModifiedBy>Benjamin Bouvier</cp:lastModifiedBy>
  <cp:revision>70</cp:revision>
  <dcterms:created xsi:type="dcterms:W3CDTF">2019-10-28T16:38:04Z</dcterms:created>
  <dcterms:modified xsi:type="dcterms:W3CDTF">2019-11-05T06:30:40Z</dcterms:modified>
</cp:coreProperties>
</file>