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7" r:id="rId2"/>
    <p:sldId id="412" r:id="rId3"/>
    <p:sldId id="317" r:id="rId4"/>
    <p:sldId id="427" r:id="rId5"/>
    <p:sldId id="428" r:id="rId6"/>
    <p:sldId id="429" r:id="rId7"/>
    <p:sldId id="431" r:id="rId8"/>
    <p:sldId id="426" r:id="rId9"/>
    <p:sldId id="321" r:id="rId10"/>
    <p:sldId id="322" r:id="rId11"/>
    <p:sldId id="432" r:id="rId12"/>
    <p:sldId id="323" r:id="rId13"/>
    <p:sldId id="324" r:id="rId14"/>
    <p:sldId id="325" r:id="rId15"/>
    <p:sldId id="433" r:id="rId16"/>
    <p:sldId id="326" r:id="rId17"/>
    <p:sldId id="327" r:id="rId18"/>
    <p:sldId id="437" r:id="rId19"/>
    <p:sldId id="436" r:id="rId20"/>
    <p:sldId id="329" r:id="rId21"/>
    <p:sldId id="435" r:id="rId22"/>
    <p:sldId id="401" r:id="rId23"/>
    <p:sldId id="410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311" r:id="rId32"/>
    <p:sldId id="438" r:id="rId33"/>
    <p:sldId id="282" r:id="rId34"/>
    <p:sldId id="314" r:id="rId35"/>
    <p:sldId id="366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7" autoAdjust="0"/>
    <p:restoredTop sz="94660"/>
  </p:normalViewPr>
  <p:slideViewPr>
    <p:cSldViewPr>
      <p:cViewPr varScale="1">
        <p:scale>
          <a:sx n="43" d="100"/>
          <a:sy n="43" d="100"/>
        </p:scale>
        <p:origin x="53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C29E9-F6CD-4AD8-8B8F-B025F8FFFE0B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FC54F-4CBC-4867-9882-B51316913E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73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5FBEF-18F5-4ED8-A390-C8766B82D28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F13A8-7FBE-4A3D-952B-27E4CC5811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6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0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65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48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03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0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9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37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>
                <a:latin typeface="Courier New" pitchFamily="49" charset="0"/>
              </a:rPr>
              <a:t>&gt;Homo sapiens </a:t>
            </a:r>
            <a:r>
              <a:rPr lang="fr-FR" sz="1200" dirty="0" err="1" smtClean="0">
                <a:latin typeface="Courier New" pitchFamily="49" charset="0"/>
              </a:rPr>
              <a:t>Arg</a:t>
            </a:r>
            <a:r>
              <a:rPr lang="fr-FR" sz="1200" dirty="0" smtClean="0">
                <a:latin typeface="Courier New" pitchFamily="49" charset="0"/>
              </a:rPr>
              <a:t>, </a:t>
            </a:r>
            <a:r>
              <a:rPr lang="fr-FR" sz="1200" dirty="0" err="1" smtClean="0">
                <a:latin typeface="Courier New" pitchFamily="49" charset="0"/>
              </a:rPr>
              <a:t>True</a:t>
            </a:r>
            <a:r>
              <a:rPr lang="fr-FR" sz="1200" dirty="0" smtClean="0">
                <a:latin typeface="Courier New" pitchFamily="49" charset="0"/>
              </a:rPr>
              <a:t> Structure</a:t>
            </a:r>
          </a:p>
          <a:p>
            <a:r>
              <a:rPr lang="fr-FR" sz="1200" dirty="0" smtClean="0">
                <a:latin typeface="Courier New" pitchFamily="49" charset="0"/>
              </a:rPr>
              <a:t>TGGTATATAGTTTAAACAAAACGAATGATTTCGACTCATTAAATTATGATAATCATATTTACCAA</a:t>
            </a:r>
          </a:p>
          <a:p>
            <a:r>
              <a:rPr lang="fr-FR" sz="1200" dirty="0" smtClean="0">
                <a:latin typeface="Courier New" pitchFamily="49" charset="0"/>
              </a:rPr>
              <a:t>(((((.(..((((.....)))).(((((.......)))))....(((((...)))))).))))).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5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3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ponty\Documents\Presentations\2012-03-VIZBI\tRNA-VARN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371600"/>
            <a:ext cx="3750599" cy="41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onty\Documents\Presentations\2012-03-VIZBI\super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8783" r="2375" b="4315"/>
          <a:stretch/>
        </p:blipFill>
        <p:spPr bwMode="auto">
          <a:xfrm>
            <a:off x="533400" y="1499235"/>
            <a:ext cx="411480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6F66A56-7BDF-4078-A923-9952A9786A10}" type="datetime1">
              <a:rPr lang="en-US" smtClean="0"/>
              <a:t>12/1/2015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B6148FA-67D1-4CFC-9BEA-A1E5CCB46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solidFill>
            <a:schemeClr val="bg1">
              <a:alpha val="69000"/>
            </a:schemeClr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solidFill>
            <a:schemeClr val="bg1">
              <a:alpha val="69000"/>
            </a:schemeClr>
          </a:solidFill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CB9-A9C2-4159-B5E5-59A91A357425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868C-BE9D-46FB-9D58-B309F60F12E3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E9BF-2F22-4C61-AD7A-37D483C8C890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200300C-582F-45DB-BFE8-8DC2E853DB2D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B6148FA-67D1-4CFC-9BEA-A1E5CCB46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3BB5-0FCF-4C5A-BF34-C04479C7E15E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7DE-9472-45AF-8AD6-83CCEFF5C675}" type="datetime1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D6B9-E1EF-4209-B268-85C227737250}" type="datetime1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AEA-7EAE-4BFA-A775-FAACD14BB086}" type="datetime1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CC5C-3DFD-46EB-BDDC-815C1C07C6E2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6EC3-9F06-445A-A3E9-B8C8B70409A2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40C6E0-C4C1-4253-8E6E-468A8398D884}" type="datetime1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6148FA-67D1-4CFC-9BEA-A1E5CCB46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na.tbi.univie.ac.at/cgi-bin/RNAalifold.cgi" TargetMode="External"/><Relationship Id="rId2" Type="http://schemas.openxmlformats.org/officeDocument/2006/relationships/hyperlink" Target="http://www.ebi.ac.uk/Tools/msa/maff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na.tbi.univie.ac.at/cgi-bin/RNAalifold.cgi" TargetMode="External"/><Relationship Id="rId2" Type="http://schemas.openxmlformats.org/officeDocument/2006/relationships/hyperlink" Target="http://www.ebi.ac.uk/Tools/msa/clustalw2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na.informatik.uni-freiburg.de:8080/LocARNA.j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rna.informatik.uni-freiburg.de:8080/LocARNA/Input.js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Beyond </a:t>
            </a:r>
            <a:r>
              <a:rPr lang="en-US" sz="2400" i="1" dirty="0" smtClean="0"/>
              <a:t>ab initio</a:t>
            </a:r>
            <a:r>
              <a:rPr lang="en-US" sz="2400" dirty="0" smtClean="0"/>
              <a:t> modelling… </a:t>
            </a:r>
            <a:br>
              <a:rPr lang="en-US" sz="2400" dirty="0" smtClean="0"/>
            </a:br>
            <a:r>
              <a:rPr lang="en-US" sz="2400" dirty="0" smtClean="0"/>
              <a:t>Comparative and Boltzmann equilibrium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Yann </a:t>
            </a:r>
            <a:r>
              <a:rPr lang="en-US" b="1" dirty="0" err="1" smtClean="0"/>
              <a:t>Ponty</a:t>
            </a:r>
            <a:r>
              <a:rPr lang="en-US" dirty="0" smtClean="0"/>
              <a:t>, CNRS/</a:t>
            </a:r>
            <a:r>
              <a:rPr lang="en-US" dirty="0" err="1" smtClean="0"/>
              <a:t>Ecole</a:t>
            </a:r>
            <a:r>
              <a:rPr lang="en-US" dirty="0" smtClean="0"/>
              <a:t> </a:t>
            </a:r>
            <a:r>
              <a:rPr lang="en-US" dirty="0" err="1" smtClean="0"/>
              <a:t>Polytechnique</a:t>
            </a:r>
            <a:endParaRPr lang="en-US" dirty="0" smtClean="0"/>
          </a:p>
          <a:p>
            <a:r>
              <a:rPr lang="en-US" dirty="0"/>
              <a:t>with invaluable help from</a:t>
            </a:r>
            <a:r>
              <a:rPr lang="en-US" b="1" dirty="0"/>
              <a:t> Alain Denise</a:t>
            </a:r>
            <a:r>
              <a:rPr lang="en-US" dirty="0"/>
              <a:t>, LRI/IGM, </a:t>
            </a:r>
            <a:r>
              <a:rPr lang="en-US" dirty="0" err="1"/>
              <a:t>Université</a:t>
            </a:r>
            <a:r>
              <a:rPr lang="en-US" dirty="0"/>
              <a:t> </a:t>
            </a:r>
            <a:r>
              <a:rPr lang="en-US" dirty="0" smtClean="0"/>
              <a:t>Paris-</a:t>
            </a:r>
            <a:r>
              <a:rPr lang="en-US" dirty="0" err="1" smtClean="0"/>
              <a:t>Sud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M2 Bioinfo Paris-Saclay 2015-2016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219200" y="6324600"/>
            <a:ext cx="1219200" cy="365760"/>
          </a:xfrm>
        </p:spPr>
        <p:txBody>
          <a:bodyPr/>
          <a:lstStyle/>
          <a:p>
            <a:fld id="{4B6148FA-67D1-4CFC-9BEA-A1E5CCB46E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Application : </a:t>
            </a:r>
            <a:r>
              <a:rPr lang="fr-FR" dirty="0" err="1" smtClean="0"/>
              <a:t>tRNA</a:t>
            </a:r>
            <a:r>
              <a:rPr lang="fr-FR" dirty="0" smtClean="0"/>
              <a:t> Alanine</a:t>
            </a:r>
          </a:p>
        </p:txBody>
      </p:sp>
      <p:sp>
        <p:nvSpPr>
          <p:cNvPr id="48131" name="Text Box 1027"/>
          <p:cNvSpPr txBox="1">
            <a:spLocks noChangeArrowheads="1"/>
          </p:cNvSpPr>
          <p:nvPr/>
        </p:nvSpPr>
        <p:spPr bwMode="auto">
          <a:xfrm>
            <a:off x="1219200" y="1600200"/>
            <a:ext cx="7391400" cy="4339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Artibeus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jamaicensis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AAGGGCTTAGCTTAATTAAAGTAGTTGATTTGCATTCAGCAGCTGTAGGATAAAGTCTTGCAGTCCTTA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Balaenoptera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musculus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GAGGATTTAGCTTAATTAAAGTGTTTGATTTGCATTCAATTGATGTAAGATATAGTCTTGCAGTCCTTA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Bos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taurus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GAGGATTTAGCTTAATTAAAGTGGTTGATTTGCATTCAATTGATGTAAGGTGTAGTCTTGCAATCCTTA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Canis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familiaris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GAGGGCTTAGCTTAATTAAAGTGTTTGATTTGCATTCAATTGATGTAAGATAGATTCTTGCAGCCCTTA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Ceratotherium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simum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GAGGGTTTAGCTTAATTAAAGTGTTTGATTTGCATTCAGTTGATGTAAGATAGAGTCTTGCAGCCCTTA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Dasypus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novemcinctus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GAGGACTTAGCTTAATTAAAGTGCCTGATTTGCGTTCAGGAGATGTGGGGCTAAATCTTGCAGTCCTTA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Equus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asinus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AAGGGCTTAGCTTAATGAAAGTGTTTGATTTGCGTTCAATTGATGTGAGATAGAGTCTTGCAGTCCTTA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Erinaceus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europeus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GAGGATTTAGCTTAAAAAAAGTGGTTGATTTGCATTCAATTGATATAGGAAATATAATCTTGTAATCCTTA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Felis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catus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GAGGACTTAGCTTAATTAAAGTGTTTGATTTGCAATCAATTGATGTAAGATAGATTCTTGCAGTCCTTA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Hippopotamus</a:t>
            </a:r>
            <a:r>
              <a:rPr lang="fr-FR" sz="1200" dirty="0" err="1">
                <a:latin typeface="Courier New" pitchFamily="49" charset="0"/>
              </a:rPr>
              <a:t>_</a:t>
            </a:r>
            <a:r>
              <a:rPr lang="fr-FR" sz="1200" dirty="0" err="1" smtClean="0">
                <a:latin typeface="Courier New" pitchFamily="49" charset="0"/>
              </a:rPr>
              <a:t>amphibius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AGGGACTTAGCTTAATAAAAGCAGTTGAGTTGCATTCAATTGATGTGAGGTGCGGTCTTGCAGTCTCTA</a:t>
            </a:r>
          </a:p>
          <a:p>
            <a:r>
              <a:rPr lang="fr-FR" sz="1200" dirty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Homo_sapiens</a:t>
            </a:r>
            <a:endParaRPr lang="fr-FR" sz="1200" dirty="0">
              <a:latin typeface="Courier New" pitchFamily="49" charset="0"/>
            </a:endParaRPr>
          </a:p>
          <a:p>
            <a:r>
              <a:rPr lang="fr-FR" sz="1200" dirty="0">
                <a:latin typeface="Courier New" pitchFamily="49" charset="0"/>
              </a:rPr>
              <a:t>AAGGGCTTAGCTTAATTAAAGTGGCTGATTTGCGTTCAGTTGATGCAGAGTGGGGTTTTGCAGTCCTTA</a:t>
            </a:r>
          </a:p>
          <a:p>
            <a:endParaRPr lang="fr-FR" sz="1200" dirty="0">
              <a:latin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Exercise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Compute</a:t>
            </a:r>
            <a:r>
              <a:rPr lang="fr-FR" dirty="0" smtClean="0"/>
              <a:t> an </a:t>
            </a:r>
            <a:r>
              <a:rPr lang="fr-FR" dirty="0" err="1" smtClean="0"/>
              <a:t>alignment</a:t>
            </a:r>
            <a:r>
              <a:rPr lang="fr-FR" dirty="0" smtClean="0"/>
              <a:t> of the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sequences</a:t>
            </a:r>
            <a:r>
              <a:rPr lang="fr-FR" dirty="0" smtClean="0"/>
              <a:t>, by </a:t>
            </a:r>
            <a:r>
              <a:rPr lang="fr-FR" dirty="0" err="1" smtClean="0"/>
              <a:t>using</a:t>
            </a:r>
            <a:r>
              <a:rPr lang="fr-FR" dirty="0" smtClean="0"/>
              <a:t> MAFFT: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hlinkClick r:id="rId2"/>
              </a:rPr>
              <a:t>http://www.ebi.ac.uk/Tools/msa/mafft</a:t>
            </a:r>
            <a:r>
              <a:rPr lang="fr-FR" dirty="0" smtClean="0">
                <a:hlinkClick r:id="rId2"/>
              </a:rPr>
              <a:t>/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(do not </a:t>
            </a:r>
            <a:r>
              <a:rPr lang="fr-FR" dirty="0" err="1" smtClean="0"/>
              <a:t>forget</a:t>
            </a:r>
            <a:r>
              <a:rPr lang="fr-FR" dirty="0" smtClean="0"/>
              <a:t> to set the </a:t>
            </a:r>
            <a:r>
              <a:rPr lang="fr-FR" i="1" dirty="0" err="1" smtClean="0"/>
              <a:t>Nucleic</a:t>
            </a:r>
            <a:r>
              <a:rPr lang="fr-FR" i="1" dirty="0" smtClean="0"/>
              <a:t> Acid</a:t>
            </a:r>
            <a:r>
              <a:rPr lang="fr-FR" dirty="0" smtClean="0"/>
              <a:t> option)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Copy/</a:t>
            </a:r>
            <a:r>
              <a:rPr lang="fr-FR" dirty="0" err="1" smtClean="0"/>
              <a:t>paste</a:t>
            </a:r>
            <a:r>
              <a:rPr lang="fr-FR" dirty="0" smtClean="0"/>
              <a:t> the </a:t>
            </a:r>
            <a:r>
              <a:rPr lang="fr-FR" dirty="0" err="1" smtClean="0"/>
              <a:t>result</a:t>
            </a:r>
            <a:r>
              <a:rPr lang="fr-FR" dirty="0" smtClean="0"/>
              <a:t> in </a:t>
            </a:r>
            <a:r>
              <a:rPr lang="fr-FR" dirty="0" err="1" smtClean="0"/>
              <a:t>RNAalifold</a:t>
            </a:r>
            <a:r>
              <a:rPr lang="fr-FR" dirty="0" smtClean="0"/>
              <a:t> :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>
                <a:hlinkClick r:id="rId3"/>
              </a:rPr>
              <a:t>http://rna.tbi.univie.ac.at/cgi-bin/RNAalifold.cgi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Look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result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MAFFT </a:t>
            </a:r>
            <a:r>
              <a:rPr lang="fr-FR" dirty="0" err="1" smtClean="0"/>
              <a:t>alignment</a:t>
            </a:r>
            <a:endParaRPr lang="fr-FR" dirty="0" smtClean="0"/>
          </a:p>
        </p:txBody>
      </p:sp>
      <p:sp>
        <p:nvSpPr>
          <p:cNvPr id="51203" name="Text Box 19"/>
          <p:cNvSpPr txBox="1">
            <a:spLocks noChangeArrowheads="1"/>
          </p:cNvSpPr>
          <p:nvPr/>
        </p:nvSpPr>
        <p:spPr bwMode="auto">
          <a:xfrm>
            <a:off x="264543" y="1295400"/>
            <a:ext cx="8534400" cy="4832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Artibeus_jamaicensis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AAGGGCTTAGCTTAATTAAAGTAGTTGATTTGCATTCAGCAGCTGTAGG-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ATAAAGTCTTGCAGTCCTTA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Balaenoptera_musculus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GAGGATTTAGCTTAATTAAAGTGTTTGATTTGCATTCAATTGATGTAAG-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ATATAGTCTTGCAGTCCTTA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Bos_taurus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GAGGATTTAGCTTAATTAAAGTGGTTGATTTGCATTCAATTGATGTAAG-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GTGTAGTCTTGCAATCCTTA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Canis_familiaris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GAGGGCTTAGCTTAATTAAAGTGTTTGATTTGCATTCAATTGATGTAAG-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ATAGATTCTTGCAGCCCTTA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Ceratotherium_simum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GAGGGTTTAGCTTAATTAAAGTGTTTGATTTGCATTCAGTTGATGTAAG-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ATAGAGTCTTGCAGCCCTTA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Felis_catus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GAGGACTTAGCTTAATTAAAGTGTTTGATTTGCAATCAATTGATGTAAG-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ATAGATTCTTGCAGTCCTTA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Equus_asinus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AAGGGCTTAGCTTAATGAAAGTGTTTGATTTGCGTTCAATTGATGTGAG-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ATAGAGTCTTGCAGTCCTTA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Homo_sapiens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AAGGGCTTAGCTTAATTAAAGTGGCTGATTTGCGTTCAGTTGATGCAGA-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GTGGGGTTTTGCAGTCCTTA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Hippopotamus_amphibius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AGGGACTTAGCTTAATAAAAGCAGTTGAGTTGCATTCAATTGATGTGAG-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GTGCGGTCTTGCAGTCTCTA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Dasypus_novemcinctus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GAGGACTTAGCTTAATTAAAGTGCCTGATTTGCGTTCAGGAGATGTGGG-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GCTAAATCTTGCAGTCCTTA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Erinaceus_europeus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GAGGATTTAGCTTAAAAAAAGTGGTTGATTTGCATTCAATTGATATAGGAAATATAATCTTGTAATCCTTA</a:t>
            </a:r>
            <a:endParaRPr lang="fr-FR" sz="1400" dirty="0">
              <a:latin typeface="Courier New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RNAalifold</a:t>
            </a:r>
            <a:endParaRPr lang="fr-F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6729" t="35019" r="8411" b="38522"/>
          <a:stretch>
            <a:fillRect/>
          </a:stretch>
        </p:blipFill>
        <p:spPr bwMode="auto">
          <a:xfrm>
            <a:off x="5410200" y="4572000"/>
            <a:ext cx="33886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066800"/>
            <a:ext cx="2581275" cy="261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079758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9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Application : tRNA </a:t>
            </a:r>
            <a:r>
              <a:rPr lang="fr-FR" sz="4000" i="1" smtClean="0"/>
              <a:t>H.sapiens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143000" y="1752600"/>
            <a:ext cx="7620000" cy="3785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200" dirty="0" smtClean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Homo_sapiensArg</a:t>
            </a:r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smtClean="0">
                <a:latin typeface="Courier New" pitchFamily="49" charset="0"/>
              </a:rPr>
              <a:t>TGGTATATAGTTTAAACAAAACGAATGATTTCGACTCATTAAATTATGATAATCATATTTACCAA</a:t>
            </a:r>
          </a:p>
          <a:p>
            <a:r>
              <a:rPr lang="fr-FR" sz="1200" dirty="0" smtClean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Homo_sapiensAsn</a:t>
            </a:r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smtClean="0">
                <a:latin typeface="Courier New" pitchFamily="49" charset="0"/>
              </a:rPr>
              <a:t>TAGATTGAAGCCAGTTGATTAGGGTGCTTAGCTGTTAACTAAGTGTTTGTGGGTTTAAGTCCCATTGGTCTAG</a:t>
            </a:r>
          </a:p>
          <a:p>
            <a:r>
              <a:rPr lang="fr-FR" sz="1200" dirty="0" smtClean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Homo_sapiensAsp</a:t>
            </a:r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smtClean="0">
                <a:latin typeface="Courier New" pitchFamily="49" charset="0"/>
              </a:rPr>
              <a:t>AAGGTATTAGAAAAACCATTTCATAACTTTGTCAAAGTTAAATTATAGGCTAAATCCTATATATCTTA</a:t>
            </a:r>
          </a:p>
          <a:p>
            <a:r>
              <a:rPr lang="fr-FR" sz="1200" dirty="0" smtClean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Homo_sapiensCys</a:t>
            </a:r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smtClean="0">
                <a:latin typeface="Courier New" pitchFamily="49" charset="0"/>
              </a:rPr>
              <a:t>AGCTCCGAGGTGATTTTCATATTGAATTGCAAATTCGAAGAAGCAGCTTCAAACCTGCCGGGGCTT</a:t>
            </a:r>
          </a:p>
          <a:p>
            <a:r>
              <a:rPr lang="fr-FR" sz="1200" dirty="0" smtClean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Homo_sapiensGln</a:t>
            </a:r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smtClean="0">
                <a:latin typeface="Courier New" pitchFamily="49" charset="0"/>
              </a:rPr>
              <a:t>TAGGATGGGGTGTGATAGGTGGCACGGAGAATTTTGGATTCTCAGGGATGGGTTCGATTCTCATAGTCCTAG</a:t>
            </a:r>
          </a:p>
          <a:p>
            <a:r>
              <a:rPr lang="fr-FR" sz="1200" dirty="0" smtClean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Homo_sapiensGlu</a:t>
            </a:r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smtClean="0">
                <a:latin typeface="Courier New" pitchFamily="49" charset="0"/>
              </a:rPr>
              <a:t>GTTCTTGTAGTTGAAATACAACGATGGTTTTTCATATCATTGGTCGTGGTTGTAGTCCGTGCGAGAATA</a:t>
            </a:r>
          </a:p>
          <a:p>
            <a:r>
              <a:rPr lang="fr-FR" sz="1200" dirty="0" smtClean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Homo_sapiensGly</a:t>
            </a:r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smtClean="0">
                <a:latin typeface="Courier New" pitchFamily="49" charset="0"/>
              </a:rPr>
              <a:t>ACTCTTTTAGTATAAATAGTACCGTTAACTTCCAATTAACTAGTTTTGACAACATTCAAAAAAGAGTA</a:t>
            </a:r>
          </a:p>
          <a:p>
            <a:r>
              <a:rPr lang="fr-FR" sz="1200" dirty="0" smtClean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Homo_sapiensHis</a:t>
            </a:r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smtClean="0">
                <a:latin typeface="Courier New" pitchFamily="49" charset="0"/>
              </a:rPr>
              <a:t>GTAAATATAGTTTAACCAAAACATCAGATTGTGAATCTGACAACAGAGGCTTACGACCCCTTATTTACC</a:t>
            </a:r>
          </a:p>
          <a:p>
            <a:r>
              <a:rPr lang="fr-FR" sz="1200" dirty="0" smtClean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Homo_sapiensIso</a:t>
            </a:r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smtClean="0">
                <a:latin typeface="Courier New" pitchFamily="49" charset="0"/>
              </a:rPr>
              <a:t>AGAAATATGTCTGATAAAAGAGTTACTTTGATAGAGTAAATAATAGGAGCTTAAACCCCCTTATTTCTA</a:t>
            </a:r>
          </a:p>
          <a:p>
            <a:r>
              <a:rPr lang="fr-FR" sz="1200" dirty="0" smtClean="0">
                <a:latin typeface="Courier New" pitchFamily="49" charset="0"/>
              </a:rPr>
              <a:t>&gt;</a:t>
            </a:r>
            <a:r>
              <a:rPr lang="fr-FR" sz="1200" dirty="0" err="1" smtClean="0">
                <a:latin typeface="Courier New" pitchFamily="49" charset="0"/>
              </a:rPr>
              <a:t>Homo_sapiensLeuCun</a:t>
            </a:r>
            <a:endParaRPr lang="fr-FR" sz="1200" dirty="0" smtClean="0">
              <a:latin typeface="Courier New" pitchFamily="49" charset="0"/>
            </a:endParaRPr>
          </a:p>
          <a:p>
            <a:r>
              <a:rPr lang="fr-FR" sz="1200" dirty="0" smtClean="0">
                <a:latin typeface="Courier New" pitchFamily="49" charset="0"/>
              </a:rPr>
              <a:t>ACTTTTAAAGGATAACAGCTATCCATTGGTCTTAGGCCCCAAAAATTTTGGTGCAACTCCAAATAAAAGTA</a:t>
            </a:r>
            <a:endParaRPr lang="fr-FR" sz="1200" dirty="0">
              <a:latin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Exercise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fr-FR" dirty="0" smtClean="0"/>
              <a:t>The </a:t>
            </a:r>
            <a:r>
              <a:rPr lang="fr-FR" dirty="0" err="1" smtClean="0"/>
              <a:t>same</a:t>
            </a:r>
            <a:r>
              <a:rPr lang="fr-FR" dirty="0" smtClean="0"/>
              <a:t> as </a:t>
            </a:r>
            <a:r>
              <a:rPr lang="fr-FR" dirty="0" err="1" smtClean="0"/>
              <a:t>previously</a:t>
            </a:r>
            <a:r>
              <a:rPr lang="fr-FR" dirty="0" smtClean="0"/>
              <a:t>, but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new </a:t>
            </a:r>
            <a:r>
              <a:rPr lang="fr-FR" dirty="0" err="1" smtClean="0"/>
              <a:t>sequences</a:t>
            </a:r>
            <a:r>
              <a:rPr lang="fr-F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Compute</a:t>
            </a:r>
            <a:r>
              <a:rPr lang="fr-FR" dirty="0" smtClean="0"/>
              <a:t> an </a:t>
            </a:r>
            <a:r>
              <a:rPr lang="fr-FR" dirty="0" err="1" smtClean="0"/>
              <a:t>alignment</a:t>
            </a:r>
            <a:r>
              <a:rPr lang="fr-FR" dirty="0" smtClean="0"/>
              <a:t> of the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sequences</a:t>
            </a:r>
            <a:r>
              <a:rPr lang="fr-FR" dirty="0" smtClean="0"/>
              <a:t>, by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ClustalW</a:t>
            </a:r>
            <a:r>
              <a:rPr lang="fr-FR" dirty="0" smtClean="0"/>
              <a:t> or </a:t>
            </a:r>
            <a:r>
              <a:rPr lang="fr-FR" dirty="0" err="1" smtClean="0"/>
              <a:t>ClustalO</a:t>
            </a:r>
            <a:r>
              <a:rPr lang="fr-FR" dirty="0" smtClean="0"/>
              <a:t>: </a:t>
            </a:r>
            <a:r>
              <a:rPr lang="fr-FR" dirty="0" smtClean="0">
                <a:hlinkClick r:id="rId2"/>
              </a:rPr>
              <a:t>http://www.ebi.ac.uk/Tools/msa/clustalw2/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(do not </a:t>
            </a:r>
            <a:r>
              <a:rPr lang="fr-FR" dirty="0" err="1" smtClean="0"/>
              <a:t>forget</a:t>
            </a:r>
            <a:r>
              <a:rPr lang="fr-FR" dirty="0" smtClean="0"/>
              <a:t> to put the « DNA » option)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Copy/</a:t>
            </a:r>
            <a:r>
              <a:rPr lang="fr-FR" dirty="0" err="1" smtClean="0"/>
              <a:t>paste</a:t>
            </a:r>
            <a:r>
              <a:rPr lang="fr-FR" dirty="0" smtClean="0"/>
              <a:t> the </a:t>
            </a:r>
            <a:r>
              <a:rPr lang="fr-FR" dirty="0" err="1" smtClean="0"/>
              <a:t>result</a:t>
            </a:r>
            <a:r>
              <a:rPr lang="fr-FR" dirty="0" smtClean="0"/>
              <a:t> in </a:t>
            </a:r>
            <a:r>
              <a:rPr lang="fr-FR" dirty="0" err="1" smtClean="0"/>
              <a:t>RNAalifold</a:t>
            </a:r>
            <a:r>
              <a:rPr lang="fr-FR" dirty="0" smtClean="0"/>
              <a:t> :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>
                <a:hlinkClick r:id="rId3"/>
              </a:rPr>
              <a:t>http://rna.tbi.univie.ac.at/cgi-bin/RNAalifold.cgi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Look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result</a:t>
            </a:r>
            <a:r>
              <a:rPr lang="fr-FR" dirty="0" smtClean="0"/>
              <a:t>. </a:t>
            </a:r>
            <a:r>
              <a:rPr lang="fr-FR" dirty="0" err="1" smtClean="0">
                <a:solidFill>
                  <a:srgbClr val="0070C0"/>
                </a:solidFill>
              </a:rPr>
              <a:t>What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happened</a:t>
            </a:r>
            <a:r>
              <a:rPr lang="fr-FR" dirty="0" smtClean="0">
                <a:solidFill>
                  <a:srgbClr val="0070C0"/>
                </a:solidFill>
              </a:rPr>
              <a:t> ? </a:t>
            </a:r>
            <a:r>
              <a:rPr lang="fr-FR" dirty="0" err="1" smtClean="0">
                <a:solidFill>
                  <a:srgbClr val="0070C0"/>
                </a:solidFill>
              </a:rPr>
              <a:t>Why</a:t>
            </a:r>
            <a:r>
              <a:rPr lang="fr-FR" dirty="0" smtClean="0">
                <a:solidFill>
                  <a:srgbClr val="0070C0"/>
                </a:solidFill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MAFFT </a:t>
            </a:r>
            <a:r>
              <a:rPr lang="fr-FR" dirty="0" err="1" smtClean="0"/>
              <a:t>alignment</a:t>
            </a:r>
            <a:endParaRPr lang="fr-FR" dirty="0" smtClean="0"/>
          </a:p>
        </p:txBody>
      </p:sp>
      <p:sp>
        <p:nvSpPr>
          <p:cNvPr id="51203" name="Text Box 19"/>
          <p:cNvSpPr txBox="1">
            <a:spLocks noChangeArrowheads="1"/>
          </p:cNvSpPr>
          <p:nvPr/>
        </p:nvSpPr>
        <p:spPr bwMode="auto">
          <a:xfrm>
            <a:off x="304800" y="1676400"/>
            <a:ext cx="8686800" cy="44012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Homo_sapiensArg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TGGTATATAGT-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--TTAAACAAAACGAATGATTTCGACTCATTAAAT---TATGATAA-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TCATATTTACCAA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Homo_sapiensGly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ACTCTTTTAGT-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--ATAAATAGTACCGTTAACTTCCAATTAACTAGT---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TTTGACAACATTCAAAAAAGAGTA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Homo_sapiensHis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GTAAATATAGT-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--TTAACCAAAACATCAGATTGTGAATCTGACAAC--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AGAGGCTTACGACCCCTTATTTACC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Homo_sapiensIso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AGAAATATGTC-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--TGATAAAAGAGTTACTTTGATAGAGTAAATAAT--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AGGAGCTTAAACCCCCTTATTTCTA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Homo_sapiensGlu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GTTCTTGTAGT-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--TGAAATACAACGATGGTTTTTCATATCATTGGT--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CGTGGTTGTAGTCCGTGCGAGAATA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Homo_sapiensLeuCun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ACTTTTAAAGG-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ATAACAGCTATCCATTGGTCTTAGGCCCCAAAAATTTTGGTGCAACTCCAAATAAAAGTA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Homo_sapiensAsn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TAGATTGAAGCCAGTTGATTAGGGTGCTTAGCTGTTAACTAAGTGTT-TGTGGGTTTAAGTCCCATTGGTCTAG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Homo_sapiensGln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TAGGATGGGGTGTGATAGGTGGCACGGAGAATTTTGGATTCTCAGGG-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ATGGGTTCGATTCTCATAGTCCTAG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Homo_sapiensCys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AGCTCCGAGGT-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----GATTTTCATATTGAATTGCAAATTCGAAGAA---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GCAGCTTCAAACCTGCCGGGGCTT </a:t>
            </a: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Homo_sapiensAsp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AAGGTATTAGA-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--AAAACCATTTCATAACTTTGTCAAAGTTAAATT---</a:t>
            </a:r>
            <a:r>
              <a:rPr lang="fr-F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ATAGGCTAAATCCTATATATCTTA</a:t>
            </a:r>
            <a:endParaRPr lang="fr-FR" sz="1400" dirty="0">
              <a:latin typeface="Courier New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RNAalifold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4749299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029200" y="16764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RNAalifold</a:t>
            </a:r>
            <a:r>
              <a:rPr lang="fr-FR" sz="2800" dirty="0" smtClean="0"/>
              <a:t> </a:t>
            </a:r>
            <a:r>
              <a:rPr lang="fr-FR" sz="2800" dirty="0" err="1" smtClean="0"/>
              <a:t>finds</a:t>
            </a:r>
            <a:r>
              <a:rPr lang="fr-FR" sz="2800" dirty="0" smtClean="0"/>
              <a:t> a </a:t>
            </a:r>
            <a:r>
              <a:rPr lang="fr-FR" sz="2800" dirty="0" err="1" smtClean="0"/>
              <a:t>common</a:t>
            </a:r>
            <a:r>
              <a:rPr lang="fr-FR" sz="2800" dirty="0" smtClean="0"/>
              <a:t> but </a:t>
            </a:r>
            <a:r>
              <a:rPr lang="fr-FR" sz="2800" dirty="0" err="1" smtClean="0"/>
              <a:t>much</a:t>
            </a:r>
            <a:r>
              <a:rPr lang="fr-FR" sz="2800" dirty="0" smtClean="0"/>
              <a:t> </a:t>
            </a:r>
            <a:r>
              <a:rPr lang="fr-FR" sz="2800" dirty="0" err="1" smtClean="0"/>
              <a:t>less</a:t>
            </a:r>
            <a:r>
              <a:rPr lang="fr-FR" sz="2800" dirty="0" smtClean="0"/>
              <a:t> </a:t>
            </a:r>
            <a:r>
              <a:rPr lang="fr-FR" sz="2800" dirty="0" err="1" smtClean="0"/>
              <a:t>conserved</a:t>
            </a:r>
            <a:r>
              <a:rPr lang="fr-FR" sz="2800" dirty="0" smtClean="0"/>
              <a:t> structure.</a:t>
            </a:r>
            <a:endParaRPr lang="fr-FR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46729" t="35019" r="8411" b="38522"/>
          <a:stretch>
            <a:fillRect/>
          </a:stretch>
        </p:blipFill>
        <p:spPr bwMode="auto">
          <a:xfrm>
            <a:off x="5029200" y="4537494"/>
            <a:ext cx="33886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4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Prediction by </a:t>
            </a:r>
            <a:r>
              <a:rPr lang="en-US" dirty="0" smtClean="0"/>
              <a:t>Homology</a:t>
            </a:r>
            <a:br>
              <a:rPr lang="en-US" dirty="0" smtClean="0"/>
            </a:br>
            <a:r>
              <a:rPr lang="fr-FR" dirty="0" err="1"/>
              <a:t>Simultaneous</a:t>
            </a:r>
            <a:r>
              <a:rPr lang="fr-FR" dirty="0"/>
              <a:t> </a:t>
            </a:r>
            <a:r>
              <a:rPr lang="fr-FR" dirty="0" err="1"/>
              <a:t>folding</a:t>
            </a:r>
            <a:r>
              <a:rPr lang="fr-FR" dirty="0"/>
              <a:t> and </a:t>
            </a:r>
            <a:r>
              <a:rPr lang="fr-FR" dirty="0" err="1"/>
              <a:t>alignment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specification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Data : a set of </a:t>
            </a:r>
            <a:r>
              <a:rPr lang="fr-FR" dirty="0" err="1" smtClean="0"/>
              <a:t>sequences</a:t>
            </a:r>
            <a:endParaRPr lang="fr-FR" dirty="0" smtClean="0"/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Output : 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r>
              <a:rPr lang="fr-FR" dirty="0" smtClean="0"/>
              <a:t>, and a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secondary</a:t>
            </a:r>
            <a:r>
              <a:rPr lang="fr-FR" dirty="0" smtClean="0"/>
              <a:t> structure.</a:t>
            </a:r>
          </a:p>
          <a:p>
            <a:pPr eaLnBrk="1" hangingPunct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Prediction</a:t>
            </a:r>
            <a:r>
              <a:rPr lang="fr-FR" dirty="0" smtClean="0"/>
              <a:t> by </a:t>
            </a:r>
            <a:r>
              <a:rPr lang="fr-FR" dirty="0" err="1" smtClean="0"/>
              <a:t>homology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Data : </a:t>
            </a:r>
            <a:r>
              <a:rPr lang="fr-FR" b="1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homologous</a:t>
            </a:r>
            <a:r>
              <a:rPr lang="fr-FR" dirty="0" smtClean="0"/>
              <a:t> RNA </a:t>
            </a:r>
            <a:r>
              <a:rPr lang="fr-FR" dirty="0" err="1" smtClean="0"/>
              <a:t>sequences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Output : a consensus structure for </a:t>
            </a:r>
            <a:r>
              <a:rPr lang="fr-FR" dirty="0" err="1" smtClean="0"/>
              <a:t>this</a:t>
            </a:r>
            <a:r>
              <a:rPr lang="fr-FR" dirty="0" smtClean="0"/>
              <a:t> set of </a:t>
            </a:r>
            <a:r>
              <a:rPr lang="fr-FR" dirty="0" err="1" smtClean="0"/>
              <a:t>sequences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Approaches</a:t>
            </a:r>
            <a:endParaRPr lang="fr-FR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fr-FR" sz="2800" dirty="0" smtClean="0"/>
              <a:t>The </a:t>
            </a:r>
            <a:r>
              <a:rPr lang="fr-FR" sz="2800" dirty="0" err="1" smtClean="0"/>
              <a:t>reference</a:t>
            </a:r>
            <a:r>
              <a:rPr lang="fr-FR" sz="2800" dirty="0" smtClean="0"/>
              <a:t> </a:t>
            </a:r>
            <a:r>
              <a:rPr lang="fr-FR" sz="2800" dirty="0" err="1" smtClean="0"/>
              <a:t>approach</a:t>
            </a:r>
            <a:r>
              <a:rPr lang="fr-FR" sz="2800" dirty="0" smtClean="0"/>
              <a:t>:  </a:t>
            </a:r>
            <a:r>
              <a:rPr lang="fr-FR" sz="2800" dirty="0" err="1" smtClean="0">
                <a:solidFill>
                  <a:srgbClr val="0070C0"/>
                </a:solidFill>
              </a:rPr>
              <a:t>Sankoff’s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algorithm</a:t>
            </a:r>
            <a:r>
              <a:rPr lang="fr-FR" sz="2800" dirty="0" smtClean="0"/>
              <a:t> (1985)</a:t>
            </a:r>
          </a:p>
          <a:p>
            <a:pPr lvl="1"/>
            <a:r>
              <a:rPr lang="fr-FR" dirty="0" err="1" smtClean="0"/>
              <a:t>Algorithmic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: 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 smtClean="0"/>
          </a:p>
          <a:p>
            <a:pPr lvl="1"/>
            <a:r>
              <a:rPr lang="fr-FR" dirty="0" err="1" smtClean="0"/>
              <a:t>Complexity</a:t>
            </a:r>
            <a:r>
              <a:rPr lang="fr-FR" dirty="0" smtClean="0"/>
              <a:t> : </a:t>
            </a:r>
            <a:r>
              <a:rPr lang="fr-FR" dirty="0" smtClean="0">
                <a:solidFill>
                  <a:srgbClr val="FF0000"/>
                </a:solidFill>
              </a:rPr>
              <a:t>n</a:t>
            </a:r>
            <a:r>
              <a:rPr lang="fr-FR" baseline="30000" dirty="0" smtClean="0">
                <a:solidFill>
                  <a:srgbClr val="FF0000"/>
                </a:solidFill>
              </a:rPr>
              <a:t>3k</a:t>
            </a:r>
            <a:r>
              <a:rPr lang="fr-FR" dirty="0" smtClean="0">
                <a:solidFill>
                  <a:srgbClr val="FF0000"/>
                </a:solidFill>
              </a:rPr>
              <a:t> for k </a:t>
            </a:r>
            <a:r>
              <a:rPr lang="fr-FR" dirty="0" err="1" smtClean="0">
                <a:solidFill>
                  <a:srgbClr val="FF0000"/>
                </a:solidFill>
              </a:rPr>
              <a:t>sequences</a:t>
            </a:r>
            <a:r>
              <a:rPr lang="fr-FR" dirty="0" smtClean="0">
                <a:solidFill>
                  <a:srgbClr val="FF0000"/>
                </a:solidFill>
              </a:rPr>
              <a:t> of </a:t>
            </a:r>
            <a:r>
              <a:rPr lang="fr-FR" dirty="0" err="1" smtClean="0">
                <a:solidFill>
                  <a:srgbClr val="FF0000"/>
                </a:solidFill>
              </a:rPr>
              <a:t>length</a:t>
            </a:r>
            <a:r>
              <a:rPr lang="fr-FR" dirty="0" smtClean="0">
                <a:solidFill>
                  <a:srgbClr val="FF0000"/>
                </a:solidFill>
              </a:rPr>
              <a:t> n</a:t>
            </a:r>
            <a:endParaRPr lang="fr-FR" sz="2800" dirty="0" smtClean="0"/>
          </a:p>
          <a:p>
            <a:pPr eaLnBrk="1" hangingPunct="1"/>
            <a:endParaRPr lang="fr-FR" sz="2800" dirty="0" smtClean="0"/>
          </a:p>
          <a:p>
            <a:pPr eaLnBrk="1" hangingPunct="1"/>
            <a:r>
              <a:rPr lang="fr-FR" sz="2800" dirty="0" smtClean="0"/>
              <a:t>There are </a:t>
            </a:r>
            <a:r>
              <a:rPr lang="fr-FR" sz="2800" dirty="0" err="1" smtClean="0"/>
              <a:t>several</a:t>
            </a:r>
            <a:r>
              <a:rPr lang="fr-FR" sz="2800" dirty="0" smtClean="0"/>
              <a:t> </a:t>
            </a:r>
            <a:r>
              <a:rPr lang="fr-FR" sz="2800" dirty="0" err="1" smtClean="0"/>
              <a:t>implementatons</a:t>
            </a:r>
            <a:r>
              <a:rPr lang="fr-FR" sz="2800" dirty="0" smtClean="0"/>
              <a:t>, </a:t>
            </a:r>
            <a:r>
              <a:rPr lang="fr-FR" sz="2800" dirty="0" err="1" smtClean="0"/>
              <a:t>herer</a:t>
            </a:r>
            <a:r>
              <a:rPr lang="fr-FR" sz="2800" dirty="0" smtClean="0"/>
              <a:t> are </a:t>
            </a:r>
            <a:r>
              <a:rPr lang="fr-FR" sz="2800" dirty="0" err="1" smtClean="0"/>
              <a:t>two</a:t>
            </a:r>
            <a:r>
              <a:rPr lang="fr-FR" sz="2800" dirty="0" smtClean="0"/>
              <a:t> of </a:t>
            </a:r>
            <a:r>
              <a:rPr lang="fr-FR" sz="2800" dirty="0" err="1" smtClean="0"/>
              <a:t>them</a:t>
            </a:r>
            <a:r>
              <a:rPr lang="fr-FR" sz="2800" dirty="0" smtClean="0"/>
              <a:t> (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constraints</a:t>
            </a:r>
            <a:r>
              <a:rPr lang="fr-FR" sz="2800" dirty="0" smtClean="0"/>
              <a:t>):</a:t>
            </a:r>
          </a:p>
          <a:p>
            <a:pPr lvl="1" eaLnBrk="1" hangingPunct="1"/>
            <a:r>
              <a:rPr lang="fr-FR" sz="2400" dirty="0" err="1" smtClean="0"/>
              <a:t>Foldalign</a:t>
            </a:r>
            <a:r>
              <a:rPr lang="fr-FR" sz="2400" dirty="0" smtClean="0"/>
              <a:t> (</a:t>
            </a:r>
            <a:r>
              <a:rPr lang="fr-FR" sz="2400" dirty="0" err="1" smtClean="0"/>
              <a:t>Gorodkin</a:t>
            </a:r>
            <a:r>
              <a:rPr lang="fr-FR" sz="2400" dirty="0" smtClean="0"/>
              <a:t>, </a:t>
            </a:r>
            <a:r>
              <a:rPr lang="fr-FR" sz="2400" dirty="0" err="1" smtClean="0"/>
              <a:t>Heyer</a:t>
            </a:r>
            <a:r>
              <a:rPr lang="fr-FR" sz="2400" dirty="0" smtClean="0"/>
              <a:t>, </a:t>
            </a:r>
            <a:r>
              <a:rPr lang="fr-FR" sz="2400" dirty="0" err="1" smtClean="0"/>
              <a:t>Stormo</a:t>
            </a:r>
            <a:r>
              <a:rPr lang="fr-FR" sz="2400" dirty="0" smtClean="0"/>
              <a:t> 1997, </a:t>
            </a:r>
            <a:r>
              <a:rPr lang="fr-FR" sz="2400" dirty="0" err="1" smtClean="0"/>
              <a:t>Havgaard</a:t>
            </a:r>
            <a:r>
              <a:rPr lang="fr-FR" sz="2400" dirty="0" smtClean="0"/>
              <a:t>, </a:t>
            </a:r>
            <a:r>
              <a:rPr lang="fr-FR" sz="2400" dirty="0" err="1" smtClean="0"/>
              <a:t>Lyngso</a:t>
            </a:r>
            <a:r>
              <a:rPr lang="fr-FR" sz="2400" dirty="0" smtClean="0"/>
              <a:t>, </a:t>
            </a:r>
            <a:r>
              <a:rPr lang="fr-FR" sz="2400" dirty="0" err="1" smtClean="0"/>
              <a:t>Stormo</a:t>
            </a:r>
            <a:r>
              <a:rPr lang="fr-FR" sz="2400" dirty="0" smtClean="0"/>
              <a:t>, </a:t>
            </a:r>
            <a:r>
              <a:rPr lang="fr-FR" sz="2400" dirty="0" err="1" smtClean="0"/>
              <a:t>Gorodkin</a:t>
            </a:r>
            <a:r>
              <a:rPr lang="fr-FR" sz="2400" dirty="0" smtClean="0"/>
              <a:t> 2005).</a:t>
            </a:r>
            <a:endParaRPr lang="fr-FR" sz="2400" dirty="0" smtClean="0">
              <a:solidFill>
                <a:srgbClr val="0070C0"/>
              </a:solidFill>
            </a:endParaRPr>
          </a:p>
          <a:p>
            <a:pPr lvl="1" eaLnBrk="1" hangingPunct="1"/>
            <a:r>
              <a:rPr lang="fr-FR" sz="2400" dirty="0" err="1" smtClean="0"/>
              <a:t>Dynalign</a:t>
            </a:r>
            <a:r>
              <a:rPr lang="fr-FR" sz="2400" dirty="0" smtClean="0"/>
              <a:t> (</a:t>
            </a:r>
            <a:r>
              <a:rPr lang="fr-FR" sz="2400" dirty="0" err="1" smtClean="0"/>
              <a:t>Mathews</a:t>
            </a:r>
            <a:r>
              <a:rPr lang="fr-FR" sz="2400" dirty="0" smtClean="0"/>
              <a:t>, Turner 2002)</a:t>
            </a:r>
          </a:p>
          <a:p>
            <a:pPr eaLnBrk="1" hangingPunct="1"/>
            <a:endParaRPr lang="fr-FR" sz="2800" dirty="0" smtClean="0"/>
          </a:p>
          <a:p>
            <a:pPr eaLnBrk="1" hangingPunct="1"/>
            <a:r>
              <a:rPr lang="fr-FR" sz="2800" dirty="0" err="1" smtClean="0"/>
              <a:t>Heuristics</a:t>
            </a:r>
            <a:r>
              <a:rPr lang="fr-FR" sz="2800" dirty="0" smtClean="0"/>
              <a:t> </a:t>
            </a:r>
            <a:r>
              <a:rPr lang="fr-FR" sz="2800" dirty="0" err="1" smtClean="0"/>
              <a:t>based</a:t>
            </a:r>
            <a:r>
              <a:rPr lang="fr-FR" sz="2800" dirty="0" smtClean="0"/>
              <a:t> on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algorithm</a:t>
            </a:r>
            <a:r>
              <a:rPr lang="fr-FR" sz="2800" dirty="0" smtClean="0"/>
              <a:t> :</a:t>
            </a:r>
          </a:p>
          <a:p>
            <a:pPr lvl="1"/>
            <a:r>
              <a:rPr lang="fr-FR" b="1" dirty="0" err="1" smtClean="0">
                <a:solidFill>
                  <a:schemeClr val="tx1"/>
                </a:solidFill>
              </a:rPr>
              <a:t>LocaRNA</a:t>
            </a:r>
            <a:r>
              <a:rPr lang="fr-FR" b="1" dirty="0" smtClean="0">
                <a:solidFill>
                  <a:schemeClr val="tx1"/>
                </a:solidFill>
              </a:rPr>
              <a:t> (</a:t>
            </a:r>
            <a:r>
              <a:rPr lang="fr-FR" b="1" dirty="0" smtClean="0">
                <a:solidFill>
                  <a:schemeClr val="tx1"/>
                </a:solidFill>
                <a:hlinkClick r:id="rId3"/>
              </a:rPr>
              <a:t>http://rna.informatik.uni-freiburg.de:8080/LocARNA.jsp</a:t>
            </a:r>
            <a:r>
              <a:rPr lang="fr-FR" b="1" dirty="0" smtClean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Exercise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Take</a:t>
            </a:r>
            <a:r>
              <a:rPr lang="fr-FR" dirty="0" smtClean="0"/>
              <a:t> the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previous</a:t>
            </a:r>
            <a:r>
              <a:rPr lang="fr-FR" dirty="0" smtClean="0"/>
              <a:t> sets of </a:t>
            </a:r>
            <a:r>
              <a:rPr lang="fr-FR" dirty="0" err="1" smtClean="0"/>
              <a:t>sequences</a:t>
            </a:r>
            <a:r>
              <a:rPr lang="fr-FR" dirty="0" smtClean="0"/>
              <a:t> (one </a:t>
            </a:r>
            <a:r>
              <a:rPr lang="fr-FR" dirty="0" err="1" smtClean="0"/>
              <a:t>after</a:t>
            </a:r>
            <a:r>
              <a:rPr lang="fr-FR" dirty="0" smtClean="0"/>
              <a:t> the </a:t>
            </a:r>
            <a:r>
              <a:rPr lang="fr-FR" dirty="0" err="1" smtClean="0"/>
              <a:t>other</a:t>
            </a:r>
            <a:r>
              <a:rPr lang="fr-FR" dirty="0" smtClean="0"/>
              <a:t>) and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LocARNA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2000" dirty="0" smtClean="0">
                <a:hlinkClick r:id="rId2"/>
              </a:rPr>
              <a:t>http://rna.informatik.uni-freiburg.de:8080/LocARNA/Input.jsp</a:t>
            </a:r>
            <a:r>
              <a:rPr lang="fr-FR" sz="20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Look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results</a:t>
            </a:r>
            <a:r>
              <a:rPr lang="fr-F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Consider</a:t>
            </a:r>
            <a:r>
              <a:rPr lang="fr-FR" dirty="0" smtClean="0"/>
              <a:t> the first set </a:t>
            </a:r>
            <a:r>
              <a:rPr lang="fr-FR" dirty="0" err="1" smtClean="0"/>
              <a:t>only</a:t>
            </a:r>
            <a:r>
              <a:rPr lang="fr-FR" dirty="0" smtClean="0"/>
              <a:t>.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LocARNA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first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sequences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the first </a:t>
            </a:r>
            <a:r>
              <a:rPr lang="fr-FR" dirty="0" err="1" smtClean="0"/>
              <a:t>three</a:t>
            </a:r>
            <a:r>
              <a:rPr lang="fr-FR" dirty="0" smtClean="0"/>
              <a:t>, and </a:t>
            </a:r>
            <a:r>
              <a:rPr lang="fr-FR" dirty="0" err="1" smtClean="0"/>
              <a:t>so</a:t>
            </a:r>
            <a:r>
              <a:rPr lang="fr-FR" dirty="0" smtClean="0"/>
              <a:t> on. How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sequences</a:t>
            </a:r>
            <a:r>
              <a:rPr lang="fr-FR" dirty="0" smtClean="0"/>
              <a:t> do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get</a:t>
            </a:r>
            <a:r>
              <a:rPr lang="fr-FR" dirty="0" smtClean="0"/>
              <a:t> the right </a:t>
            </a:r>
            <a:r>
              <a:rPr lang="fr-FR" dirty="0" err="1" smtClean="0"/>
              <a:t>tRNA</a:t>
            </a:r>
            <a:r>
              <a:rPr lang="fr-FR" dirty="0" smtClean="0"/>
              <a:t> structure?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err="1" smtClean="0"/>
              <a:t>Sankoff’s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r>
              <a:rPr lang="fr-FR" dirty="0" smtClean="0"/>
              <a:t> in a few </a:t>
            </a:r>
            <a:r>
              <a:rPr lang="fr-FR" dirty="0" err="1" smtClean="0"/>
              <a:t>words</a:t>
            </a:r>
            <a:r>
              <a:rPr lang="fr-FR" dirty="0" smtClean="0"/>
              <a:t> :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fr-FR" dirty="0" smtClean="0"/>
              <a:t>Data : a set of </a:t>
            </a:r>
            <a:r>
              <a:rPr lang="fr-FR" dirty="0" err="1" smtClean="0"/>
              <a:t>sequences</a:t>
            </a:r>
            <a:endParaRPr lang="fr-FR" dirty="0" smtClean="0"/>
          </a:p>
          <a:p>
            <a:r>
              <a:rPr lang="fr-FR" dirty="0" err="1" smtClean="0"/>
              <a:t>Parameters</a:t>
            </a:r>
            <a:r>
              <a:rPr lang="fr-FR" dirty="0" smtClean="0"/>
              <a:t> : a score </a:t>
            </a:r>
            <a:r>
              <a:rPr lang="fr-FR" dirty="0" err="1" smtClean="0"/>
              <a:t>matrix</a:t>
            </a:r>
            <a:r>
              <a:rPr lang="fr-FR" dirty="0" smtClean="0"/>
              <a:t>, </a:t>
            </a:r>
            <a:r>
              <a:rPr lang="fr-FR" dirty="0" err="1" smtClean="0"/>
              <a:t>giving</a:t>
            </a:r>
            <a:r>
              <a:rPr lang="fr-FR" dirty="0" smtClean="0"/>
              <a:t> a score </a:t>
            </a:r>
            <a:r>
              <a:rPr lang="fr-FR" dirty="0" err="1" smtClean="0"/>
              <a:t>S</a:t>
            </a:r>
            <a:r>
              <a:rPr lang="fr-FR" baseline="-25000" dirty="0" err="1" smtClean="0"/>
              <a:t>ij,kl</a:t>
            </a:r>
            <a:r>
              <a:rPr lang="fr-FR" baseline="-25000" dirty="0" smtClean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r>
              <a:rPr lang="fr-FR" dirty="0" smtClean="0"/>
              <a:t> of pairs of </a:t>
            </a:r>
            <a:r>
              <a:rPr lang="fr-FR" dirty="0" err="1" smtClean="0"/>
              <a:t>nucleotides</a:t>
            </a:r>
            <a:r>
              <a:rPr lang="fr-FR" dirty="0" smtClean="0"/>
              <a:t>.</a:t>
            </a:r>
          </a:p>
          <a:p>
            <a:pPr eaLnBrk="1" hangingPunct="1"/>
            <a:r>
              <a:rPr lang="fr-FR" dirty="0" smtClean="0"/>
              <a:t>Output : 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r>
              <a:rPr lang="fr-FR" dirty="0" smtClean="0"/>
              <a:t>, and a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secondary</a:t>
            </a:r>
            <a:r>
              <a:rPr lang="fr-FR" dirty="0" smtClean="0"/>
              <a:t> structure.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err="1" smtClean="0"/>
              <a:t>Method</a:t>
            </a:r>
            <a:r>
              <a:rPr lang="fr-FR" dirty="0" smtClean="0"/>
              <a:t> : </a:t>
            </a:r>
            <a:r>
              <a:rPr lang="fr-FR" dirty="0" err="1" smtClean="0">
                <a:solidFill>
                  <a:srgbClr val="0070C0"/>
                </a:solidFill>
              </a:rPr>
              <a:t>dynamic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programming</a:t>
            </a:r>
            <a:r>
              <a:rPr lang="fr-FR" dirty="0" smtClean="0"/>
              <a:t>.  </a:t>
            </a:r>
            <a:r>
              <a:rPr lang="fr-FR" dirty="0" smtClean="0">
                <a:sym typeface="Wingdings" pitchFamily="2" charset="2"/>
              </a:rPr>
              <a:t></a:t>
            </a:r>
          </a:p>
          <a:p>
            <a:pPr eaLnBrk="1" hangingPunct="1"/>
            <a:endParaRPr lang="fr-FR" dirty="0" smtClean="0">
              <a:sym typeface="Wingdings" pitchFamily="2" charset="2"/>
            </a:endParaRPr>
          </a:p>
          <a:p>
            <a:pPr eaLnBrk="1" hangingPunct="1"/>
            <a:r>
              <a:rPr lang="fr-FR" dirty="0" smtClean="0">
                <a:sym typeface="Wingdings" pitchFamily="2" charset="2"/>
              </a:rPr>
              <a:t>It </a:t>
            </a:r>
            <a:r>
              <a:rPr lang="fr-FR" dirty="0" err="1" smtClean="0">
                <a:sym typeface="Wingdings" pitchFamily="2" charset="2"/>
              </a:rPr>
              <a:t>is</a:t>
            </a:r>
            <a:r>
              <a:rPr lang="fr-FR" smtClean="0">
                <a:sym typeface="Wingdings" pitchFamily="2" charset="2"/>
              </a:rPr>
              <a:t> a </a:t>
            </a:r>
            <a:r>
              <a:rPr lang="fr-FR" dirty="0" smtClean="0">
                <a:sym typeface="Wingdings" pitchFamily="2" charset="2"/>
              </a:rPr>
              <a:t>bit </a:t>
            </a:r>
            <a:r>
              <a:rPr lang="fr-FR" dirty="0" err="1" smtClean="0">
                <a:sym typeface="Wingdings" pitchFamily="2" charset="2"/>
              </a:rPr>
              <a:t>complicated</a:t>
            </a:r>
            <a:r>
              <a:rPr lang="fr-FR" dirty="0" smtClean="0">
                <a:sym typeface="Wingdings" pitchFamily="2" charset="2"/>
              </a:rPr>
              <a:t>, </a:t>
            </a:r>
            <a:r>
              <a:rPr lang="fr-FR" dirty="0" err="1" smtClean="0">
                <a:sym typeface="Wingdings" pitchFamily="2" charset="2"/>
              </a:rPr>
              <a:t>so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we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will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study</a:t>
            </a:r>
            <a:r>
              <a:rPr lang="fr-FR" dirty="0" smtClean="0">
                <a:sym typeface="Wingdings" pitchFamily="2" charset="2"/>
              </a:rPr>
              <a:t> a </a:t>
            </a:r>
            <a:r>
              <a:rPr lang="fr-FR" dirty="0" err="1" smtClean="0">
                <a:sym typeface="Wingdings" pitchFamily="2" charset="2"/>
              </a:rPr>
              <a:t>simplified</a:t>
            </a:r>
            <a:r>
              <a:rPr lang="fr-FR" dirty="0" smtClean="0">
                <a:sym typeface="Wingdings" pitchFamily="2" charset="2"/>
              </a:rPr>
              <a:t> version of the </a:t>
            </a:r>
            <a:r>
              <a:rPr lang="fr-FR" dirty="0" err="1" smtClean="0">
                <a:sym typeface="Wingdings" pitchFamily="2" charset="2"/>
              </a:rPr>
              <a:t>algorithm</a:t>
            </a:r>
            <a:r>
              <a:rPr lang="fr-FR" dirty="0" smtClean="0">
                <a:sym typeface="Wingdings" pitchFamily="2" charset="2"/>
              </a:rPr>
              <a:t> : </a:t>
            </a:r>
            <a:r>
              <a:rPr lang="fr-FR" dirty="0" err="1" smtClean="0">
                <a:sym typeface="Wingdings" pitchFamily="2" charset="2"/>
              </a:rPr>
              <a:t>Foldalign</a:t>
            </a:r>
            <a:r>
              <a:rPr lang="fr-FR" dirty="0" smtClean="0">
                <a:sym typeface="Wingdings" pitchFamily="2" charset="2"/>
              </a:rPr>
              <a:t>.</a:t>
            </a:r>
          </a:p>
          <a:p>
            <a:pPr lvl="1"/>
            <a:r>
              <a:rPr lang="fr-FR" dirty="0" err="1" smtClean="0">
                <a:sym typeface="Wingdings" pitchFamily="2" charset="2"/>
              </a:rPr>
              <a:t>Two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sequences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only</a:t>
            </a:r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smtClean="0">
                <a:sym typeface="Wingdings" pitchFamily="2" charset="2"/>
              </a:rPr>
              <a:t>No </a:t>
            </a:r>
            <a:r>
              <a:rPr lang="fr-FR" dirty="0" err="1" smtClean="0">
                <a:sym typeface="Wingdings" pitchFamily="2" charset="2"/>
              </a:rPr>
              <a:t>multiloop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allowed</a:t>
            </a:r>
            <a:r>
              <a:rPr lang="fr-FR" dirty="0" smtClean="0">
                <a:sym typeface="Wingdings" pitchFamily="2" charset="2"/>
              </a:rPr>
              <a:t> in the </a:t>
            </a:r>
            <a:r>
              <a:rPr lang="fr-FR" dirty="0" err="1" smtClean="0">
                <a:sym typeface="Wingdings" pitchFamily="2" charset="2"/>
              </a:rPr>
              <a:t>secondary</a:t>
            </a:r>
            <a:r>
              <a:rPr lang="fr-FR" dirty="0" smtClean="0">
                <a:sym typeface="Wingdings" pitchFamily="2" charset="2"/>
              </a:rPr>
              <a:t> structure</a:t>
            </a:r>
          </a:p>
          <a:p>
            <a:pPr lvl="1"/>
            <a:r>
              <a:rPr lang="fr-FR" dirty="0" err="1" smtClean="0">
                <a:sym typeface="Wingdings" pitchFamily="2" charset="2"/>
              </a:rPr>
              <a:t>Simplified</a:t>
            </a:r>
            <a:r>
              <a:rPr lang="fr-FR" dirty="0" smtClean="0">
                <a:sym typeface="Wingdings" pitchFamily="2" charset="2"/>
              </a:rPr>
              <a:t> score </a:t>
            </a:r>
            <a:r>
              <a:rPr lang="fr-FR" dirty="0" err="1" smtClean="0">
                <a:sym typeface="Wingdings" pitchFamily="2" charset="2"/>
              </a:rPr>
              <a:t>matrix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85838"/>
            <a:ext cx="7848600" cy="4884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Recurrence</a:t>
            </a:r>
            <a:r>
              <a:rPr lang="fr-FR" dirty="0" smtClean="0"/>
              <a:t> relation for </a:t>
            </a:r>
            <a:r>
              <a:rPr lang="fr-FR" dirty="0" err="1" smtClean="0"/>
              <a:t>Foldalign</a:t>
            </a:r>
            <a:endParaRPr lang="fr-FR" dirty="0" smtClean="0"/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3355975" cy="47132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0"/>
            <a:ext cx="3508375" cy="305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r="15103"/>
          <a:stretch>
            <a:fillRect/>
          </a:stretch>
        </p:blipFill>
        <p:spPr bwMode="auto">
          <a:xfrm>
            <a:off x="2286000" y="1752600"/>
            <a:ext cx="5300663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2936875" cy="709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819400"/>
            <a:ext cx="6513513" cy="345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9263"/>
            <a:ext cx="4800600" cy="2979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497263"/>
            <a:ext cx="5602288" cy="3046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5434013" cy="1890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24200"/>
            <a:ext cx="6378575" cy="3306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5478463" cy="1866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429000"/>
            <a:ext cx="5568950" cy="3094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5343525" cy="1833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124200"/>
            <a:ext cx="6153150" cy="3206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by </a:t>
            </a:r>
            <a:r>
              <a:rPr lang="en-US" dirty="0" smtClean="0"/>
              <a:t>Homology</a:t>
            </a:r>
            <a:br>
              <a:rPr lang="en-US" dirty="0" smtClean="0"/>
            </a:br>
            <a:r>
              <a:rPr lang="en-US" dirty="0" smtClean="0"/>
              <a:t>From sequence alignment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3657600" cy="2841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76600"/>
            <a:ext cx="5748338" cy="3217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energy minimization to Boltzmann equilibrium?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 methods can be overly sensitive to fluctuations of the energy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8392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Example:</a:t>
            </a:r>
          </a:p>
          <a:p>
            <a:r>
              <a:rPr lang="en-US" sz="2000" dirty="0" smtClean="0"/>
              <a:t>Get RFAM seed alignment for D1-D4 </a:t>
            </a:r>
            <a:r>
              <a:rPr lang="en-US" sz="2000" dirty="0"/>
              <a:t>domain of the Group II </a:t>
            </a:r>
            <a:r>
              <a:rPr lang="en-US" sz="2000" dirty="0" smtClean="0"/>
              <a:t>intron</a:t>
            </a:r>
          </a:p>
          <a:p>
            <a:r>
              <a:rPr lang="en-US" sz="2000" dirty="0" smtClean="0"/>
              <a:t>Extract </a:t>
            </a:r>
            <a:r>
              <a:rPr lang="en-US" sz="2000" i="1" dirty="0"/>
              <a:t>A. </a:t>
            </a:r>
            <a:r>
              <a:rPr lang="en-US" sz="2000" i="1" dirty="0" err="1"/>
              <a:t>c</a:t>
            </a:r>
            <a:r>
              <a:rPr lang="en-US" sz="2000" i="1" dirty="0" err="1" smtClean="0"/>
              <a:t>apsulatum</a:t>
            </a:r>
            <a:r>
              <a:rPr lang="en-US" sz="2000" dirty="0" smtClean="0"/>
              <a:t> (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Acidobacterium_capsu.1</a:t>
            </a:r>
            <a:r>
              <a:rPr lang="en-US" sz="2000" dirty="0"/>
              <a:t>) </a:t>
            </a:r>
            <a:r>
              <a:rPr lang="en-US" sz="2000" dirty="0" smtClean="0"/>
              <a:t>sequence</a:t>
            </a:r>
          </a:p>
          <a:p>
            <a:r>
              <a:rPr lang="en-US" sz="2000" dirty="0"/>
              <a:t>Run </a:t>
            </a:r>
            <a:r>
              <a:rPr lang="en-US" sz="2000" dirty="0" err="1"/>
              <a:t>RNAFold</a:t>
            </a:r>
            <a:r>
              <a:rPr lang="en-US" sz="2000" dirty="0"/>
              <a:t> on </a:t>
            </a:r>
            <a:r>
              <a:rPr lang="en-US" sz="2000" dirty="0" smtClean="0"/>
              <a:t>sequence using default parameters</a:t>
            </a:r>
          </a:p>
          <a:p>
            <a:r>
              <a:rPr lang="en-US" sz="2000" dirty="0" smtClean="0">
                <a:cs typeface="Consolas" pitchFamily="49" charset="0"/>
              </a:rPr>
              <a:t>Rerun </a:t>
            </a:r>
            <a:r>
              <a:rPr lang="en-US" sz="2000" dirty="0" err="1" smtClean="0">
                <a:cs typeface="Consolas" pitchFamily="49" charset="0"/>
              </a:rPr>
              <a:t>RNAFold</a:t>
            </a:r>
            <a:r>
              <a:rPr lang="en-US" sz="2000" dirty="0" smtClean="0">
                <a:cs typeface="Consolas" pitchFamily="49" charset="0"/>
              </a:rPr>
              <a:t> using latest energy parameters</a:t>
            </a:r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Denise Ponty - Tuto ARN - IGM@Seillac'12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038" name="Groupe 1037"/>
          <p:cNvGrpSpPr/>
          <p:nvPr/>
        </p:nvGrpSpPr>
        <p:grpSpPr>
          <a:xfrm>
            <a:off x="2743200" y="5537461"/>
            <a:ext cx="6172200" cy="710939"/>
            <a:chOff x="1536463" y="5486400"/>
            <a:chExt cx="6477000" cy="880216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536463" y="6045438"/>
              <a:ext cx="647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140310" y="6028062"/>
              <a:ext cx="205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/>
                  </a:solidFill>
                </a:rPr>
                <a:t>Stability (Turner 2004)</a:t>
              </a:r>
              <a:endParaRPr lang="en-US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H="1">
              <a:off x="5383850" y="5562600"/>
              <a:ext cx="86455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5257800" y="5562600"/>
              <a:ext cx="558325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4114800" y="5486400"/>
              <a:ext cx="969948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4" name="Connecteur droit avec flèche 1023"/>
            <p:cNvCxnSpPr/>
            <p:nvPr/>
          </p:nvCxnSpPr>
          <p:spPr>
            <a:xfrm>
              <a:off x="1905000" y="54864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53" name="Groupe 1052"/>
          <p:cNvGrpSpPr/>
          <p:nvPr/>
        </p:nvGrpSpPr>
        <p:grpSpPr>
          <a:xfrm>
            <a:off x="269272" y="3999784"/>
            <a:ext cx="8477978" cy="1764708"/>
            <a:chOff x="269272" y="3999784"/>
            <a:chExt cx="8477978" cy="1764708"/>
          </a:xfrm>
        </p:grpSpPr>
        <p:pic>
          <p:nvPicPr>
            <p:cNvPr id="1027" name="Picture 3" descr="C:\Documents and Settings\ponty\Mes documents\Dropbox\Alain &amp; Yann\Fichiers Yann\SensitivityEnergyMode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87" y="4318261"/>
              <a:ext cx="6238763" cy="1446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2" name="Groupe 1041"/>
            <p:cNvGrpSpPr/>
            <p:nvPr/>
          </p:nvGrpSpPr>
          <p:grpSpPr>
            <a:xfrm>
              <a:off x="269272" y="3999784"/>
              <a:ext cx="1254728" cy="1603762"/>
              <a:chOff x="269272" y="3781299"/>
              <a:chExt cx="1254728" cy="1603762"/>
            </a:xfrm>
          </p:grpSpPr>
          <p:sp>
            <p:nvSpPr>
              <p:cNvPr id="1041" name="Rectangle 1040"/>
              <p:cNvSpPr/>
              <p:nvPr/>
            </p:nvSpPr>
            <p:spPr>
              <a:xfrm>
                <a:off x="269272" y="3781299"/>
                <a:ext cx="1254728" cy="160376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0" name="ZoneTexte 1039"/>
              <p:cNvSpPr txBox="1"/>
              <p:nvPr/>
            </p:nvSpPr>
            <p:spPr>
              <a:xfrm>
                <a:off x="529760" y="3849588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RNA</a:t>
                </a:r>
                <a:endParaRPr lang="fr-FR" dirty="0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269272" y="4168558"/>
                <a:ext cx="1178528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ACGAUCGCGA</a:t>
                </a:r>
                <a:br>
                  <a:rPr lang="fr-FR" sz="1400" dirty="0" smtClean="0">
                    <a:latin typeface="Consolas" pitchFamily="49" charset="0"/>
                    <a:cs typeface="Consolas" pitchFamily="49" charset="0"/>
                  </a:rPr>
                </a:br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CUACGUGCAU</a:t>
                </a:r>
              </a:p>
              <a:p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CGCGGCACGA</a:t>
                </a:r>
              </a:p>
              <a:p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CUGCGAUCUG</a:t>
                </a:r>
              </a:p>
              <a:p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CAUCGGA...</a:t>
                </a:r>
                <a:endParaRPr lang="fr-FR" sz="1400" dirty="0">
                  <a:latin typeface="Consolas" pitchFamily="49" charset="0"/>
                  <a:cs typeface="Consolas" pitchFamily="49" charset="0"/>
                </a:endParaRPr>
              </a:p>
            </p:txBody>
          </p:sp>
        </p:grpSp>
        <p:cxnSp>
          <p:nvCxnSpPr>
            <p:cNvPr id="1044" name="Connecteur droit avec flèche 1043"/>
            <p:cNvCxnSpPr/>
            <p:nvPr/>
          </p:nvCxnSpPr>
          <p:spPr>
            <a:xfrm>
              <a:off x="1676400" y="49540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2" name="Groupe 1051"/>
          <p:cNvGrpSpPr/>
          <p:nvPr/>
        </p:nvGrpSpPr>
        <p:grpSpPr>
          <a:xfrm>
            <a:off x="2578337" y="3288268"/>
            <a:ext cx="6172200" cy="1260889"/>
            <a:chOff x="2578337" y="3135868"/>
            <a:chExt cx="6172200" cy="1260889"/>
          </a:xfrm>
        </p:grpSpPr>
        <p:grpSp>
          <p:nvGrpSpPr>
            <p:cNvPr id="1039" name="Groupe 1038"/>
            <p:cNvGrpSpPr/>
            <p:nvPr/>
          </p:nvGrpSpPr>
          <p:grpSpPr>
            <a:xfrm>
              <a:off x="2578337" y="3370108"/>
              <a:ext cx="6172200" cy="1026649"/>
              <a:chOff x="1371600" y="3453303"/>
              <a:chExt cx="6477000" cy="1271097"/>
            </a:xfrm>
          </p:grpSpPr>
          <p:cxnSp>
            <p:nvCxnSpPr>
              <p:cNvPr id="8" name="Connecteur droit avec flèche 7"/>
              <p:cNvCxnSpPr/>
              <p:nvPr/>
            </p:nvCxnSpPr>
            <p:spPr>
              <a:xfrm>
                <a:off x="1371600" y="3886200"/>
                <a:ext cx="6477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 flipV="1">
                <a:off x="2590800" y="3962400"/>
                <a:ext cx="236220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flipV="1">
                <a:off x="4038600" y="3962400"/>
                <a:ext cx="134525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5562600" y="3962400"/>
                <a:ext cx="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H="1" flipV="1">
                <a:off x="5867400" y="3962400"/>
                <a:ext cx="8382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2133600" y="3453303"/>
                <a:ext cx="2050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</a:rPr>
                  <a:t>Stability (Turner 1999)</a:t>
                </a:r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50" name="Groupe 1049"/>
            <p:cNvGrpSpPr/>
            <p:nvPr/>
          </p:nvGrpSpPr>
          <p:grpSpPr>
            <a:xfrm>
              <a:off x="6554248" y="3429000"/>
              <a:ext cx="321141" cy="224463"/>
              <a:chOff x="6554248" y="3509337"/>
              <a:chExt cx="321141" cy="224463"/>
            </a:xfrm>
          </p:grpSpPr>
          <p:cxnSp>
            <p:nvCxnSpPr>
              <p:cNvPr id="1046" name="Connecteur droit 1045"/>
              <p:cNvCxnSpPr/>
              <p:nvPr/>
            </p:nvCxnSpPr>
            <p:spPr>
              <a:xfrm>
                <a:off x="6555440" y="3628617"/>
                <a:ext cx="307130" cy="0"/>
              </a:xfrm>
              <a:prstGeom prst="lin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6554248" y="3518422"/>
                <a:ext cx="1165" cy="215378"/>
              </a:xfrm>
              <a:prstGeom prst="lin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6874224" y="3509337"/>
                <a:ext cx="1165" cy="215378"/>
              </a:xfrm>
              <a:prstGeom prst="lin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51" name="ZoneTexte 1050"/>
            <p:cNvSpPr txBox="1"/>
            <p:nvPr/>
          </p:nvSpPr>
          <p:spPr>
            <a:xfrm>
              <a:off x="6486829" y="313586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latin typeface="Segoe UI"/>
                  <a:cs typeface="Segoe UI"/>
                </a:rPr>
                <a:t>&lt;</a:t>
              </a:r>
              <a:r>
                <a:rPr lang="el-GR" dirty="0" smtClean="0">
                  <a:solidFill>
                    <a:schemeClr val="accent2">
                      <a:lumMod val="75000"/>
                    </a:schemeClr>
                  </a:solidFill>
                  <a:latin typeface="Segoe UI"/>
                  <a:cs typeface="Segoe UI"/>
                </a:rPr>
                <a:t>ε</a:t>
              </a:r>
              <a:endParaRPr lang="fr-FR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45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</a:t>
            </a:r>
            <a:r>
              <a:rPr lang="en-US" dirty="0"/>
              <a:t>approaches in RNA folding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419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RNA </a:t>
            </a:r>
            <a:r>
              <a:rPr lang="en-US" sz="2000" i="1" dirty="0" smtClean="0"/>
              <a:t>in </a:t>
            </a:r>
            <a:r>
              <a:rPr lang="en-US" sz="2000" i="1" dirty="0" err="1" smtClean="0"/>
              <a:t>silico</a:t>
            </a:r>
            <a:r>
              <a:rPr lang="en-US" sz="2000" dirty="0" smtClean="0"/>
              <a:t> paradigm shift:</a:t>
            </a:r>
          </a:p>
          <a:p>
            <a:pPr lvl="1"/>
            <a:r>
              <a:rPr lang="en-US" sz="2000" dirty="0"/>
              <a:t>From </a:t>
            </a:r>
            <a:r>
              <a:rPr lang="en-US" sz="2000" dirty="0" smtClean="0"/>
              <a:t>single structure, </a:t>
            </a:r>
            <a:r>
              <a:rPr lang="en-US" sz="2000" dirty="0"/>
              <a:t>minimal </a:t>
            </a:r>
            <a:r>
              <a:rPr lang="en-US" sz="2000" dirty="0" smtClean="0"/>
              <a:t>free-energy </a:t>
            </a:r>
            <a:r>
              <a:rPr lang="en-US" sz="2000" dirty="0"/>
              <a:t>folding…</a:t>
            </a:r>
          </a:p>
          <a:p>
            <a:pPr lvl="1"/>
            <a:r>
              <a:rPr lang="en-US" sz="2000" dirty="0" smtClean="0"/>
              <a:t>… to ensemble approaches.</a:t>
            </a:r>
          </a:p>
        </p:txBody>
      </p:sp>
      <p:pic>
        <p:nvPicPr>
          <p:cNvPr id="1027" name="Picture 3" descr="C:\Users\ponty\Documents\Presentations\2012-03-VIZBI\pics\BoltzmannWe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1" y="3348809"/>
            <a:ext cx="7900789" cy="168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95600" y="2510610"/>
            <a:ext cx="3393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…CAGUAGCCGAUCGCAGCUAGCGUA…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79290" y="2815410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TextBox 2"/>
          <p:cNvSpPr txBox="1"/>
          <p:nvPr/>
        </p:nvSpPr>
        <p:spPr>
          <a:xfrm>
            <a:off x="685800" y="554349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Ensemble diversity? </a:t>
            </a:r>
            <a:r>
              <a:rPr lang="en-US" sz="2000" dirty="0" smtClean="0">
                <a:solidFill>
                  <a:schemeClr val="tx2"/>
                </a:solidFill>
              </a:rPr>
              <a:t>Structure likelihood? </a:t>
            </a:r>
            <a:r>
              <a:rPr lang="en-US" sz="2000" dirty="0" smtClean="0">
                <a:solidFill>
                  <a:schemeClr val="accent6"/>
                </a:solidFill>
              </a:rPr>
              <a:t>Evolutionary robustness?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2830650"/>
            <a:ext cx="2429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UnaFold</a:t>
            </a:r>
            <a:r>
              <a:rPr lang="en-US" sz="1600" dirty="0" smtClean="0"/>
              <a:t>, </a:t>
            </a:r>
            <a:r>
              <a:rPr lang="en-US" sz="1600" dirty="0" err="1" smtClean="0"/>
              <a:t>RNAFold</a:t>
            </a:r>
            <a:r>
              <a:rPr lang="en-US" sz="1600" dirty="0" smtClean="0"/>
              <a:t>, </a:t>
            </a:r>
            <a:r>
              <a:rPr lang="en-US" sz="1600" dirty="0" err="1" smtClean="0"/>
              <a:t>Sfold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ponty\Mes documents\Dropbox\Alain &amp; Yann\Fichiers Yann\dotPlot-PhetRNA-Nat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5962"/>
            <a:ext cx="3731439" cy="3723183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8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ponty\Mes documents\Dropbox\Alain &amp; Yann\Fichiers Yann\dotPlot-PhetR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82" y="2429256"/>
            <a:ext cx="3718918" cy="37106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Probabilistic approaches indicate uncertainty and suggest alternative conformations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97716"/>
              </p:ext>
            </p:extLst>
          </p:nvPr>
        </p:nvGraphicFramePr>
        <p:xfrm>
          <a:off x="381000" y="1219200"/>
          <a:ext cx="8458200" cy="89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8200"/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Example:</a:t>
                      </a:r>
                      <a:endParaRPr lang="en-US" sz="1800" dirty="0" smtClean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Lucida Console" pitchFamily="49" charset="0"/>
                        </a:rPr>
                        <a:t>&gt;ENA|M10740|M10740.1 Saccharomyces </a:t>
                      </a:r>
                      <a:r>
                        <a:rPr lang="en-US" sz="1400" dirty="0" err="1" smtClean="0">
                          <a:latin typeface="Lucida Console" pitchFamily="49" charset="0"/>
                        </a:rPr>
                        <a:t>cerevisiae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n-US" sz="1400" dirty="0" err="1" smtClean="0">
                          <a:latin typeface="Lucida Console" pitchFamily="49" charset="0"/>
                        </a:rPr>
                        <a:t>Phe-tRNA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. : Location:1..76</a:t>
                      </a:r>
                      <a:br>
                        <a:rPr lang="en-US" sz="1400" dirty="0" smtClean="0">
                          <a:latin typeface="Lucida Console" pitchFamily="49" charset="0"/>
                        </a:rPr>
                      </a:br>
                      <a:r>
                        <a:rPr lang="en-US" sz="1400" dirty="0" smtClean="0">
                          <a:latin typeface="Lucida Console" pitchFamily="49" charset="0"/>
                        </a:rPr>
                        <a:t>GCGGATTTAGCTCAGTTGGGAGAGCGCCAGACTGAAGATTTGGAGGTCCTGTGTTCGATCCACAGAATTCGCACCA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7" name="Picture 9" descr="C:\Documents and Settings\ponty\Mes documents\Dropbox\Alain &amp; Yann\Fichiers Yann\planar-PhetRNA-Nativ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8" t="2426" r="21007"/>
          <a:stretch/>
        </p:blipFill>
        <p:spPr bwMode="auto">
          <a:xfrm>
            <a:off x="152400" y="3033712"/>
            <a:ext cx="2415955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ponty\Mes documents\Dropbox\Alain &amp; Yann\Fichiers Yann\planar-PhetRNA-RNAFold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4051" r="16798"/>
          <a:stretch/>
        </p:blipFill>
        <p:spPr bwMode="auto">
          <a:xfrm>
            <a:off x="3429000" y="4019551"/>
            <a:ext cx="2347790" cy="20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17"/>
          <p:cNvCxnSpPr/>
          <p:nvPr/>
        </p:nvCxnSpPr>
        <p:spPr>
          <a:xfrm>
            <a:off x="2895600" y="2743200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45661" y="5562600"/>
            <a:ext cx="1959575" cy="36933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Native structure</a:t>
            </a:r>
            <a:endParaRPr lang="fr-FR" b="1" dirty="0">
              <a:ln w="18000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3429000" y="2286000"/>
            <a:ext cx="1458604" cy="1447800"/>
            <a:chOff x="3429000" y="2286000"/>
            <a:chExt cx="1458604" cy="1447800"/>
          </a:xfrm>
        </p:grpSpPr>
        <p:sp>
          <p:nvSpPr>
            <p:cNvPr id="20" name="Flèche vers le bas 19"/>
            <p:cNvSpPr/>
            <p:nvPr/>
          </p:nvSpPr>
          <p:spPr>
            <a:xfrm>
              <a:off x="3962400" y="2286000"/>
              <a:ext cx="381000" cy="1447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429000" y="2754868"/>
              <a:ext cx="145860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ln w="18000">
                    <a:noFill/>
                    <a:prstDash val="solid"/>
                    <a:miter lim="800000"/>
                  </a:ln>
                  <a:solidFill>
                    <a:schemeClr val="bg1"/>
                  </a:solidFill>
                </a:rPr>
                <a:t>RNAFold</a:t>
              </a:r>
              <a:r>
                <a:rPr lang="fr-FR" b="1" dirty="0" smtClean="0">
                  <a:ln w="18000">
                    <a:noFill/>
                    <a:prstDash val="solid"/>
                    <a:miter lim="800000"/>
                  </a:ln>
                  <a:solidFill>
                    <a:schemeClr val="bg1"/>
                  </a:solidFill>
                </a:rPr>
                <a:t> -p</a:t>
              </a:r>
              <a:endParaRPr lang="fr-FR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6629400" y="556260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dot-plot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5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7010400" y="1219200"/>
            <a:ext cx="1646238" cy="2225675"/>
            <a:chOff x="3168" y="336"/>
            <a:chExt cx="1037" cy="1402"/>
          </a:xfrm>
        </p:grpSpPr>
        <p:sp>
          <p:nvSpPr>
            <p:cNvPr id="11313" name="Oval 1027"/>
            <p:cNvSpPr>
              <a:spLocks noChangeArrowheads="1"/>
            </p:cNvSpPr>
            <p:nvPr/>
          </p:nvSpPr>
          <p:spPr bwMode="auto">
            <a:xfrm>
              <a:off x="3456" y="15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14" name="Oval 1028"/>
            <p:cNvSpPr>
              <a:spLocks noChangeArrowheads="1"/>
            </p:cNvSpPr>
            <p:nvPr/>
          </p:nvSpPr>
          <p:spPr bwMode="auto">
            <a:xfrm>
              <a:off x="3840" y="15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15" name="Oval 1029"/>
            <p:cNvSpPr>
              <a:spLocks noChangeArrowheads="1"/>
            </p:cNvSpPr>
            <p:nvPr/>
          </p:nvSpPr>
          <p:spPr bwMode="auto">
            <a:xfrm>
              <a:off x="3456" y="11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16" name="Oval 1030"/>
            <p:cNvSpPr>
              <a:spLocks noChangeArrowheads="1"/>
            </p:cNvSpPr>
            <p:nvPr/>
          </p:nvSpPr>
          <p:spPr bwMode="auto">
            <a:xfrm>
              <a:off x="3840" y="11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1317" name="AutoShape 1031"/>
            <p:cNvCxnSpPr>
              <a:cxnSpLocks noChangeShapeType="1"/>
              <a:stCxn id="11313" idx="0"/>
              <a:endCxn id="11315" idx="4"/>
            </p:cNvCxnSpPr>
            <p:nvPr/>
          </p:nvCxnSpPr>
          <p:spPr bwMode="auto">
            <a:xfrm flipV="1">
              <a:off x="3504" y="1280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1318" name="AutoShape 1032"/>
            <p:cNvCxnSpPr>
              <a:cxnSpLocks noChangeShapeType="1"/>
              <a:stCxn id="11314" idx="0"/>
              <a:endCxn id="11316" idx="4"/>
            </p:cNvCxnSpPr>
            <p:nvPr/>
          </p:nvCxnSpPr>
          <p:spPr bwMode="auto">
            <a:xfrm flipV="1">
              <a:off x="3888" y="1280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1319" name="Freeform 1033"/>
            <p:cNvSpPr>
              <a:spLocks/>
            </p:cNvSpPr>
            <p:nvPr/>
          </p:nvSpPr>
          <p:spPr bwMode="auto">
            <a:xfrm>
              <a:off x="3264" y="336"/>
              <a:ext cx="856" cy="896"/>
            </a:xfrm>
            <a:custGeom>
              <a:avLst/>
              <a:gdLst>
                <a:gd name="T0" fmla="*/ 240 w 856"/>
                <a:gd name="T1" fmla="*/ 896 h 896"/>
                <a:gd name="T2" fmla="*/ 0 w 856"/>
                <a:gd name="T3" fmla="*/ 656 h 896"/>
                <a:gd name="T4" fmla="*/ 240 w 856"/>
                <a:gd name="T5" fmla="*/ 368 h 896"/>
                <a:gd name="T6" fmla="*/ 96 w 856"/>
                <a:gd name="T7" fmla="*/ 128 h 896"/>
                <a:gd name="T8" fmla="*/ 768 w 856"/>
                <a:gd name="T9" fmla="*/ 128 h 896"/>
                <a:gd name="T10" fmla="*/ 624 w 856"/>
                <a:gd name="T11" fmla="*/ 896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6"/>
                <a:gd name="T19" fmla="*/ 0 h 896"/>
                <a:gd name="T20" fmla="*/ 856 w 856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6" h="896">
                  <a:moveTo>
                    <a:pt x="240" y="896"/>
                  </a:moveTo>
                  <a:cubicBezTo>
                    <a:pt x="120" y="820"/>
                    <a:pt x="0" y="744"/>
                    <a:pt x="0" y="656"/>
                  </a:cubicBezTo>
                  <a:cubicBezTo>
                    <a:pt x="0" y="568"/>
                    <a:pt x="224" y="456"/>
                    <a:pt x="240" y="368"/>
                  </a:cubicBezTo>
                  <a:cubicBezTo>
                    <a:pt x="256" y="280"/>
                    <a:pt x="8" y="168"/>
                    <a:pt x="96" y="128"/>
                  </a:cubicBezTo>
                  <a:cubicBezTo>
                    <a:pt x="184" y="88"/>
                    <a:pt x="680" y="0"/>
                    <a:pt x="768" y="128"/>
                  </a:cubicBezTo>
                  <a:cubicBezTo>
                    <a:pt x="856" y="256"/>
                    <a:pt x="648" y="768"/>
                    <a:pt x="624" y="8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1320" name="Text Box 1034"/>
            <p:cNvSpPr txBox="1">
              <a:spLocks noChangeArrowheads="1"/>
            </p:cNvSpPr>
            <p:nvPr/>
          </p:nvSpPr>
          <p:spPr bwMode="auto">
            <a:xfrm>
              <a:off x="3312" y="1488"/>
              <a:ext cx="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i</a:t>
              </a:r>
            </a:p>
          </p:txBody>
        </p:sp>
        <p:cxnSp>
          <p:nvCxnSpPr>
            <p:cNvPr id="11321" name="AutoShape 1035"/>
            <p:cNvCxnSpPr>
              <a:cxnSpLocks noChangeShapeType="1"/>
              <a:stCxn id="11315" idx="6"/>
              <a:endCxn id="11316" idx="2"/>
            </p:cNvCxnSpPr>
            <p:nvPr/>
          </p:nvCxnSpPr>
          <p:spPr bwMode="auto">
            <a:xfrm>
              <a:off x="3552" y="1232"/>
              <a:ext cx="288" cy="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</p:cxnSp>
        <p:cxnSp>
          <p:nvCxnSpPr>
            <p:cNvPr id="11322" name="AutoShape 1036"/>
            <p:cNvCxnSpPr>
              <a:cxnSpLocks noChangeShapeType="1"/>
              <a:stCxn id="11313" idx="6"/>
              <a:endCxn id="11314" idx="2"/>
            </p:cNvCxnSpPr>
            <p:nvPr/>
          </p:nvCxnSpPr>
          <p:spPr bwMode="auto">
            <a:xfrm>
              <a:off x="3552" y="1568"/>
              <a:ext cx="288" cy="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</p:cxnSp>
        <p:sp>
          <p:nvSpPr>
            <p:cNvPr id="11323" name="Text Box 1037"/>
            <p:cNvSpPr txBox="1">
              <a:spLocks noChangeArrowheads="1"/>
            </p:cNvSpPr>
            <p:nvPr/>
          </p:nvSpPr>
          <p:spPr bwMode="auto">
            <a:xfrm>
              <a:off x="3936" y="1488"/>
              <a:ext cx="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j</a:t>
              </a:r>
            </a:p>
          </p:txBody>
        </p:sp>
        <p:sp>
          <p:nvSpPr>
            <p:cNvPr id="11324" name="Text Box 1038"/>
            <p:cNvSpPr txBox="1">
              <a:spLocks noChangeArrowheads="1"/>
            </p:cNvSpPr>
            <p:nvPr/>
          </p:nvSpPr>
          <p:spPr bwMode="auto">
            <a:xfrm>
              <a:off x="3168" y="1152"/>
              <a:ext cx="3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i+1</a:t>
              </a:r>
            </a:p>
          </p:txBody>
        </p:sp>
        <p:sp>
          <p:nvSpPr>
            <p:cNvPr id="11325" name="Text Box 1039"/>
            <p:cNvSpPr txBox="1">
              <a:spLocks noChangeArrowheads="1"/>
            </p:cNvSpPr>
            <p:nvPr/>
          </p:nvSpPr>
          <p:spPr bwMode="auto">
            <a:xfrm>
              <a:off x="3936" y="1152"/>
              <a:ext cx="2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j-1</a:t>
              </a: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1676400" y="1371600"/>
            <a:ext cx="1993900" cy="2057400"/>
            <a:chOff x="144" y="480"/>
            <a:chExt cx="1256" cy="1296"/>
          </a:xfrm>
        </p:grpSpPr>
        <p:sp>
          <p:nvSpPr>
            <p:cNvPr id="11302" name="Oval 1041"/>
            <p:cNvSpPr>
              <a:spLocks noChangeArrowheads="1"/>
            </p:cNvSpPr>
            <p:nvPr/>
          </p:nvSpPr>
          <p:spPr bwMode="auto">
            <a:xfrm>
              <a:off x="43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03" name="Oval 1042"/>
            <p:cNvSpPr>
              <a:spLocks noChangeArrowheads="1"/>
            </p:cNvSpPr>
            <p:nvPr/>
          </p:nvSpPr>
          <p:spPr bwMode="auto">
            <a:xfrm>
              <a:off x="720" y="13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04" name="Oval 1043"/>
            <p:cNvSpPr>
              <a:spLocks noChangeArrowheads="1"/>
            </p:cNvSpPr>
            <p:nvPr/>
          </p:nvSpPr>
          <p:spPr bwMode="auto">
            <a:xfrm>
              <a:off x="1104" y="13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1305" name="AutoShape 1044"/>
            <p:cNvCxnSpPr>
              <a:cxnSpLocks noChangeShapeType="1"/>
              <a:stCxn id="11302" idx="0"/>
              <a:endCxn id="11303" idx="4"/>
            </p:cNvCxnSpPr>
            <p:nvPr/>
          </p:nvCxnSpPr>
          <p:spPr bwMode="auto">
            <a:xfrm flipV="1">
              <a:off x="480" y="1424"/>
              <a:ext cx="288" cy="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1306" name="Freeform 1045"/>
            <p:cNvSpPr>
              <a:spLocks/>
            </p:cNvSpPr>
            <p:nvPr/>
          </p:nvSpPr>
          <p:spPr bwMode="auto">
            <a:xfrm>
              <a:off x="528" y="480"/>
              <a:ext cx="856" cy="896"/>
            </a:xfrm>
            <a:custGeom>
              <a:avLst/>
              <a:gdLst>
                <a:gd name="T0" fmla="*/ 240 w 856"/>
                <a:gd name="T1" fmla="*/ 896 h 896"/>
                <a:gd name="T2" fmla="*/ 0 w 856"/>
                <a:gd name="T3" fmla="*/ 656 h 896"/>
                <a:gd name="T4" fmla="*/ 240 w 856"/>
                <a:gd name="T5" fmla="*/ 368 h 896"/>
                <a:gd name="T6" fmla="*/ 96 w 856"/>
                <a:gd name="T7" fmla="*/ 128 h 896"/>
                <a:gd name="T8" fmla="*/ 768 w 856"/>
                <a:gd name="T9" fmla="*/ 128 h 896"/>
                <a:gd name="T10" fmla="*/ 624 w 856"/>
                <a:gd name="T11" fmla="*/ 896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6"/>
                <a:gd name="T19" fmla="*/ 0 h 896"/>
                <a:gd name="T20" fmla="*/ 856 w 856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6" h="896">
                  <a:moveTo>
                    <a:pt x="240" y="896"/>
                  </a:moveTo>
                  <a:cubicBezTo>
                    <a:pt x="120" y="820"/>
                    <a:pt x="0" y="744"/>
                    <a:pt x="0" y="656"/>
                  </a:cubicBezTo>
                  <a:cubicBezTo>
                    <a:pt x="0" y="568"/>
                    <a:pt x="224" y="456"/>
                    <a:pt x="240" y="368"/>
                  </a:cubicBezTo>
                  <a:cubicBezTo>
                    <a:pt x="256" y="280"/>
                    <a:pt x="8" y="168"/>
                    <a:pt x="96" y="128"/>
                  </a:cubicBezTo>
                  <a:cubicBezTo>
                    <a:pt x="184" y="88"/>
                    <a:pt x="680" y="0"/>
                    <a:pt x="768" y="128"/>
                  </a:cubicBezTo>
                  <a:cubicBezTo>
                    <a:pt x="856" y="256"/>
                    <a:pt x="648" y="768"/>
                    <a:pt x="624" y="8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1307" name="Text Box 1046"/>
            <p:cNvSpPr txBox="1">
              <a:spLocks noChangeArrowheads="1"/>
            </p:cNvSpPr>
            <p:nvPr/>
          </p:nvSpPr>
          <p:spPr bwMode="auto">
            <a:xfrm>
              <a:off x="240" y="1488"/>
              <a:ext cx="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i</a:t>
              </a:r>
            </a:p>
          </p:txBody>
        </p:sp>
        <p:sp>
          <p:nvSpPr>
            <p:cNvPr id="11308" name="Text Box 1047"/>
            <p:cNvSpPr txBox="1">
              <a:spLocks noChangeArrowheads="1"/>
            </p:cNvSpPr>
            <p:nvPr/>
          </p:nvSpPr>
          <p:spPr bwMode="auto">
            <a:xfrm>
              <a:off x="576" y="1056"/>
              <a:ext cx="3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i+1</a:t>
              </a:r>
            </a:p>
          </p:txBody>
        </p:sp>
        <p:sp>
          <p:nvSpPr>
            <p:cNvPr id="11309" name="Text Box 1048"/>
            <p:cNvSpPr txBox="1">
              <a:spLocks noChangeArrowheads="1"/>
            </p:cNvSpPr>
            <p:nvPr/>
          </p:nvSpPr>
          <p:spPr bwMode="auto">
            <a:xfrm>
              <a:off x="1248" y="1248"/>
              <a:ext cx="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j</a:t>
              </a:r>
            </a:p>
          </p:txBody>
        </p:sp>
        <p:cxnSp>
          <p:nvCxnSpPr>
            <p:cNvPr id="11310" name="AutoShape 1049"/>
            <p:cNvCxnSpPr>
              <a:cxnSpLocks noChangeShapeType="1"/>
              <a:stCxn id="11303" idx="6"/>
              <a:endCxn id="11306" idx="5"/>
            </p:cNvCxnSpPr>
            <p:nvPr/>
          </p:nvCxnSpPr>
          <p:spPr bwMode="auto">
            <a:xfrm>
              <a:off x="816" y="1376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</p:cxnSp>
        <p:sp>
          <p:nvSpPr>
            <p:cNvPr id="11311" name="Freeform 1050"/>
            <p:cNvSpPr>
              <a:spLocks/>
            </p:cNvSpPr>
            <p:nvPr/>
          </p:nvSpPr>
          <p:spPr bwMode="auto">
            <a:xfrm>
              <a:off x="144" y="1536"/>
              <a:ext cx="336" cy="240"/>
            </a:xfrm>
            <a:custGeom>
              <a:avLst/>
              <a:gdLst>
                <a:gd name="T0" fmla="*/ 336 w 336"/>
                <a:gd name="T1" fmla="*/ 0 h 240"/>
                <a:gd name="T2" fmla="*/ 240 w 336"/>
                <a:gd name="T3" fmla="*/ 192 h 240"/>
                <a:gd name="T4" fmla="*/ 0 w 336"/>
                <a:gd name="T5" fmla="*/ 240 h 240"/>
                <a:gd name="T6" fmla="*/ 0 60000 65536"/>
                <a:gd name="T7" fmla="*/ 0 60000 65536"/>
                <a:gd name="T8" fmla="*/ 0 60000 65536"/>
                <a:gd name="T9" fmla="*/ 0 w 336"/>
                <a:gd name="T10" fmla="*/ 0 h 240"/>
                <a:gd name="T11" fmla="*/ 336 w 33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40">
                  <a:moveTo>
                    <a:pt x="336" y="0"/>
                  </a:moveTo>
                  <a:cubicBezTo>
                    <a:pt x="316" y="76"/>
                    <a:pt x="296" y="152"/>
                    <a:pt x="240" y="192"/>
                  </a:cubicBezTo>
                  <a:cubicBezTo>
                    <a:pt x="184" y="232"/>
                    <a:pt x="40" y="232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1312" name="Freeform 1051"/>
            <p:cNvSpPr>
              <a:spLocks/>
            </p:cNvSpPr>
            <p:nvPr/>
          </p:nvSpPr>
          <p:spPr bwMode="auto">
            <a:xfrm>
              <a:off x="1152" y="1344"/>
              <a:ext cx="240" cy="288"/>
            </a:xfrm>
            <a:custGeom>
              <a:avLst/>
              <a:gdLst>
                <a:gd name="T0" fmla="*/ 0 w 240"/>
                <a:gd name="T1" fmla="*/ 0 h 288"/>
                <a:gd name="T2" fmla="*/ 96 w 240"/>
                <a:gd name="T3" fmla="*/ 240 h 288"/>
                <a:gd name="T4" fmla="*/ 240 w 240"/>
                <a:gd name="T5" fmla="*/ 288 h 288"/>
                <a:gd name="T6" fmla="*/ 0 60000 65536"/>
                <a:gd name="T7" fmla="*/ 0 60000 65536"/>
                <a:gd name="T8" fmla="*/ 0 60000 65536"/>
                <a:gd name="T9" fmla="*/ 0 w 240"/>
                <a:gd name="T10" fmla="*/ 0 h 288"/>
                <a:gd name="T11" fmla="*/ 240 w 24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88">
                  <a:moveTo>
                    <a:pt x="0" y="0"/>
                  </a:moveTo>
                  <a:cubicBezTo>
                    <a:pt x="28" y="96"/>
                    <a:pt x="56" y="192"/>
                    <a:pt x="96" y="240"/>
                  </a:cubicBezTo>
                  <a:cubicBezTo>
                    <a:pt x="136" y="288"/>
                    <a:pt x="208" y="280"/>
                    <a:pt x="24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4" name="Group 1052"/>
          <p:cNvGrpSpPr>
            <a:grpSpLocks/>
          </p:cNvGrpSpPr>
          <p:nvPr/>
        </p:nvGrpSpPr>
        <p:grpSpPr bwMode="auto">
          <a:xfrm>
            <a:off x="4495800" y="1371600"/>
            <a:ext cx="2057400" cy="1768475"/>
            <a:chOff x="1728" y="480"/>
            <a:chExt cx="1296" cy="1114"/>
          </a:xfrm>
        </p:grpSpPr>
        <p:sp>
          <p:nvSpPr>
            <p:cNvPr id="11291" name="Text Box 1053"/>
            <p:cNvSpPr txBox="1">
              <a:spLocks noChangeArrowheads="1"/>
            </p:cNvSpPr>
            <p:nvPr/>
          </p:nvSpPr>
          <p:spPr bwMode="auto">
            <a:xfrm>
              <a:off x="2640" y="1152"/>
              <a:ext cx="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j</a:t>
              </a:r>
            </a:p>
          </p:txBody>
        </p:sp>
        <p:sp>
          <p:nvSpPr>
            <p:cNvPr id="11292" name="Oval 1054"/>
            <p:cNvSpPr>
              <a:spLocks noChangeArrowheads="1"/>
            </p:cNvSpPr>
            <p:nvPr/>
          </p:nvSpPr>
          <p:spPr bwMode="auto">
            <a:xfrm>
              <a:off x="2688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93" name="Oval 1055"/>
            <p:cNvSpPr>
              <a:spLocks noChangeArrowheads="1"/>
            </p:cNvSpPr>
            <p:nvPr/>
          </p:nvSpPr>
          <p:spPr bwMode="auto">
            <a:xfrm>
              <a:off x="1968" y="13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94" name="Oval 1056"/>
            <p:cNvSpPr>
              <a:spLocks noChangeArrowheads="1"/>
            </p:cNvSpPr>
            <p:nvPr/>
          </p:nvSpPr>
          <p:spPr bwMode="auto">
            <a:xfrm>
              <a:off x="2352" y="13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1295" name="AutoShape 1057"/>
            <p:cNvCxnSpPr>
              <a:cxnSpLocks noChangeShapeType="1"/>
              <a:stCxn id="11294" idx="6"/>
              <a:endCxn id="11292" idx="1"/>
            </p:cNvCxnSpPr>
            <p:nvPr/>
          </p:nvCxnSpPr>
          <p:spPr bwMode="auto">
            <a:xfrm>
              <a:off x="2448" y="1376"/>
              <a:ext cx="254" cy="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1296" name="Freeform 1058"/>
            <p:cNvSpPr>
              <a:spLocks/>
            </p:cNvSpPr>
            <p:nvPr/>
          </p:nvSpPr>
          <p:spPr bwMode="auto">
            <a:xfrm>
              <a:off x="1776" y="480"/>
              <a:ext cx="856" cy="896"/>
            </a:xfrm>
            <a:custGeom>
              <a:avLst/>
              <a:gdLst>
                <a:gd name="T0" fmla="*/ 240 w 856"/>
                <a:gd name="T1" fmla="*/ 896 h 896"/>
                <a:gd name="T2" fmla="*/ 0 w 856"/>
                <a:gd name="T3" fmla="*/ 656 h 896"/>
                <a:gd name="T4" fmla="*/ 240 w 856"/>
                <a:gd name="T5" fmla="*/ 368 h 896"/>
                <a:gd name="T6" fmla="*/ 96 w 856"/>
                <a:gd name="T7" fmla="*/ 128 h 896"/>
                <a:gd name="T8" fmla="*/ 768 w 856"/>
                <a:gd name="T9" fmla="*/ 128 h 896"/>
                <a:gd name="T10" fmla="*/ 624 w 856"/>
                <a:gd name="T11" fmla="*/ 896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6"/>
                <a:gd name="T19" fmla="*/ 0 h 896"/>
                <a:gd name="T20" fmla="*/ 856 w 856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6" h="896">
                  <a:moveTo>
                    <a:pt x="240" y="896"/>
                  </a:moveTo>
                  <a:cubicBezTo>
                    <a:pt x="120" y="820"/>
                    <a:pt x="0" y="744"/>
                    <a:pt x="0" y="656"/>
                  </a:cubicBezTo>
                  <a:cubicBezTo>
                    <a:pt x="0" y="568"/>
                    <a:pt x="224" y="456"/>
                    <a:pt x="240" y="368"/>
                  </a:cubicBezTo>
                  <a:cubicBezTo>
                    <a:pt x="256" y="280"/>
                    <a:pt x="8" y="168"/>
                    <a:pt x="96" y="128"/>
                  </a:cubicBezTo>
                  <a:cubicBezTo>
                    <a:pt x="184" y="88"/>
                    <a:pt x="680" y="0"/>
                    <a:pt x="768" y="128"/>
                  </a:cubicBezTo>
                  <a:cubicBezTo>
                    <a:pt x="856" y="256"/>
                    <a:pt x="648" y="768"/>
                    <a:pt x="624" y="8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1297" name="Text Box 1059"/>
            <p:cNvSpPr txBox="1">
              <a:spLocks noChangeArrowheads="1"/>
            </p:cNvSpPr>
            <p:nvPr/>
          </p:nvSpPr>
          <p:spPr bwMode="auto">
            <a:xfrm>
              <a:off x="1872" y="1344"/>
              <a:ext cx="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i</a:t>
              </a:r>
            </a:p>
          </p:txBody>
        </p:sp>
        <p:sp>
          <p:nvSpPr>
            <p:cNvPr id="11298" name="Text Box 1060"/>
            <p:cNvSpPr txBox="1">
              <a:spLocks noChangeArrowheads="1"/>
            </p:cNvSpPr>
            <p:nvPr/>
          </p:nvSpPr>
          <p:spPr bwMode="auto">
            <a:xfrm>
              <a:off x="2256" y="1104"/>
              <a:ext cx="2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j-1</a:t>
              </a:r>
            </a:p>
          </p:txBody>
        </p:sp>
        <p:cxnSp>
          <p:nvCxnSpPr>
            <p:cNvPr id="11299" name="AutoShape 1061"/>
            <p:cNvCxnSpPr>
              <a:cxnSpLocks noChangeShapeType="1"/>
              <a:stCxn id="11293" idx="6"/>
              <a:endCxn id="11296" idx="5"/>
            </p:cNvCxnSpPr>
            <p:nvPr/>
          </p:nvCxnSpPr>
          <p:spPr bwMode="auto">
            <a:xfrm>
              <a:off x="2064" y="1376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</p:cxnSp>
        <p:sp>
          <p:nvSpPr>
            <p:cNvPr id="11300" name="Freeform 1062"/>
            <p:cNvSpPr>
              <a:spLocks/>
            </p:cNvSpPr>
            <p:nvPr/>
          </p:nvSpPr>
          <p:spPr bwMode="auto">
            <a:xfrm>
              <a:off x="1728" y="1392"/>
              <a:ext cx="288" cy="168"/>
            </a:xfrm>
            <a:custGeom>
              <a:avLst/>
              <a:gdLst>
                <a:gd name="T0" fmla="*/ 288 w 288"/>
                <a:gd name="T1" fmla="*/ 0 h 168"/>
                <a:gd name="T2" fmla="*/ 192 w 288"/>
                <a:gd name="T3" fmla="*/ 144 h 168"/>
                <a:gd name="T4" fmla="*/ 0 w 288"/>
                <a:gd name="T5" fmla="*/ 144 h 168"/>
                <a:gd name="T6" fmla="*/ 0 60000 65536"/>
                <a:gd name="T7" fmla="*/ 0 60000 65536"/>
                <a:gd name="T8" fmla="*/ 0 60000 65536"/>
                <a:gd name="T9" fmla="*/ 0 w 288"/>
                <a:gd name="T10" fmla="*/ 0 h 168"/>
                <a:gd name="T11" fmla="*/ 288 w 28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68">
                  <a:moveTo>
                    <a:pt x="288" y="0"/>
                  </a:moveTo>
                  <a:cubicBezTo>
                    <a:pt x="264" y="60"/>
                    <a:pt x="240" y="120"/>
                    <a:pt x="192" y="144"/>
                  </a:cubicBezTo>
                  <a:cubicBezTo>
                    <a:pt x="144" y="168"/>
                    <a:pt x="72" y="156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1301" name="Freeform 1063"/>
            <p:cNvSpPr>
              <a:spLocks/>
            </p:cNvSpPr>
            <p:nvPr/>
          </p:nvSpPr>
          <p:spPr bwMode="auto">
            <a:xfrm>
              <a:off x="2736" y="1440"/>
              <a:ext cx="288" cy="96"/>
            </a:xfrm>
            <a:custGeom>
              <a:avLst/>
              <a:gdLst>
                <a:gd name="T0" fmla="*/ 0 w 288"/>
                <a:gd name="T1" fmla="*/ 0 h 96"/>
                <a:gd name="T2" fmla="*/ 192 w 288"/>
                <a:gd name="T3" fmla="*/ 48 h 96"/>
                <a:gd name="T4" fmla="*/ 288 w 288"/>
                <a:gd name="T5" fmla="*/ 96 h 96"/>
                <a:gd name="T6" fmla="*/ 0 60000 65536"/>
                <a:gd name="T7" fmla="*/ 0 60000 65536"/>
                <a:gd name="T8" fmla="*/ 0 60000 65536"/>
                <a:gd name="T9" fmla="*/ 0 w 288"/>
                <a:gd name="T10" fmla="*/ 0 h 96"/>
                <a:gd name="T11" fmla="*/ 288 w 28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">
                  <a:moveTo>
                    <a:pt x="0" y="0"/>
                  </a:moveTo>
                  <a:cubicBezTo>
                    <a:pt x="72" y="16"/>
                    <a:pt x="144" y="32"/>
                    <a:pt x="192" y="48"/>
                  </a:cubicBezTo>
                  <a:cubicBezTo>
                    <a:pt x="240" y="64"/>
                    <a:pt x="264" y="80"/>
                    <a:pt x="288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5" name="Group 1064"/>
          <p:cNvGrpSpPr>
            <a:grpSpLocks/>
          </p:cNvGrpSpPr>
          <p:nvPr/>
        </p:nvGrpSpPr>
        <p:grpSpPr bwMode="auto">
          <a:xfrm>
            <a:off x="533400" y="3962400"/>
            <a:ext cx="3111500" cy="2146300"/>
            <a:chOff x="1488" y="1680"/>
            <a:chExt cx="1960" cy="1352"/>
          </a:xfrm>
        </p:grpSpPr>
        <p:sp>
          <p:nvSpPr>
            <p:cNvPr id="11278" name="Oval 1065"/>
            <p:cNvSpPr>
              <a:spLocks noChangeArrowheads="1"/>
            </p:cNvSpPr>
            <p:nvPr/>
          </p:nvSpPr>
          <p:spPr bwMode="auto">
            <a:xfrm>
              <a:off x="2784" y="2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9" name="Oval 1066"/>
            <p:cNvSpPr>
              <a:spLocks noChangeArrowheads="1"/>
            </p:cNvSpPr>
            <p:nvPr/>
          </p:nvSpPr>
          <p:spPr bwMode="auto">
            <a:xfrm>
              <a:off x="1920" y="2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0" name="Oval 1067"/>
            <p:cNvSpPr>
              <a:spLocks noChangeArrowheads="1"/>
            </p:cNvSpPr>
            <p:nvPr/>
          </p:nvSpPr>
          <p:spPr bwMode="auto">
            <a:xfrm>
              <a:off x="2304" y="2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1281" name="AutoShape 1068"/>
            <p:cNvCxnSpPr>
              <a:cxnSpLocks noChangeShapeType="1"/>
              <a:stCxn id="11278" idx="2"/>
              <a:endCxn id="11280" idx="6"/>
            </p:cNvCxnSpPr>
            <p:nvPr/>
          </p:nvCxnSpPr>
          <p:spPr bwMode="auto">
            <a:xfrm flipH="1">
              <a:off x="2400" y="2584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1282" name="Freeform 1069"/>
            <p:cNvSpPr>
              <a:spLocks/>
            </p:cNvSpPr>
            <p:nvPr/>
          </p:nvSpPr>
          <p:spPr bwMode="auto">
            <a:xfrm>
              <a:off x="1488" y="2592"/>
              <a:ext cx="480" cy="440"/>
            </a:xfrm>
            <a:custGeom>
              <a:avLst/>
              <a:gdLst>
                <a:gd name="T0" fmla="*/ 480 w 480"/>
                <a:gd name="T1" fmla="*/ 0 h 440"/>
                <a:gd name="T2" fmla="*/ 336 w 480"/>
                <a:gd name="T3" fmla="*/ 384 h 440"/>
                <a:gd name="T4" fmla="*/ 0 w 480"/>
                <a:gd name="T5" fmla="*/ 336 h 440"/>
                <a:gd name="T6" fmla="*/ 0 60000 65536"/>
                <a:gd name="T7" fmla="*/ 0 60000 65536"/>
                <a:gd name="T8" fmla="*/ 0 60000 65536"/>
                <a:gd name="T9" fmla="*/ 0 w 480"/>
                <a:gd name="T10" fmla="*/ 0 h 440"/>
                <a:gd name="T11" fmla="*/ 480 w 480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440">
                  <a:moveTo>
                    <a:pt x="480" y="0"/>
                  </a:moveTo>
                  <a:cubicBezTo>
                    <a:pt x="448" y="164"/>
                    <a:pt x="416" y="328"/>
                    <a:pt x="336" y="384"/>
                  </a:cubicBezTo>
                  <a:cubicBezTo>
                    <a:pt x="256" y="440"/>
                    <a:pt x="128" y="388"/>
                    <a:pt x="0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1283" name="Freeform 1070"/>
            <p:cNvSpPr>
              <a:spLocks/>
            </p:cNvSpPr>
            <p:nvPr/>
          </p:nvSpPr>
          <p:spPr bwMode="auto">
            <a:xfrm>
              <a:off x="1728" y="1680"/>
              <a:ext cx="856" cy="896"/>
            </a:xfrm>
            <a:custGeom>
              <a:avLst/>
              <a:gdLst>
                <a:gd name="T0" fmla="*/ 240 w 856"/>
                <a:gd name="T1" fmla="*/ 896 h 896"/>
                <a:gd name="T2" fmla="*/ 0 w 856"/>
                <a:gd name="T3" fmla="*/ 656 h 896"/>
                <a:gd name="T4" fmla="*/ 240 w 856"/>
                <a:gd name="T5" fmla="*/ 368 h 896"/>
                <a:gd name="T6" fmla="*/ 96 w 856"/>
                <a:gd name="T7" fmla="*/ 128 h 896"/>
                <a:gd name="T8" fmla="*/ 768 w 856"/>
                <a:gd name="T9" fmla="*/ 128 h 896"/>
                <a:gd name="T10" fmla="*/ 624 w 856"/>
                <a:gd name="T11" fmla="*/ 896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6"/>
                <a:gd name="T19" fmla="*/ 0 h 896"/>
                <a:gd name="T20" fmla="*/ 856 w 856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6" h="896">
                  <a:moveTo>
                    <a:pt x="240" y="896"/>
                  </a:moveTo>
                  <a:cubicBezTo>
                    <a:pt x="120" y="820"/>
                    <a:pt x="0" y="744"/>
                    <a:pt x="0" y="656"/>
                  </a:cubicBezTo>
                  <a:cubicBezTo>
                    <a:pt x="0" y="568"/>
                    <a:pt x="224" y="456"/>
                    <a:pt x="240" y="368"/>
                  </a:cubicBezTo>
                  <a:cubicBezTo>
                    <a:pt x="256" y="280"/>
                    <a:pt x="8" y="168"/>
                    <a:pt x="96" y="128"/>
                  </a:cubicBezTo>
                  <a:cubicBezTo>
                    <a:pt x="184" y="88"/>
                    <a:pt x="680" y="0"/>
                    <a:pt x="768" y="128"/>
                  </a:cubicBezTo>
                  <a:cubicBezTo>
                    <a:pt x="856" y="256"/>
                    <a:pt x="648" y="768"/>
                    <a:pt x="624" y="8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1284" name="Oval 1071"/>
            <p:cNvSpPr>
              <a:spLocks noChangeArrowheads="1"/>
            </p:cNvSpPr>
            <p:nvPr/>
          </p:nvSpPr>
          <p:spPr bwMode="auto">
            <a:xfrm>
              <a:off x="3168" y="2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5" name="Freeform 1072"/>
            <p:cNvSpPr>
              <a:spLocks/>
            </p:cNvSpPr>
            <p:nvPr/>
          </p:nvSpPr>
          <p:spPr bwMode="auto">
            <a:xfrm>
              <a:off x="3168" y="2592"/>
              <a:ext cx="280" cy="384"/>
            </a:xfrm>
            <a:custGeom>
              <a:avLst/>
              <a:gdLst>
                <a:gd name="T0" fmla="*/ 40 w 280"/>
                <a:gd name="T1" fmla="*/ 0 h 384"/>
                <a:gd name="T2" fmla="*/ 40 w 280"/>
                <a:gd name="T3" fmla="*/ 336 h 384"/>
                <a:gd name="T4" fmla="*/ 280 w 280"/>
                <a:gd name="T5" fmla="*/ 288 h 384"/>
                <a:gd name="T6" fmla="*/ 0 60000 65536"/>
                <a:gd name="T7" fmla="*/ 0 60000 65536"/>
                <a:gd name="T8" fmla="*/ 0 60000 65536"/>
                <a:gd name="T9" fmla="*/ 0 w 280"/>
                <a:gd name="T10" fmla="*/ 0 h 384"/>
                <a:gd name="T11" fmla="*/ 280 w 280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384">
                  <a:moveTo>
                    <a:pt x="40" y="0"/>
                  </a:moveTo>
                  <a:cubicBezTo>
                    <a:pt x="20" y="144"/>
                    <a:pt x="0" y="288"/>
                    <a:pt x="40" y="336"/>
                  </a:cubicBezTo>
                  <a:cubicBezTo>
                    <a:pt x="80" y="384"/>
                    <a:pt x="180" y="336"/>
                    <a:pt x="28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1286" name="Freeform 1073"/>
            <p:cNvSpPr>
              <a:spLocks/>
            </p:cNvSpPr>
            <p:nvPr/>
          </p:nvSpPr>
          <p:spPr bwMode="auto">
            <a:xfrm>
              <a:off x="2592" y="1680"/>
              <a:ext cx="856" cy="896"/>
            </a:xfrm>
            <a:custGeom>
              <a:avLst/>
              <a:gdLst>
                <a:gd name="T0" fmla="*/ 240 w 856"/>
                <a:gd name="T1" fmla="*/ 896 h 896"/>
                <a:gd name="T2" fmla="*/ 0 w 856"/>
                <a:gd name="T3" fmla="*/ 656 h 896"/>
                <a:gd name="T4" fmla="*/ 240 w 856"/>
                <a:gd name="T5" fmla="*/ 368 h 896"/>
                <a:gd name="T6" fmla="*/ 96 w 856"/>
                <a:gd name="T7" fmla="*/ 128 h 896"/>
                <a:gd name="T8" fmla="*/ 768 w 856"/>
                <a:gd name="T9" fmla="*/ 128 h 896"/>
                <a:gd name="T10" fmla="*/ 624 w 856"/>
                <a:gd name="T11" fmla="*/ 896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6"/>
                <a:gd name="T19" fmla="*/ 0 h 896"/>
                <a:gd name="T20" fmla="*/ 856 w 856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6" h="896">
                  <a:moveTo>
                    <a:pt x="240" y="896"/>
                  </a:moveTo>
                  <a:cubicBezTo>
                    <a:pt x="120" y="820"/>
                    <a:pt x="0" y="744"/>
                    <a:pt x="0" y="656"/>
                  </a:cubicBezTo>
                  <a:cubicBezTo>
                    <a:pt x="0" y="568"/>
                    <a:pt x="224" y="456"/>
                    <a:pt x="240" y="368"/>
                  </a:cubicBezTo>
                  <a:cubicBezTo>
                    <a:pt x="256" y="280"/>
                    <a:pt x="8" y="168"/>
                    <a:pt x="96" y="128"/>
                  </a:cubicBezTo>
                  <a:cubicBezTo>
                    <a:pt x="184" y="88"/>
                    <a:pt x="680" y="0"/>
                    <a:pt x="768" y="128"/>
                  </a:cubicBezTo>
                  <a:cubicBezTo>
                    <a:pt x="856" y="256"/>
                    <a:pt x="648" y="768"/>
                    <a:pt x="624" y="8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1287" name="Text Box 1074"/>
            <p:cNvSpPr txBox="1">
              <a:spLocks noChangeArrowheads="1"/>
            </p:cNvSpPr>
            <p:nvPr/>
          </p:nvSpPr>
          <p:spPr bwMode="auto">
            <a:xfrm>
              <a:off x="1728" y="2496"/>
              <a:ext cx="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i</a:t>
              </a:r>
            </a:p>
          </p:txBody>
        </p:sp>
        <p:sp>
          <p:nvSpPr>
            <p:cNvPr id="11288" name="Text Box 1075"/>
            <p:cNvSpPr txBox="1">
              <a:spLocks noChangeArrowheads="1"/>
            </p:cNvSpPr>
            <p:nvPr/>
          </p:nvSpPr>
          <p:spPr bwMode="auto">
            <a:xfrm>
              <a:off x="2160" y="2304"/>
              <a:ext cx="1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k</a:t>
              </a:r>
            </a:p>
          </p:txBody>
        </p:sp>
        <p:sp>
          <p:nvSpPr>
            <p:cNvPr id="11289" name="Text Box 1076"/>
            <p:cNvSpPr txBox="1">
              <a:spLocks noChangeArrowheads="1"/>
            </p:cNvSpPr>
            <p:nvPr/>
          </p:nvSpPr>
          <p:spPr bwMode="auto">
            <a:xfrm>
              <a:off x="2784" y="2304"/>
              <a:ext cx="3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k+1</a:t>
              </a:r>
            </a:p>
          </p:txBody>
        </p:sp>
        <p:sp>
          <p:nvSpPr>
            <p:cNvPr id="11290" name="Text Box 1077"/>
            <p:cNvSpPr txBox="1">
              <a:spLocks noChangeArrowheads="1"/>
            </p:cNvSpPr>
            <p:nvPr/>
          </p:nvSpPr>
          <p:spPr bwMode="auto">
            <a:xfrm>
              <a:off x="3264" y="2448"/>
              <a:ext cx="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chemeClr val="tx2"/>
                  </a:solidFill>
                  <a:latin typeface="Arial Narrow" pitchFamily="34" charset="0"/>
                </a:rPr>
                <a:t>j</a:t>
              </a:r>
            </a:p>
          </p:txBody>
        </p:sp>
      </p:grpSp>
      <p:sp>
        <p:nvSpPr>
          <p:cNvPr id="193590" name="Rectangle 1078"/>
          <p:cNvSpPr>
            <a:spLocks noChangeArrowheads="1"/>
          </p:cNvSpPr>
          <p:nvPr/>
        </p:nvSpPr>
        <p:spPr bwMode="auto">
          <a:xfrm>
            <a:off x="6858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fr-FR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Nussinov’s</a:t>
            </a:r>
            <a:r>
              <a:rPr lang="fr-F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algorithm</a:t>
            </a:r>
            <a:r>
              <a:rPr lang="fr-F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(1978)</a:t>
            </a:r>
            <a:endParaRPr lang="fr-F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44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11271" name="Rectangle 1079"/>
          <p:cNvSpPr>
            <a:spLocks noChangeArrowheads="1"/>
          </p:cNvSpPr>
          <p:nvPr/>
        </p:nvSpPr>
        <p:spPr bwMode="auto">
          <a:xfrm>
            <a:off x="2362200" y="32004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1.</a:t>
            </a:r>
            <a:endParaRPr lang="fr-FR"/>
          </a:p>
        </p:txBody>
      </p:sp>
      <p:sp>
        <p:nvSpPr>
          <p:cNvPr id="11272" name="Rectangle 1080"/>
          <p:cNvSpPr>
            <a:spLocks noChangeArrowheads="1"/>
          </p:cNvSpPr>
          <p:nvPr/>
        </p:nvSpPr>
        <p:spPr bwMode="auto">
          <a:xfrm>
            <a:off x="4876800" y="30480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2.</a:t>
            </a:r>
            <a:endParaRPr lang="fr-FR"/>
          </a:p>
        </p:txBody>
      </p:sp>
      <p:sp>
        <p:nvSpPr>
          <p:cNvPr id="11273" name="Rectangle 1081"/>
          <p:cNvSpPr>
            <a:spLocks noChangeArrowheads="1"/>
          </p:cNvSpPr>
          <p:nvPr/>
        </p:nvSpPr>
        <p:spPr bwMode="auto">
          <a:xfrm>
            <a:off x="6781800" y="34290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3.</a:t>
            </a:r>
            <a:endParaRPr lang="fr-FR"/>
          </a:p>
        </p:txBody>
      </p:sp>
      <p:sp>
        <p:nvSpPr>
          <p:cNvPr id="11274" name="Rectangle 1082"/>
          <p:cNvSpPr>
            <a:spLocks noChangeArrowheads="1"/>
          </p:cNvSpPr>
          <p:nvPr/>
        </p:nvSpPr>
        <p:spPr bwMode="auto">
          <a:xfrm>
            <a:off x="3581400" y="48006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4.</a:t>
            </a:r>
          </a:p>
        </p:txBody>
      </p:sp>
      <p:sp>
        <p:nvSpPr>
          <p:cNvPr id="11275" name="Text Box 1083"/>
          <p:cNvSpPr txBox="1">
            <a:spLocks noChangeArrowheads="1"/>
          </p:cNvSpPr>
          <p:nvPr/>
        </p:nvSpPr>
        <p:spPr bwMode="auto">
          <a:xfrm>
            <a:off x="3939209" y="3896829"/>
            <a:ext cx="5097463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Partition </a:t>
            </a:r>
            <a:r>
              <a:rPr lang="fr-FR" sz="2400" dirty="0" err="1" smtClean="0">
                <a:solidFill>
                  <a:schemeClr val="tx2"/>
                </a:solidFill>
                <a:latin typeface="Arial Narrow" pitchFamily="34" charset="0"/>
              </a:rPr>
              <a:t>function</a:t>
            </a: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latin typeface="Arial Narrow" pitchFamily="34" charset="0"/>
              </a:rPr>
              <a:t>algorithms</a:t>
            </a: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latin typeface="Arial Narrow" pitchFamily="34" charset="0"/>
              </a:rPr>
              <a:t>can</a:t>
            </a: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latin typeface="Arial Narrow" pitchFamily="34" charset="0"/>
              </a:rPr>
              <a:t>be</a:t>
            </a: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fr-FR" sz="2400" dirty="0" err="1" smtClean="0">
                <a:solidFill>
                  <a:schemeClr val="tx2"/>
                </a:solidFill>
                <a:latin typeface="Arial Narrow" pitchFamily="34" charset="0"/>
              </a:rPr>
              <a:t>adapted</a:t>
            </a: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latin typeface="Arial Narrow" pitchFamily="34" charset="0"/>
              </a:rPr>
              <a:t>from</a:t>
            </a: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 non-</a:t>
            </a:r>
            <a:r>
              <a:rPr lang="fr-FR" sz="2400" dirty="0" err="1" smtClean="0">
                <a:solidFill>
                  <a:schemeClr val="tx2"/>
                </a:solidFill>
                <a:latin typeface="Arial Narrow" pitchFamily="34" charset="0"/>
              </a:rPr>
              <a:t>ambiguous</a:t>
            </a: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* DP </a:t>
            </a:r>
            <a:r>
              <a:rPr lang="fr-FR" sz="2400" dirty="0" err="1" smtClean="0">
                <a:solidFill>
                  <a:schemeClr val="tx2"/>
                </a:solidFill>
                <a:latin typeface="Arial Narrow" pitchFamily="34" charset="0"/>
              </a:rPr>
              <a:t>scheme</a:t>
            </a:r>
            <a:endParaRPr lang="fr-FR" sz="240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Is </a:t>
            </a:r>
            <a:r>
              <a:rPr lang="fr-FR" sz="2800" dirty="0" err="1" smtClean="0">
                <a:solidFill>
                  <a:schemeClr val="tx2"/>
                </a:solidFill>
                <a:latin typeface="Arial Narrow" pitchFamily="34" charset="0"/>
              </a:rPr>
              <a:t>this</a:t>
            </a: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latin typeface="Arial Narrow" pitchFamily="34" charset="0"/>
              </a:rPr>
              <a:t>decomposition</a:t>
            </a: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latin typeface="Arial Narrow" pitchFamily="34" charset="0"/>
              </a:rPr>
              <a:t>ambiguous</a:t>
            </a: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?</a:t>
            </a:r>
          </a:p>
          <a:p>
            <a:pPr algn="ctr"/>
            <a:endParaRPr lang="fr-FR" sz="2800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* </a:t>
            </a:r>
            <a:r>
              <a:rPr lang="fr-FR" sz="2000" dirty="0" err="1" smtClean="0">
                <a:solidFill>
                  <a:schemeClr val="tx2"/>
                </a:solidFill>
                <a:latin typeface="Arial Narrow" pitchFamily="34" charset="0"/>
              </a:rPr>
              <a:t>Ambiguous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 = Multiple </a:t>
            </a:r>
            <a:r>
              <a:rPr lang="fr-FR" sz="2000" dirty="0" err="1" smtClean="0">
                <a:solidFill>
                  <a:schemeClr val="tx2"/>
                </a:solidFill>
                <a:latin typeface="Arial Narrow" pitchFamily="34" charset="0"/>
              </a:rPr>
              <a:t>ways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 to </a:t>
            </a:r>
            <a:r>
              <a:rPr lang="fr-FR" sz="2000" dirty="0" err="1" smtClean="0">
                <a:solidFill>
                  <a:schemeClr val="tx2"/>
                </a:solidFill>
                <a:latin typeface="Arial Narrow" pitchFamily="34" charset="0"/>
              </a:rPr>
              <a:t>generate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 a structure</a:t>
            </a:r>
            <a:endParaRPr lang="fr-FR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cxnSp>
        <p:nvCxnSpPr>
          <p:cNvPr id="11276" name="AutoShape 1084"/>
          <p:cNvCxnSpPr>
            <a:cxnSpLocks noChangeShapeType="1"/>
          </p:cNvCxnSpPr>
          <p:nvPr/>
        </p:nvCxnSpPr>
        <p:spPr bwMode="auto">
          <a:xfrm>
            <a:off x="2695575" y="5419725"/>
            <a:ext cx="533400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prstDash val="sysDot"/>
            <a:miter lim="800000"/>
            <a:headEnd/>
            <a:tailEnd/>
          </a:ln>
        </p:spPr>
      </p:cxnSp>
      <p:cxnSp>
        <p:nvCxnSpPr>
          <p:cNvPr id="11277" name="AutoShape 1085"/>
          <p:cNvCxnSpPr>
            <a:cxnSpLocks noChangeShapeType="1"/>
          </p:cNvCxnSpPr>
          <p:nvPr/>
        </p:nvCxnSpPr>
        <p:spPr bwMode="auto">
          <a:xfrm>
            <a:off x="1327150" y="5419725"/>
            <a:ext cx="533400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prstDash val="sysDot"/>
            <a:miter lim="800000"/>
            <a:headEnd/>
            <a:tailEnd/>
          </a:ln>
        </p:spPr>
      </p:cxnSp>
      <p:sp>
        <p:nvSpPr>
          <p:cNvPr id="62" name="Espace réservé du numéro de diapositive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3" name="Espace réservé du pied de page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Detecting</a:t>
            </a:r>
            <a:r>
              <a:rPr lang="fr-FR" dirty="0" smtClean="0"/>
              <a:t> </a:t>
            </a:r>
            <a:r>
              <a:rPr lang="fr-FR" dirty="0" err="1" smtClean="0"/>
              <a:t>covariations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>
                <a:latin typeface="Courier New" pitchFamily="49" charset="0"/>
              </a:rPr>
              <a:t>		</a:t>
            </a:r>
            <a:r>
              <a:rPr lang="fr-FR" sz="2400" dirty="0" smtClean="0">
                <a:latin typeface="Courier New" pitchFamily="49" charset="0"/>
              </a:rPr>
              <a:t>GAGGACTGAGCTCAGTTAAAGTGCCTG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AAGGGCCCCGCTGGGCAAAG--GCTG-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AAGGGGTCGGCTGACCTAAAGTAGTTG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GAGGGGTGAG-GCAUCTAAAGTGTTTG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GAGGACTGTGCTCAGTTAAAGTGTTTG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>
              <a:latin typeface="Courier New" pitchFamily="49" charset="0"/>
            </a:endParaRPr>
          </a:p>
          <a:p>
            <a:pPr marL="0" indent="0">
              <a:spcBef>
                <a:spcPts val="0"/>
              </a:spcBef>
            </a:pPr>
            <a:r>
              <a:rPr lang="fr-FR" sz="2400" dirty="0" smtClean="0">
                <a:latin typeface="Courier New" pitchFamily="49" charset="0"/>
              </a:rPr>
              <a:t> </a:t>
            </a:r>
            <a:r>
              <a:rPr lang="fr-FR" dirty="0" smtClean="0"/>
              <a:t>Look </a:t>
            </a:r>
            <a:r>
              <a:rPr lang="fr-FR" dirty="0" smtClean="0"/>
              <a:t>for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70C0"/>
                </a:solidFill>
              </a:rPr>
              <a:t>covariations</a:t>
            </a: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000" dirty="0" smtClean="0"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Detecting</a:t>
            </a:r>
            <a:r>
              <a:rPr lang="fr-FR" dirty="0" smtClean="0"/>
              <a:t> </a:t>
            </a:r>
            <a:r>
              <a:rPr lang="fr-FR" dirty="0" err="1" smtClean="0"/>
              <a:t>covariations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>
                <a:latin typeface="Courier New" pitchFamily="49" charset="0"/>
              </a:rPr>
              <a:t>		</a:t>
            </a:r>
            <a:r>
              <a:rPr lang="fr-FR" sz="2400" dirty="0" smtClean="0">
                <a:latin typeface="Courier New" pitchFamily="49" charset="0"/>
              </a:rPr>
              <a:t>GAGG</a:t>
            </a:r>
            <a:r>
              <a:rPr lang="fr-FR" sz="2400" b="1" dirty="0" smtClean="0">
                <a:latin typeface="Courier New" pitchFamily="49" charset="0"/>
              </a:rPr>
              <a:t>A</a:t>
            </a:r>
            <a:r>
              <a:rPr lang="fr-FR" sz="2400" dirty="0" smtClean="0">
                <a:latin typeface="Courier New" pitchFamily="49" charset="0"/>
              </a:rPr>
              <a:t>CTGAGCTCAG</a:t>
            </a:r>
            <a:r>
              <a:rPr lang="fr-FR" sz="2400" b="1" dirty="0" smtClean="0">
                <a:latin typeface="Courier New" pitchFamily="49" charset="0"/>
              </a:rPr>
              <a:t>T</a:t>
            </a:r>
            <a:r>
              <a:rPr lang="fr-FR" sz="2400" dirty="0" smtClean="0">
                <a:latin typeface="Courier New" pitchFamily="49" charset="0"/>
              </a:rPr>
              <a:t>TAAAGTGCCTG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AAGG</a:t>
            </a:r>
            <a:r>
              <a:rPr lang="fr-FR" sz="2400" b="1" dirty="0" smtClean="0">
                <a:latin typeface="Courier New" pitchFamily="49" charset="0"/>
              </a:rPr>
              <a:t>G</a:t>
            </a:r>
            <a:r>
              <a:rPr lang="fr-FR" sz="2400" dirty="0" smtClean="0">
                <a:latin typeface="Courier New" pitchFamily="49" charset="0"/>
              </a:rPr>
              <a:t>CCCCGCTGGG</a:t>
            </a:r>
            <a:r>
              <a:rPr lang="fr-FR" sz="2400" b="1" dirty="0" smtClean="0">
                <a:latin typeface="Courier New" pitchFamily="49" charset="0"/>
              </a:rPr>
              <a:t>C</a:t>
            </a:r>
            <a:r>
              <a:rPr lang="fr-FR" sz="2400" dirty="0" smtClean="0">
                <a:latin typeface="Courier New" pitchFamily="49" charset="0"/>
              </a:rPr>
              <a:t>AAAG--GCTG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AAGG</a:t>
            </a:r>
            <a:r>
              <a:rPr lang="fr-FR" sz="2400" b="1" dirty="0" smtClean="0">
                <a:latin typeface="Courier New" pitchFamily="49" charset="0"/>
              </a:rPr>
              <a:t>G</a:t>
            </a:r>
            <a:r>
              <a:rPr lang="fr-FR" sz="2400" dirty="0" smtClean="0">
                <a:latin typeface="Courier New" pitchFamily="49" charset="0"/>
              </a:rPr>
              <a:t>GTCGGCTGAC</a:t>
            </a:r>
            <a:r>
              <a:rPr lang="fr-FR" sz="2400" b="1" dirty="0" smtClean="0">
                <a:latin typeface="Courier New" pitchFamily="49" charset="0"/>
              </a:rPr>
              <a:t>C</a:t>
            </a:r>
            <a:r>
              <a:rPr lang="fr-FR" sz="2400" dirty="0" smtClean="0">
                <a:latin typeface="Courier New" pitchFamily="49" charset="0"/>
              </a:rPr>
              <a:t>TAAAGTAGTTG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GAGG</a:t>
            </a:r>
            <a:r>
              <a:rPr lang="fr-FR" sz="2400" b="1" dirty="0" smtClean="0">
                <a:latin typeface="Courier New" pitchFamily="49" charset="0"/>
              </a:rPr>
              <a:t>G</a:t>
            </a:r>
            <a:r>
              <a:rPr lang="fr-FR" sz="2400" dirty="0" smtClean="0">
                <a:latin typeface="Courier New" pitchFamily="49" charset="0"/>
              </a:rPr>
              <a:t>GTGAG-GCAU</a:t>
            </a:r>
            <a:r>
              <a:rPr lang="fr-FR" sz="2400" b="1" dirty="0" smtClean="0">
                <a:latin typeface="Courier New" pitchFamily="49" charset="0"/>
              </a:rPr>
              <a:t>C</a:t>
            </a:r>
            <a:r>
              <a:rPr lang="fr-FR" sz="2400" dirty="0" smtClean="0">
                <a:latin typeface="Courier New" pitchFamily="49" charset="0"/>
              </a:rPr>
              <a:t>TAAAGTGTTTG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GAGG</a:t>
            </a:r>
            <a:r>
              <a:rPr lang="fr-FR" sz="2400" b="1" dirty="0" smtClean="0">
                <a:latin typeface="Courier New" pitchFamily="49" charset="0"/>
              </a:rPr>
              <a:t>A</a:t>
            </a:r>
            <a:r>
              <a:rPr lang="fr-FR" sz="2400" dirty="0" smtClean="0">
                <a:latin typeface="Courier New" pitchFamily="49" charset="0"/>
              </a:rPr>
              <a:t>CTGTGCTCAG</a:t>
            </a:r>
            <a:r>
              <a:rPr lang="fr-FR" sz="2400" b="1" dirty="0" smtClean="0">
                <a:latin typeface="Courier New" pitchFamily="49" charset="0"/>
              </a:rPr>
              <a:t>T</a:t>
            </a:r>
            <a:r>
              <a:rPr lang="fr-FR" sz="2400" dirty="0" smtClean="0">
                <a:latin typeface="Courier New" pitchFamily="49" charset="0"/>
              </a:rPr>
              <a:t>TAAAGTGTTTG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    (          )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>
              <a:latin typeface="Courier New" pitchFamily="49" charset="0"/>
            </a:endParaRPr>
          </a:p>
          <a:p>
            <a:pPr marL="0" indent="0">
              <a:spcBef>
                <a:spcPts val="0"/>
              </a:spcBef>
            </a:pPr>
            <a:r>
              <a:rPr lang="fr-FR" sz="2400" dirty="0" smtClean="0">
                <a:latin typeface="Courier New" pitchFamily="49" charset="0"/>
              </a:rPr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search</a:t>
            </a:r>
            <a:r>
              <a:rPr lang="fr-FR" dirty="0" smtClean="0"/>
              <a:t> for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70C0"/>
                </a:solidFill>
              </a:rPr>
              <a:t>covariations</a:t>
            </a:r>
            <a:r>
              <a:rPr lang="fr-FR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spcBef>
                <a:spcPts val="0"/>
              </a:spcBef>
            </a:pP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/>
              <a:t>They</a:t>
            </a:r>
            <a:r>
              <a:rPr lang="fr-FR" dirty="0" smtClean="0"/>
              <a:t> come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compensatory</a:t>
            </a:r>
            <a:r>
              <a:rPr lang="fr-FR" dirty="0" smtClean="0"/>
              <a:t> mutations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evolution</a:t>
            </a:r>
            <a:r>
              <a:rPr lang="fr-FR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fr-FR" sz="2000" dirty="0" smtClean="0"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Detecting</a:t>
            </a:r>
            <a:r>
              <a:rPr lang="fr-FR" dirty="0" smtClean="0"/>
              <a:t> </a:t>
            </a:r>
            <a:r>
              <a:rPr lang="fr-FR" dirty="0" err="1" smtClean="0"/>
              <a:t>covariations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>
                <a:latin typeface="Courier New" pitchFamily="49" charset="0"/>
              </a:rPr>
              <a:t>		</a:t>
            </a:r>
            <a:r>
              <a:rPr lang="fr-FR" sz="2400" dirty="0" smtClean="0">
                <a:latin typeface="Courier New" pitchFamily="49" charset="0"/>
              </a:rPr>
              <a:t>GAGG</a:t>
            </a:r>
            <a:r>
              <a:rPr lang="fr-FR" sz="2400" b="1" dirty="0" smtClean="0">
                <a:latin typeface="Courier New" pitchFamily="49" charset="0"/>
              </a:rPr>
              <a:t>ACTG</a:t>
            </a:r>
            <a:r>
              <a:rPr lang="fr-FR" sz="2400" dirty="0" smtClean="0">
                <a:latin typeface="Courier New" pitchFamily="49" charset="0"/>
              </a:rPr>
              <a:t>AGCT</a:t>
            </a:r>
            <a:r>
              <a:rPr lang="fr-FR" sz="2400" b="1" dirty="0" smtClean="0">
                <a:latin typeface="Courier New" pitchFamily="49" charset="0"/>
              </a:rPr>
              <a:t>CAGT</a:t>
            </a:r>
            <a:r>
              <a:rPr lang="fr-FR" sz="2400" dirty="0" smtClean="0">
                <a:latin typeface="Courier New" pitchFamily="49" charset="0"/>
              </a:rPr>
              <a:t>TAAAGTGCCTG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AAGG</a:t>
            </a:r>
            <a:r>
              <a:rPr lang="fr-FR" sz="2400" b="1" dirty="0" smtClean="0">
                <a:latin typeface="Courier New" pitchFamily="49" charset="0"/>
              </a:rPr>
              <a:t>GCCC</a:t>
            </a:r>
            <a:r>
              <a:rPr lang="fr-FR" sz="2400" dirty="0" smtClean="0">
                <a:latin typeface="Courier New" pitchFamily="49" charset="0"/>
              </a:rPr>
              <a:t>CGCT</a:t>
            </a:r>
            <a:r>
              <a:rPr lang="fr-FR" sz="2400" b="1" dirty="0" smtClean="0">
                <a:latin typeface="Courier New" pitchFamily="49" charset="0"/>
              </a:rPr>
              <a:t>GGGC</a:t>
            </a:r>
            <a:r>
              <a:rPr lang="fr-FR" sz="2400" dirty="0" smtClean="0">
                <a:latin typeface="Courier New" pitchFamily="49" charset="0"/>
              </a:rPr>
              <a:t>AAAG--GCTG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AAGG</a:t>
            </a:r>
            <a:r>
              <a:rPr lang="fr-FR" sz="2400" b="1" dirty="0" smtClean="0">
                <a:latin typeface="Courier New" pitchFamily="49" charset="0"/>
              </a:rPr>
              <a:t>GGTC</a:t>
            </a:r>
            <a:r>
              <a:rPr lang="fr-FR" sz="2400" dirty="0" smtClean="0">
                <a:latin typeface="Courier New" pitchFamily="49" charset="0"/>
              </a:rPr>
              <a:t>GGCT</a:t>
            </a:r>
            <a:r>
              <a:rPr lang="fr-FR" sz="2400" b="1" dirty="0" smtClean="0">
                <a:latin typeface="Courier New" pitchFamily="49" charset="0"/>
              </a:rPr>
              <a:t>GACC</a:t>
            </a:r>
            <a:r>
              <a:rPr lang="fr-FR" sz="2400" dirty="0" smtClean="0">
                <a:latin typeface="Courier New" pitchFamily="49" charset="0"/>
              </a:rPr>
              <a:t>TAAAGTAGTTG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GAGG</a:t>
            </a:r>
            <a:r>
              <a:rPr lang="fr-FR" sz="2400" b="1" dirty="0" smtClean="0">
                <a:latin typeface="Courier New" pitchFamily="49" charset="0"/>
              </a:rPr>
              <a:t>GGTG</a:t>
            </a:r>
            <a:r>
              <a:rPr lang="fr-FR" sz="2400" dirty="0" smtClean="0">
                <a:latin typeface="Courier New" pitchFamily="49" charset="0"/>
              </a:rPr>
              <a:t>AG-G</a:t>
            </a:r>
            <a:r>
              <a:rPr lang="fr-FR" sz="2400" b="1" dirty="0" smtClean="0">
                <a:latin typeface="Courier New" pitchFamily="49" charset="0"/>
              </a:rPr>
              <a:t>CAUC</a:t>
            </a:r>
            <a:r>
              <a:rPr lang="fr-FR" sz="2400" dirty="0" smtClean="0">
                <a:latin typeface="Courier New" pitchFamily="49" charset="0"/>
              </a:rPr>
              <a:t>TAAAGTGTTTG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GAGG</a:t>
            </a:r>
            <a:r>
              <a:rPr lang="fr-FR" sz="2400" b="1" dirty="0" smtClean="0">
                <a:latin typeface="Courier New" pitchFamily="49" charset="0"/>
              </a:rPr>
              <a:t>ACTG</a:t>
            </a:r>
            <a:r>
              <a:rPr lang="fr-FR" sz="2400" dirty="0" smtClean="0">
                <a:latin typeface="Courier New" pitchFamily="49" charset="0"/>
              </a:rPr>
              <a:t>TGCT</a:t>
            </a:r>
            <a:r>
              <a:rPr lang="fr-FR" sz="2400" b="1" dirty="0" smtClean="0">
                <a:latin typeface="Courier New" pitchFamily="49" charset="0"/>
              </a:rPr>
              <a:t>CAGT</a:t>
            </a:r>
            <a:r>
              <a:rPr lang="fr-FR" sz="2400" dirty="0" smtClean="0">
                <a:latin typeface="Courier New" pitchFamily="49" charset="0"/>
              </a:rPr>
              <a:t>TAAAGTGTTTG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....((((....))))...........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>
              <a:latin typeface="Courier New" pitchFamily="49" charset="0"/>
            </a:endParaRPr>
          </a:p>
          <a:p>
            <a:pPr marL="0" indent="0">
              <a:spcBef>
                <a:spcPts val="0"/>
              </a:spcBef>
            </a:pPr>
            <a:r>
              <a:rPr lang="fr-FR" sz="2400" dirty="0" smtClean="0">
                <a:latin typeface="Courier New" pitchFamily="49" charset="0"/>
              </a:rPr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search</a:t>
            </a:r>
            <a:r>
              <a:rPr lang="fr-FR" dirty="0" smtClean="0"/>
              <a:t> for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70C0"/>
                </a:solidFill>
              </a:rPr>
              <a:t>covariations</a:t>
            </a: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/>
              <a:t>They</a:t>
            </a:r>
            <a:r>
              <a:rPr lang="fr-FR" dirty="0" smtClean="0"/>
              <a:t> come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compensatory</a:t>
            </a:r>
            <a:r>
              <a:rPr lang="fr-FR" dirty="0" smtClean="0"/>
              <a:t> mutations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evolution</a:t>
            </a:r>
            <a:endParaRPr lang="fr-FR" dirty="0" smtClean="0"/>
          </a:p>
          <a:p>
            <a:pPr marL="0" indent="0">
              <a:spcBef>
                <a:spcPts val="0"/>
              </a:spcBef>
              <a:buNone/>
            </a:pPr>
            <a:endParaRPr lang="fr-FR" sz="2000" dirty="0" smtClean="0"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Detecting</a:t>
            </a:r>
            <a:r>
              <a:rPr lang="fr-FR" dirty="0" smtClean="0"/>
              <a:t> </a:t>
            </a:r>
            <a:r>
              <a:rPr lang="fr-FR" dirty="0" err="1" smtClean="0"/>
              <a:t>covariations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>
                <a:latin typeface="Courier New" pitchFamily="49" charset="0"/>
              </a:rPr>
              <a:t>		</a:t>
            </a:r>
            <a:r>
              <a:rPr lang="fr-FR" sz="2400" dirty="0" smtClean="0">
                <a:latin typeface="Courier New" pitchFamily="49" charset="0"/>
              </a:rPr>
              <a:t>GAGG</a:t>
            </a:r>
            <a:r>
              <a:rPr lang="fr-FR" sz="2400" b="1" dirty="0" smtClean="0">
                <a:latin typeface="Courier New" pitchFamily="49" charset="0"/>
              </a:rPr>
              <a:t>ACTG</a:t>
            </a:r>
            <a:r>
              <a:rPr lang="fr-FR" sz="2400" dirty="0" smtClean="0">
                <a:latin typeface="Courier New" pitchFamily="49" charset="0"/>
              </a:rPr>
              <a:t>AGCT</a:t>
            </a:r>
            <a:r>
              <a:rPr lang="fr-FR" sz="2400" b="1" dirty="0" smtClean="0">
                <a:latin typeface="Courier New" pitchFamily="49" charset="0"/>
              </a:rPr>
              <a:t>CAGT</a:t>
            </a:r>
            <a:r>
              <a:rPr lang="fr-FR" sz="2400" dirty="0" smtClean="0">
                <a:latin typeface="Courier New" pitchFamily="49" charset="0"/>
              </a:rPr>
              <a:t>TAAAGTGCCTG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AAGG</a:t>
            </a:r>
            <a:r>
              <a:rPr lang="fr-FR" sz="2400" b="1" dirty="0" smtClean="0">
                <a:latin typeface="Courier New" pitchFamily="49" charset="0"/>
              </a:rPr>
              <a:t>GCCC</a:t>
            </a:r>
            <a:r>
              <a:rPr lang="fr-FR" sz="2400" dirty="0" smtClean="0">
                <a:latin typeface="Courier New" pitchFamily="49" charset="0"/>
              </a:rPr>
              <a:t>CGCT</a:t>
            </a:r>
            <a:r>
              <a:rPr lang="fr-FR" sz="2400" b="1" dirty="0" smtClean="0">
                <a:latin typeface="Courier New" pitchFamily="49" charset="0"/>
              </a:rPr>
              <a:t>GGGC</a:t>
            </a:r>
            <a:r>
              <a:rPr lang="fr-FR" sz="2400" dirty="0" smtClean="0">
                <a:latin typeface="Courier New" pitchFamily="49" charset="0"/>
              </a:rPr>
              <a:t>AAAG--GCTG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AAGG</a:t>
            </a:r>
            <a:r>
              <a:rPr lang="fr-FR" sz="2400" b="1" dirty="0" smtClean="0">
                <a:latin typeface="Courier New" pitchFamily="49" charset="0"/>
              </a:rPr>
              <a:t>GGTC</a:t>
            </a:r>
            <a:r>
              <a:rPr lang="fr-FR" sz="2400" dirty="0" smtClean="0">
                <a:latin typeface="Courier New" pitchFamily="49" charset="0"/>
              </a:rPr>
              <a:t>GGCT</a:t>
            </a:r>
            <a:r>
              <a:rPr lang="fr-FR" sz="2400" b="1" dirty="0" smtClean="0">
                <a:latin typeface="Courier New" pitchFamily="49" charset="0"/>
              </a:rPr>
              <a:t>GACC</a:t>
            </a:r>
            <a:r>
              <a:rPr lang="fr-FR" sz="2400" dirty="0" smtClean="0">
                <a:latin typeface="Courier New" pitchFamily="49" charset="0"/>
              </a:rPr>
              <a:t>TAAAGTAGTTG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GAGG</a:t>
            </a:r>
            <a:r>
              <a:rPr lang="fr-FR" sz="2400" b="1" dirty="0" smtClean="0">
                <a:latin typeface="Courier New" pitchFamily="49" charset="0"/>
              </a:rPr>
              <a:t>GGTG</a:t>
            </a:r>
            <a:r>
              <a:rPr lang="fr-FR" sz="2400" dirty="0" smtClean="0">
                <a:latin typeface="Courier New" pitchFamily="49" charset="0"/>
              </a:rPr>
              <a:t>AG-G</a:t>
            </a:r>
            <a:r>
              <a:rPr lang="fr-FR" sz="2400" b="1" dirty="0" smtClean="0">
                <a:latin typeface="Courier New" pitchFamily="49" charset="0"/>
              </a:rPr>
              <a:t>CAUC</a:t>
            </a:r>
            <a:r>
              <a:rPr lang="fr-FR" sz="2400" dirty="0" smtClean="0">
                <a:latin typeface="Courier New" pitchFamily="49" charset="0"/>
              </a:rPr>
              <a:t>TAAAGTGTTTG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GAGG</a:t>
            </a:r>
            <a:r>
              <a:rPr lang="fr-FR" sz="2400" b="1" dirty="0" smtClean="0">
                <a:latin typeface="Courier New" pitchFamily="49" charset="0"/>
              </a:rPr>
              <a:t>ACTG</a:t>
            </a:r>
            <a:r>
              <a:rPr lang="fr-FR" sz="2400" dirty="0" smtClean="0">
                <a:latin typeface="Courier New" pitchFamily="49" charset="0"/>
              </a:rPr>
              <a:t>TGCT</a:t>
            </a:r>
            <a:r>
              <a:rPr lang="fr-FR" sz="2400" b="1" dirty="0" smtClean="0">
                <a:latin typeface="Courier New" pitchFamily="49" charset="0"/>
              </a:rPr>
              <a:t>CAGT</a:t>
            </a:r>
            <a:r>
              <a:rPr lang="fr-FR" sz="2400" dirty="0" smtClean="0">
                <a:latin typeface="Courier New" pitchFamily="49" charset="0"/>
              </a:rPr>
              <a:t>TAAAGTGTTTG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Courier New" pitchFamily="49" charset="0"/>
              </a:rPr>
              <a:t>		....((((....))))...........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>
              <a:latin typeface="Courier New" pitchFamily="49" charset="0"/>
            </a:endParaRPr>
          </a:p>
          <a:p>
            <a:pPr marL="0" indent="0">
              <a:spcBef>
                <a:spcPts val="0"/>
              </a:spcBef>
            </a:pPr>
            <a:r>
              <a:rPr lang="fr-FR" sz="2400" dirty="0" smtClean="0">
                <a:latin typeface="Courier New" pitchFamily="49" charset="0"/>
              </a:rPr>
              <a:t> </a:t>
            </a:r>
            <a:r>
              <a:rPr lang="fr-FR" dirty="0" err="1" smtClean="0"/>
              <a:t>Measure</a:t>
            </a:r>
            <a:r>
              <a:rPr lang="fr-FR" dirty="0" smtClean="0"/>
              <a:t> : </a:t>
            </a:r>
            <a:r>
              <a:rPr lang="fr-FR" dirty="0" err="1" smtClean="0"/>
              <a:t>mutual</a:t>
            </a:r>
            <a:r>
              <a:rPr lang="fr-FR" dirty="0" smtClean="0"/>
              <a:t> information </a:t>
            </a:r>
            <a:r>
              <a:rPr lang="fr-FR" dirty="0" err="1" smtClean="0"/>
              <a:t>between</a:t>
            </a:r>
            <a:r>
              <a:rPr lang="fr-FR" dirty="0" smtClean="0"/>
              <a:t> positions i and j :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		-</a:t>
            </a:r>
            <a:r>
              <a:rPr lang="fr-FR" sz="4000" dirty="0" smtClean="0"/>
              <a:t>∑</a:t>
            </a:r>
            <a:r>
              <a:rPr lang="fr-FR" dirty="0" smtClean="0"/>
              <a:t> Pr(i=a) Pr(j=b) log(Pr(i=a|j=b))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		  </a:t>
            </a:r>
            <a:r>
              <a:rPr lang="fr-FR" sz="2200" dirty="0" err="1" smtClean="0"/>
              <a:t>a,b</a:t>
            </a:r>
            <a:r>
              <a:rPr lang="fr-FR" sz="2200" dirty="0" smtClean="0"/>
              <a:t> </a:t>
            </a:r>
            <a:endParaRPr lang="fr-F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dirty="0" err="1" smtClean="0"/>
              <a:t>where</a:t>
            </a:r>
            <a:r>
              <a:rPr lang="fr-FR" dirty="0" smtClean="0"/>
              <a:t> a and b are the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nucleotides</a:t>
            </a:r>
            <a:r>
              <a:rPr lang="fr-FR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2000" dirty="0" smtClean="0"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Two</a:t>
            </a:r>
            <a:r>
              <a:rPr lang="fr-FR" dirty="0" smtClean="0"/>
              <a:t> softwares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fr-FR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RNA-</a:t>
            </a:r>
            <a:r>
              <a:rPr lang="fr-FR" dirty="0" err="1" smtClean="0"/>
              <a:t>alifold</a:t>
            </a:r>
            <a:r>
              <a:rPr lang="fr-FR" dirty="0" smtClean="0"/>
              <a:t> (</a:t>
            </a:r>
            <a:r>
              <a:rPr lang="fr-FR" dirty="0" err="1" smtClean="0"/>
              <a:t>Hofacker</a:t>
            </a:r>
            <a:r>
              <a:rPr lang="fr-FR" dirty="0" smtClean="0"/>
              <a:t> et al. 2000)</a:t>
            </a:r>
            <a:br>
              <a:rPr lang="fr-FR" dirty="0" smtClean="0"/>
            </a:br>
            <a:r>
              <a:rPr lang="fr-FR" dirty="0" smtClean="0"/>
              <a:t>http://rna.tbi.univie.ac.at/cgi-bin/RNAalifold.cgi</a:t>
            </a:r>
          </a:p>
          <a:p>
            <a:endParaRPr lang="fr-FR" dirty="0" smtClean="0"/>
          </a:p>
          <a:p>
            <a:r>
              <a:rPr lang="fr-FR" dirty="0" err="1" smtClean="0"/>
              <a:t>RNAz</a:t>
            </a:r>
            <a:r>
              <a:rPr lang="fr-FR" dirty="0" smtClean="0"/>
              <a:t> (</a:t>
            </a:r>
            <a:r>
              <a:rPr lang="fr-FR" dirty="0" err="1" smtClean="0"/>
              <a:t>Washietl</a:t>
            </a:r>
            <a:r>
              <a:rPr lang="fr-FR" dirty="0" smtClean="0"/>
              <a:t> et al. 2005) </a:t>
            </a:r>
            <a:br>
              <a:rPr lang="fr-FR" dirty="0" smtClean="0"/>
            </a:br>
            <a:r>
              <a:rPr lang="fr-FR" dirty="0" smtClean="0"/>
              <a:t>http://rna.tbi.univie.ac.at/cgi-bin/RNAz.cgi</a:t>
            </a:r>
          </a:p>
          <a:p>
            <a:endParaRPr lang="fr-FR" dirty="0" err="1" smtClean="0"/>
          </a:p>
        </p:txBody>
      </p:sp>
    </p:spTree>
    <p:extLst>
      <p:ext uri="{BB962C8B-B14F-4D97-AF65-F5344CB8AC3E}">
        <p14:creationId xmlns:p14="http://schemas.microsoft.com/office/powerpoint/2010/main" val="41846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RNAalifold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638800" cy="45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8FA-67D1-4CFC-9BEA-A1E5CCB46E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M2 Bioinfo Paris-Saclay 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6191</TotalTime>
  <Words>935</Words>
  <Application>Microsoft Office PowerPoint</Application>
  <PresentationFormat>On-screen Show (4:3)</PresentationFormat>
  <Paragraphs>349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 Narrow</vt:lpstr>
      <vt:lpstr>Bookman Old Style</vt:lpstr>
      <vt:lpstr>Calibri</vt:lpstr>
      <vt:lpstr>Consolas</vt:lpstr>
      <vt:lpstr>Courier New</vt:lpstr>
      <vt:lpstr>Gill Sans MT</vt:lpstr>
      <vt:lpstr>Impact</vt:lpstr>
      <vt:lpstr>Lucida Console</vt:lpstr>
      <vt:lpstr>Segoe UI</vt:lpstr>
      <vt:lpstr>Wingdings</vt:lpstr>
      <vt:lpstr>Wingdings 3</vt:lpstr>
      <vt:lpstr>Origin</vt:lpstr>
      <vt:lpstr>Beyond ab initio modelling…  Comparative and Boltzmann equilibrium</vt:lpstr>
      <vt:lpstr>Prediction by homology</vt:lpstr>
      <vt:lpstr>Prediction by Homology From sequence alignment</vt:lpstr>
      <vt:lpstr>Detecting covariations</vt:lpstr>
      <vt:lpstr>Detecting covariations</vt:lpstr>
      <vt:lpstr>Detecting covariations</vt:lpstr>
      <vt:lpstr>Detecting covariations</vt:lpstr>
      <vt:lpstr>Two softwares based on this approach</vt:lpstr>
      <vt:lpstr>RNAalifold</vt:lpstr>
      <vt:lpstr>Application : tRNA Alanine</vt:lpstr>
      <vt:lpstr>Exercise</vt:lpstr>
      <vt:lpstr>MAFFT alignment</vt:lpstr>
      <vt:lpstr>RNAalifold</vt:lpstr>
      <vt:lpstr>Application : tRNA H.sapiens</vt:lpstr>
      <vt:lpstr>Exercise</vt:lpstr>
      <vt:lpstr>MAFFT alignment</vt:lpstr>
      <vt:lpstr>RNAalifold</vt:lpstr>
      <vt:lpstr>Prediction by Homology Simultaneous folding and alignment</vt:lpstr>
      <vt:lpstr>Problem specification </vt:lpstr>
      <vt:lpstr>Approaches</vt:lpstr>
      <vt:lpstr>Exercise</vt:lpstr>
      <vt:lpstr>Sankoff’s algorithm in a few words : </vt:lpstr>
      <vt:lpstr>PowerPoint Presentation</vt:lpstr>
      <vt:lpstr>Recurrence relation for Foldalign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energy minimization to Boltzmann equilibrium?</vt:lpstr>
      <vt:lpstr>Optimization methods can be overly sensitive to fluctuations of the energy model</vt:lpstr>
      <vt:lpstr>Probabilistic approaches in RNA folding</vt:lpstr>
      <vt:lpstr>Probabilistic approaches indicate uncertainty and suggest alternative conformations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3D and 2D structure</dc:title>
  <dc:creator>ponty</dc:creator>
  <cp:lastModifiedBy>Yann</cp:lastModifiedBy>
  <cp:revision>343</cp:revision>
  <dcterms:created xsi:type="dcterms:W3CDTF">2012-03-04T00:49:13Z</dcterms:created>
  <dcterms:modified xsi:type="dcterms:W3CDTF">2015-12-02T07:51:36Z</dcterms:modified>
</cp:coreProperties>
</file>