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9.jpg"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7" r:id="rId4"/>
    <p:sldId id="268" r:id="rId5"/>
    <p:sldId id="269" r:id="rId6"/>
    <p:sldId id="258" r:id="rId7"/>
    <p:sldId id="264" r:id="rId8"/>
    <p:sldId id="261" r:id="rId9"/>
    <p:sldId id="265" r:id="rId10"/>
    <p:sldId id="266" r:id="rId11"/>
    <p:sldId id="260" r:id="rId12"/>
    <p:sldId id="262"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99FF"/>
    <a:srgbClr val="006633"/>
    <a:srgbClr val="BFCCFF"/>
    <a:srgbClr val="A3B8FF"/>
    <a:srgbClr val="95B2DC"/>
    <a:srgbClr val="9CC2FF"/>
    <a:srgbClr val="5C7BA4"/>
    <a:srgbClr val="475D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8221" autoAdjust="0"/>
  </p:normalViewPr>
  <p:slideViewPr>
    <p:cSldViewPr snapToGrid="0" snapToObjects="1">
      <p:cViewPr>
        <p:scale>
          <a:sx n="94" d="100"/>
          <a:sy n="94" d="100"/>
        </p:scale>
        <p:origin x="-80" y="176"/>
      </p:cViewPr>
      <p:guideLst>
        <p:guide orient="horz" pos="2160"/>
        <p:guide pos="2880"/>
      </p:guideLst>
    </p:cSldViewPr>
  </p:slideViewPr>
  <p:notesTextViewPr>
    <p:cViewPr>
      <p:scale>
        <a:sx n="100" d="100"/>
        <a:sy n="100" d="100"/>
      </p:scale>
      <p:origin x="0" y="0"/>
    </p:cViewPr>
  </p:notesTextViewPr>
  <p:notesViewPr>
    <p:cSldViewPr snapToGrid="0" snapToObjects="1">
      <p:cViewPr>
        <p:scale>
          <a:sx n="152" d="100"/>
          <a:sy n="152" d="100"/>
        </p:scale>
        <p:origin x="-80" y="35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2919D-EE2E-1541-A6D6-34F91CCBFC99}" type="datetimeFigureOut">
              <a:rPr lang="fr-FR" smtClean="0"/>
              <a:t>6/30/11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9D7A6-5EF9-C441-BFA6-33B407AB9212}" type="slidenum">
              <a:rPr lang="fr-FR" smtClean="0"/>
              <a:t>‹#›</a:t>
            </a:fld>
            <a:endParaRPr lang="fr-FR"/>
          </a:p>
        </p:txBody>
      </p:sp>
    </p:spTree>
    <p:extLst>
      <p:ext uri="{BB962C8B-B14F-4D97-AF65-F5344CB8AC3E}">
        <p14:creationId xmlns:p14="http://schemas.microsoft.com/office/powerpoint/2010/main" val="6206094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Thank</a:t>
            </a:r>
            <a:r>
              <a:rPr lang="fr-FR" dirty="0" smtClean="0"/>
              <a:t> </a:t>
            </a:r>
            <a:r>
              <a:rPr lang="fr-FR" dirty="0" err="1" smtClean="0"/>
              <a:t>you</a:t>
            </a:r>
            <a:r>
              <a:rPr lang="fr-FR" dirty="0" smtClean="0"/>
              <a:t> </a:t>
            </a:r>
            <a:r>
              <a:rPr lang="fr-FR" dirty="0" err="1" smtClean="0"/>
              <a:t>very</a:t>
            </a:r>
            <a:r>
              <a:rPr lang="fr-FR" dirty="0" smtClean="0"/>
              <a:t> </a:t>
            </a:r>
            <a:r>
              <a:rPr lang="fr-FR" dirty="0" err="1" smtClean="0"/>
              <a:t>much</a:t>
            </a:r>
            <a:r>
              <a:rPr lang="fr-FR" dirty="0" smtClean="0"/>
              <a:t> all for </a:t>
            </a:r>
            <a:r>
              <a:rPr lang="fr-FR" dirty="0" err="1" smtClean="0"/>
              <a:t>being</a:t>
            </a:r>
            <a:r>
              <a:rPr lang="fr-FR" dirty="0" smtClean="0"/>
              <a:t> </a:t>
            </a:r>
            <a:r>
              <a:rPr lang="fr-FR" dirty="0" err="1" smtClean="0"/>
              <a:t>here</a:t>
            </a:r>
            <a:r>
              <a:rPr lang="fr-FR" dirty="0" smtClean="0"/>
              <a:t>. </a:t>
            </a:r>
            <a:r>
              <a:rPr lang="fr-FR" dirty="0" smtClean="0"/>
              <a:t>In the </a:t>
            </a:r>
            <a:r>
              <a:rPr lang="fr-FR" dirty="0" err="1" smtClean="0"/>
              <a:t>following</a:t>
            </a:r>
            <a:r>
              <a:rPr lang="fr-FR" dirty="0" smtClean="0"/>
              <a:t> 10 minutes I </a:t>
            </a:r>
            <a:r>
              <a:rPr lang="fr-FR" dirty="0" err="1" smtClean="0"/>
              <a:t>will</a:t>
            </a:r>
            <a:r>
              <a:rPr lang="fr-FR" dirty="0" smtClean="0"/>
              <a:t> </a:t>
            </a:r>
            <a:r>
              <a:rPr lang="fr-FR" dirty="0" err="1" smtClean="0"/>
              <a:t>give</a:t>
            </a:r>
            <a:r>
              <a:rPr lang="fr-FR" dirty="0" smtClean="0"/>
              <a:t> </a:t>
            </a:r>
            <a:r>
              <a:rPr lang="fr-FR" dirty="0" err="1" smtClean="0"/>
              <a:t>you</a:t>
            </a:r>
            <a:r>
              <a:rPr lang="fr-FR" dirty="0" smtClean="0"/>
              <a:t> a </a:t>
            </a:r>
            <a:r>
              <a:rPr lang="fr-FR" dirty="0" err="1" smtClean="0"/>
              <a:t>general</a:t>
            </a:r>
            <a:r>
              <a:rPr lang="fr-FR" dirty="0" smtClean="0"/>
              <a:t> </a:t>
            </a:r>
            <a:r>
              <a:rPr lang="fr-FR" dirty="0" err="1" smtClean="0"/>
              <a:t>idea</a:t>
            </a:r>
            <a:r>
              <a:rPr lang="fr-FR" dirty="0" smtClean="0"/>
              <a:t> of </a:t>
            </a:r>
            <a:r>
              <a:rPr lang="fr-FR" dirty="0" err="1" smtClean="0"/>
              <a:t>what</a:t>
            </a:r>
            <a:r>
              <a:rPr lang="fr-FR" dirty="0" smtClean="0"/>
              <a:t> </a:t>
            </a:r>
            <a:r>
              <a:rPr lang="fr-FR" dirty="0" err="1" smtClean="0"/>
              <a:t>is</a:t>
            </a:r>
            <a:r>
              <a:rPr lang="fr-FR" dirty="0" smtClean="0"/>
              <a:t> me </a:t>
            </a:r>
            <a:r>
              <a:rPr lang="fr-FR" dirty="0" err="1" smtClean="0"/>
              <a:t>thesis</a:t>
            </a:r>
            <a:r>
              <a:rPr lang="fr-FR" dirty="0" smtClean="0"/>
              <a:t> about.</a:t>
            </a:r>
          </a:p>
          <a:p>
            <a:r>
              <a:rPr lang="fr-FR" dirty="0" smtClean="0"/>
              <a:t>I plan to 1) put </a:t>
            </a:r>
            <a:r>
              <a:rPr lang="fr-FR" dirty="0" err="1" smtClean="0"/>
              <a:t>this</a:t>
            </a:r>
            <a:r>
              <a:rPr lang="fr-FR" dirty="0" smtClean="0"/>
              <a:t> </a:t>
            </a:r>
            <a:r>
              <a:rPr lang="fr-FR" dirty="0" err="1" smtClean="0"/>
              <a:t>work</a:t>
            </a:r>
            <a:r>
              <a:rPr lang="fr-FR" dirty="0" smtClean="0"/>
              <a:t> in </a:t>
            </a:r>
            <a:r>
              <a:rPr lang="fr-FR" dirty="0" err="1" smtClean="0"/>
              <a:t>context</a:t>
            </a:r>
            <a:r>
              <a:rPr lang="fr-FR" dirty="0" smtClean="0"/>
              <a:t> by </a:t>
            </a:r>
            <a:r>
              <a:rPr lang="fr-FR" dirty="0" err="1" smtClean="0"/>
              <a:t>explaining</a:t>
            </a:r>
            <a:r>
              <a:rPr lang="fr-FR" dirty="0" smtClean="0"/>
              <a:t> the </a:t>
            </a:r>
            <a:r>
              <a:rPr lang="fr-FR" dirty="0" err="1" smtClean="0"/>
              <a:t>titlte</a:t>
            </a:r>
            <a:r>
              <a:rPr lang="fr-FR" dirty="0" smtClean="0"/>
              <a:t> 2) </a:t>
            </a:r>
            <a:r>
              <a:rPr lang="fr-FR" dirty="0" err="1" smtClean="0"/>
              <a:t>give</a:t>
            </a:r>
            <a:r>
              <a:rPr lang="fr-FR" dirty="0" smtClean="0"/>
              <a:t> </a:t>
            </a:r>
            <a:r>
              <a:rPr lang="fr-FR" dirty="0" err="1" smtClean="0"/>
              <a:t>you</a:t>
            </a:r>
            <a:r>
              <a:rPr lang="fr-FR" dirty="0" smtClean="0"/>
              <a:t> an intuition of </a:t>
            </a:r>
            <a:r>
              <a:rPr lang="fr-FR" dirty="0" err="1" smtClean="0"/>
              <a:t>what</a:t>
            </a:r>
            <a:r>
              <a:rPr lang="fr-FR" dirty="0" smtClean="0"/>
              <a:t> are the contributions of the </a:t>
            </a:r>
            <a:r>
              <a:rPr lang="fr-FR" dirty="0" err="1" smtClean="0"/>
              <a:t>thesis</a:t>
            </a:r>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1</a:t>
            </a:fld>
            <a:endParaRPr lang="fr-FR"/>
          </a:p>
        </p:txBody>
      </p:sp>
    </p:spTree>
    <p:extLst>
      <p:ext uri="{BB962C8B-B14F-4D97-AF65-F5344CB8AC3E}">
        <p14:creationId xmlns:p14="http://schemas.microsoft.com/office/powerpoint/2010/main" val="119186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10</a:t>
            </a:fld>
            <a:endParaRPr lang="fr-FR"/>
          </a:p>
        </p:txBody>
      </p:sp>
    </p:spTree>
    <p:extLst>
      <p:ext uri="{BB962C8B-B14F-4D97-AF65-F5344CB8AC3E}">
        <p14:creationId xmlns:p14="http://schemas.microsoft.com/office/powerpoint/2010/main" val="340817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 let me </a:t>
            </a:r>
            <a:r>
              <a:rPr lang="fr-FR" dirty="0" err="1" smtClean="0"/>
              <a:t>provide</a:t>
            </a:r>
            <a:r>
              <a:rPr lang="fr-FR" dirty="0" smtClean="0"/>
              <a:t> a </a:t>
            </a:r>
            <a:r>
              <a:rPr lang="fr-FR" dirty="0" err="1" smtClean="0"/>
              <a:t>high</a:t>
            </a:r>
            <a:r>
              <a:rPr lang="fr-FR" dirty="0" smtClean="0"/>
              <a:t> </a:t>
            </a:r>
            <a:r>
              <a:rPr lang="fr-FR" dirty="0" err="1" smtClean="0"/>
              <a:t>level</a:t>
            </a:r>
            <a:r>
              <a:rPr lang="fr-FR" dirty="0" smtClean="0"/>
              <a:t> </a:t>
            </a:r>
            <a:r>
              <a:rPr lang="fr-FR" dirty="0" err="1" smtClean="0"/>
              <a:t>overview</a:t>
            </a:r>
            <a:r>
              <a:rPr lang="fr-FR" dirty="0" smtClean="0"/>
              <a:t> </a:t>
            </a:r>
            <a:r>
              <a:rPr lang="fr-FR" dirty="0" smtClean="0"/>
              <a:t> of the structure of the </a:t>
            </a:r>
            <a:r>
              <a:rPr lang="fr-FR" dirty="0" err="1" smtClean="0"/>
              <a:t>thesis</a:t>
            </a:r>
            <a:r>
              <a:rPr lang="fr-FR" dirty="0" smtClean="0"/>
              <a:t> </a:t>
            </a:r>
            <a:r>
              <a:rPr lang="fr-FR" smtClean="0"/>
              <a:t>and contributions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11</a:t>
            </a:fld>
            <a:endParaRPr lang="fr-FR"/>
          </a:p>
        </p:txBody>
      </p:sp>
    </p:spTree>
    <p:extLst>
      <p:ext uri="{BB962C8B-B14F-4D97-AF65-F5344CB8AC3E}">
        <p14:creationId xmlns:p14="http://schemas.microsoft.com/office/powerpoint/2010/main" val="359124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12</a:t>
            </a:fld>
            <a:endParaRPr lang="fr-FR"/>
          </a:p>
        </p:txBody>
      </p:sp>
    </p:spTree>
    <p:extLst>
      <p:ext uri="{BB962C8B-B14F-4D97-AF65-F5344CB8AC3E}">
        <p14:creationId xmlns:p14="http://schemas.microsoft.com/office/powerpoint/2010/main" val="37582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smtClean="0"/>
              <a:t>So, </a:t>
            </a:r>
            <a:r>
              <a:rPr lang="fr-FR" dirty="0" err="1" smtClean="0"/>
              <a:t>lets</a:t>
            </a:r>
            <a:r>
              <a:rPr lang="fr-FR" dirty="0" smtClean="0"/>
              <a:t> </a:t>
            </a:r>
            <a:r>
              <a:rPr lang="fr-FR" dirty="0" err="1" smtClean="0"/>
              <a:t>just</a:t>
            </a:r>
            <a:r>
              <a:rPr lang="fr-FR" dirty="0" smtClean="0"/>
              <a:t> </a:t>
            </a:r>
            <a:r>
              <a:rPr lang="fr-FR" dirty="0" err="1" smtClean="0"/>
              <a:t>start</a:t>
            </a:r>
            <a:r>
              <a:rPr lang="fr-FR" dirty="0" smtClean="0"/>
              <a:t> </a:t>
            </a:r>
            <a:r>
              <a:rPr lang="fr-FR" dirty="0" err="1" smtClean="0"/>
              <a:t>explaining</a:t>
            </a:r>
            <a:r>
              <a:rPr lang="fr-FR" dirty="0" smtClean="0"/>
              <a:t> the </a:t>
            </a:r>
            <a:r>
              <a:rPr lang="fr-FR" dirty="0" err="1" smtClean="0"/>
              <a:t>meaning</a:t>
            </a:r>
            <a:r>
              <a:rPr lang="fr-FR" dirty="0" smtClean="0"/>
              <a:t> of the </a:t>
            </a:r>
            <a:r>
              <a:rPr lang="fr-FR" dirty="0" err="1" smtClean="0"/>
              <a:t>title</a:t>
            </a:r>
            <a:r>
              <a:rPr lang="fr-FR" dirty="0" smtClean="0"/>
              <a:t>. The keyword </a:t>
            </a:r>
            <a:r>
              <a:rPr lang="fr-FR" dirty="0" err="1" smtClean="0"/>
              <a:t>here</a:t>
            </a:r>
            <a:r>
              <a:rPr lang="fr-FR" dirty="0" smtClean="0"/>
              <a:t> </a:t>
            </a:r>
            <a:r>
              <a:rPr lang="fr-FR" dirty="0" err="1" smtClean="0"/>
              <a:t>is</a:t>
            </a:r>
            <a:r>
              <a:rPr lang="fr-FR" dirty="0" smtClean="0"/>
              <a:t> « Information </a:t>
            </a:r>
            <a:r>
              <a:rPr lang="fr-FR" dirty="0" err="1" smtClean="0"/>
              <a:t>Leakage</a:t>
            </a:r>
            <a:r>
              <a:rPr lang="fr-FR" dirty="0" smtClean="0"/>
              <a:t> ».</a:t>
            </a:r>
          </a:p>
          <a:p>
            <a:r>
              <a:rPr lang="fr-FR" dirty="0" smtClean="0"/>
              <a:t>But, </a:t>
            </a:r>
            <a:r>
              <a:rPr lang="fr-FR" dirty="0" err="1" smtClean="0"/>
              <a:t>what</a:t>
            </a:r>
            <a:r>
              <a:rPr lang="fr-FR" dirty="0" smtClean="0"/>
              <a:t> </a:t>
            </a:r>
            <a:r>
              <a:rPr lang="fr-FR" dirty="0" err="1" smtClean="0"/>
              <a:t>does</a:t>
            </a:r>
            <a:r>
              <a:rPr lang="fr-FR" dirty="0" smtClean="0"/>
              <a:t> information </a:t>
            </a:r>
            <a:r>
              <a:rPr lang="fr-FR" dirty="0" err="1" smtClean="0"/>
              <a:t>leakage</a:t>
            </a:r>
            <a:r>
              <a:rPr lang="fr-FR" dirty="0" smtClean="0"/>
              <a:t> </a:t>
            </a:r>
            <a:r>
              <a:rPr lang="fr-FR" dirty="0" err="1" smtClean="0"/>
              <a:t>means</a:t>
            </a:r>
            <a:r>
              <a:rPr lang="fr-FR" dirty="0" smtClean="0"/>
              <a:t>? </a:t>
            </a:r>
            <a:r>
              <a:rPr lang="fr-FR" dirty="0" err="1" smtClean="0"/>
              <a:t>Well</a:t>
            </a:r>
            <a:r>
              <a:rPr lang="fr-FR" dirty="0" smtClean="0"/>
              <a:t>, one possible </a:t>
            </a:r>
            <a:r>
              <a:rPr lang="fr-FR" dirty="0" err="1" smtClean="0"/>
              <a:t>way</a:t>
            </a:r>
            <a:r>
              <a:rPr lang="fr-FR" dirty="0" smtClean="0"/>
              <a:t> to </a:t>
            </a:r>
            <a:r>
              <a:rPr lang="fr-FR" dirty="0" err="1" smtClean="0"/>
              <a:t>define</a:t>
            </a:r>
            <a:r>
              <a:rPr lang="fr-FR" dirty="0" smtClean="0"/>
              <a:t> </a:t>
            </a:r>
            <a:r>
              <a:rPr lang="fr-FR" dirty="0" err="1" smtClean="0"/>
              <a:t>it</a:t>
            </a:r>
            <a:r>
              <a:rPr lang="fr-FR" dirty="0" smtClean="0"/>
              <a:t> </a:t>
            </a:r>
            <a:r>
              <a:rPr lang="fr-FR" dirty="0" err="1" smtClean="0"/>
              <a:t>at</a:t>
            </a:r>
            <a:r>
              <a:rPr lang="fr-FR" dirty="0" smtClean="0"/>
              <a:t> a </a:t>
            </a:r>
            <a:r>
              <a:rPr lang="fr-FR" dirty="0" err="1" smtClean="0"/>
              <a:t>very</a:t>
            </a:r>
            <a:r>
              <a:rPr lang="fr-FR" dirty="0" smtClean="0"/>
              <a:t> </a:t>
            </a:r>
            <a:r>
              <a:rPr lang="fr-FR" dirty="0" err="1" smtClean="0"/>
              <a:t>hight</a:t>
            </a:r>
            <a:r>
              <a:rPr lang="fr-FR" dirty="0" smtClean="0"/>
              <a:t> </a:t>
            </a:r>
            <a:r>
              <a:rPr lang="fr-FR" dirty="0" err="1" smtClean="0"/>
              <a:t>level</a:t>
            </a:r>
            <a:r>
              <a:rPr lang="fr-FR" dirty="0" smtClean="0"/>
              <a:t> </a:t>
            </a:r>
            <a:r>
              <a:rPr lang="fr-FR" dirty="0" err="1" smtClean="0"/>
              <a:t>would</a:t>
            </a:r>
            <a:r>
              <a:rPr lang="fr-FR" dirty="0" smtClean="0"/>
              <a:t> </a:t>
            </a:r>
            <a:r>
              <a:rPr lang="fr-FR" dirty="0" err="1" smtClean="0"/>
              <a:t>be</a:t>
            </a:r>
            <a:r>
              <a:rPr lang="fr-FR" dirty="0" smtClean="0"/>
              <a:t>: ….</a:t>
            </a:r>
          </a:p>
          <a:p>
            <a:endParaRPr lang="fr-FR" dirty="0" smtClean="0"/>
          </a:p>
          <a:p>
            <a:r>
              <a:rPr lang="fr-FR" dirty="0" smtClean="0"/>
              <a:t>INFORMATION LEAKAGE PLAYS AN IMPORTANT ROLE NOWADAYS</a:t>
            </a:r>
            <a:endParaRPr lang="fr-FR" dirty="0"/>
          </a:p>
          <a:p>
            <a:endParaRPr lang="fr-FR" dirty="0" smtClean="0"/>
          </a:p>
          <a:p>
            <a:endParaRPr lang="fr-FR" dirty="0"/>
          </a:p>
          <a:p>
            <a:r>
              <a:rPr lang="fr-FR" dirty="0" smtClean="0"/>
              <a:t>So, </a:t>
            </a:r>
            <a:r>
              <a:rPr lang="fr-FR" dirty="0" err="1" smtClean="0"/>
              <a:t>lets</a:t>
            </a:r>
            <a:r>
              <a:rPr lang="fr-FR" dirty="0" smtClean="0"/>
              <a:t> </a:t>
            </a:r>
            <a:r>
              <a:rPr lang="fr-FR" dirty="0" err="1" smtClean="0"/>
              <a:t>see</a:t>
            </a:r>
            <a:r>
              <a:rPr lang="fr-FR" dirty="0" smtClean="0"/>
              <a:t> </a:t>
            </a:r>
            <a:r>
              <a:rPr lang="fr-FR" dirty="0" err="1" smtClean="0"/>
              <a:t>some</a:t>
            </a:r>
            <a:r>
              <a:rPr lang="fr-FR" dirty="0" smtClean="0"/>
              <a:t> </a:t>
            </a:r>
            <a:r>
              <a:rPr lang="fr-FR" dirty="0" err="1" smtClean="0"/>
              <a:t>examples</a:t>
            </a:r>
            <a:r>
              <a:rPr lang="fr-FR" dirty="0" smtClean="0"/>
              <a:t> of information </a:t>
            </a:r>
            <a:r>
              <a:rPr lang="fr-FR" dirty="0" err="1" smtClean="0"/>
              <a:t>leakage</a:t>
            </a:r>
            <a:endParaRPr lang="fr-FR" dirty="0" smtClean="0"/>
          </a:p>
          <a:p>
            <a:endParaRPr lang="fr-FR" dirty="0" smtClean="0"/>
          </a:p>
          <a:p>
            <a:r>
              <a:rPr lang="fr-FR" dirty="0" smtClean="0"/>
              <a:t>GMAIL: </a:t>
            </a:r>
            <a:r>
              <a:rPr lang="fr-FR" dirty="0" err="1" smtClean="0"/>
              <a:t>so</a:t>
            </a:r>
            <a:r>
              <a:rPr lang="fr-FR" dirty="0" smtClean="0"/>
              <a:t>, </a:t>
            </a:r>
            <a:r>
              <a:rPr lang="fr-FR" dirty="0" err="1" smtClean="0"/>
              <a:t>we</a:t>
            </a:r>
            <a:r>
              <a:rPr lang="fr-FR" dirty="0" smtClean="0"/>
              <a:t> all know </a:t>
            </a:r>
            <a:r>
              <a:rPr lang="fr-FR" dirty="0" err="1" smtClean="0"/>
              <a:t>gmail</a:t>
            </a:r>
            <a:r>
              <a:rPr lang="fr-FR" dirty="0" smtClean="0"/>
              <a:t>, </a:t>
            </a:r>
            <a:r>
              <a:rPr lang="fr-FR" dirty="0" err="1" smtClean="0"/>
              <a:t>its</a:t>
            </a:r>
            <a:r>
              <a:rPr lang="fr-FR" dirty="0" smtClean="0"/>
              <a:t> the email service of </a:t>
            </a:r>
            <a:r>
              <a:rPr lang="fr-FR" dirty="0" err="1" smtClean="0"/>
              <a:t>google</a:t>
            </a:r>
            <a:r>
              <a:rPr lang="fr-FR" dirty="0" smtClean="0"/>
              <a:t>. I </a:t>
            </a:r>
            <a:r>
              <a:rPr lang="fr-FR" dirty="0" err="1" smtClean="0"/>
              <a:t>would</a:t>
            </a:r>
            <a:r>
              <a:rPr lang="fr-FR" dirty="0" smtClean="0"/>
              <a:t> </a:t>
            </a:r>
            <a:r>
              <a:rPr lang="fr-FR" dirty="0" err="1" smtClean="0"/>
              <a:t>guess</a:t>
            </a:r>
            <a:r>
              <a:rPr lang="fr-FR" dirty="0" smtClean="0"/>
              <a:t> </a:t>
            </a:r>
            <a:r>
              <a:rPr lang="fr-FR" dirty="0" err="1" smtClean="0"/>
              <a:t>most</a:t>
            </a:r>
            <a:r>
              <a:rPr lang="fr-FR" dirty="0" smtClean="0"/>
              <a:t> of the people in </a:t>
            </a:r>
            <a:r>
              <a:rPr lang="fr-FR" dirty="0" err="1" smtClean="0"/>
              <a:t>this</a:t>
            </a:r>
            <a:r>
              <a:rPr lang="fr-FR" dirty="0" smtClean="0"/>
              <a:t> room have a </a:t>
            </a:r>
            <a:r>
              <a:rPr lang="fr-FR" dirty="0" err="1" smtClean="0"/>
              <a:t>gmail</a:t>
            </a:r>
            <a:r>
              <a:rPr lang="fr-FR" dirty="0" smtClean="0"/>
              <a:t> </a:t>
            </a:r>
            <a:r>
              <a:rPr lang="fr-FR" dirty="0" err="1" smtClean="0"/>
              <a:t>account</a:t>
            </a:r>
            <a:r>
              <a:rPr lang="fr-FR" dirty="0" smtClean="0"/>
              <a:t>.</a:t>
            </a:r>
          </a:p>
          <a:p>
            <a:r>
              <a:rPr lang="fr-FR" dirty="0" smtClean="0"/>
              <a:t>READ</a:t>
            </a:r>
          </a:p>
          <a:p>
            <a:r>
              <a:rPr lang="fr-FR" dirty="0" smtClean="0"/>
              <a:t>Google </a:t>
            </a:r>
            <a:r>
              <a:rPr lang="fr-FR" dirty="0" err="1" smtClean="0"/>
              <a:t>performed</a:t>
            </a:r>
            <a:r>
              <a:rPr lang="fr-FR" dirty="0" smtClean="0"/>
              <a:t> an investigation and </a:t>
            </a:r>
            <a:r>
              <a:rPr lang="fr-FR" dirty="0" err="1" smtClean="0"/>
              <a:t>concluded</a:t>
            </a:r>
            <a:r>
              <a:rPr lang="fr-FR" dirty="0" smtClean="0"/>
              <a:t> </a:t>
            </a:r>
            <a:r>
              <a:rPr lang="fr-FR" dirty="0" err="1" smtClean="0"/>
              <a:t>that</a:t>
            </a:r>
            <a:r>
              <a:rPr lang="fr-FR" dirty="0" smtClean="0"/>
              <a:t> the </a:t>
            </a:r>
            <a:r>
              <a:rPr lang="fr-FR" dirty="0" err="1" smtClean="0"/>
              <a:t>attacks</a:t>
            </a:r>
            <a:r>
              <a:rPr lang="fr-FR" dirty="0" smtClean="0"/>
              <a:t> </a:t>
            </a:r>
            <a:r>
              <a:rPr lang="fr-FR" dirty="0" err="1" smtClean="0"/>
              <a:t>were</a:t>
            </a:r>
            <a:r>
              <a:rPr lang="fr-FR" dirty="0" smtClean="0"/>
              <a:t> </a:t>
            </a:r>
            <a:r>
              <a:rPr lang="fr-FR" dirty="0" err="1" smtClean="0"/>
              <a:t>initiated</a:t>
            </a:r>
            <a:r>
              <a:rPr lang="fr-FR" dirty="0" smtClean="0"/>
              <a:t> </a:t>
            </a:r>
            <a:r>
              <a:rPr lang="fr-FR" dirty="0" err="1" smtClean="0"/>
              <a:t>from</a:t>
            </a:r>
            <a:r>
              <a:rPr lang="fr-FR" dirty="0" smtClean="0"/>
              <a:t> </a:t>
            </a:r>
            <a:r>
              <a:rPr lang="fr-FR" dirty="0" err="1" smtClean="0"/>
              <a:t>Chinese</a:t>
            </a:r>
            <a:r>
              <a:rPr lang="fr-FR" dirty="0" smtClean="0"/>
              <a:t> </a:t>
            </a:r>
            <a:r>
              <a:rPr lang="fr-FR" dirty="0" err="1" smtClean="0"/>
              <a:t>territory</a:t>
            </a:r>
            <a:r>
              <a:rPr lang="fr-FR" dirty="0" smtClean="0"/>
              <a:t> and </a:t>
            </a:r>
            <a:r>
              <a:rPr lang="fr-FR" dirty="0" err="1" smtClean="0"/>
              <a:t>decided</a:t>
            </a:r>
            <a:r>
              <a:rPr lang="fr-FR" dirty="0" smtClean="0"/>
              <a:t> to </a:t>
            </a:r>
            <a:r>
              <a:rPr lang="fr-FR" dirty="0" err="1" smtClean="0"/>
              <a:t>shut</a:t>
            </a:r>
            <a:r>
              <a:rPr lang="fr-FR" dirty="0" smtClean="0"/>
              <a:t> down </a:t>
            </a:r>
            <a:r>
              <a:rPr lang="fr-FR" dirty="0" err="1" smtClean="0"/>
              <a:t>their</a:t>
            </a:r>
            <a:r>
              <a:rPr lang="fr-FR" dirty="0" smtClean="0"/>
              <a:t> </a:t>
            </a:r>
            <a:r>
              <a:rPr lang="fr-FR" dirty="0" err="1" smtClean="0"/>
              <a:t>chinesse</a:t>
            </a:r>
            <a:r>
              <a:rPr lang="fr-FR" dirty="0" smtClean="0"/>
              <a:t> </a:t>
            </a:r>
            <a:r>
              <a:rPr lang="fr-FR" dirty="0" err="1" smtClean="0"/>
              <a:t>website</a:t>
            </a:r>
            <a:endParaRPr lang="fr-FR" dirty="0" smtClean="0"/>
          </a:p>
          <a:p>
            <a:endParaRPr lang="fr-FR" dirty="0"/>
          </a:p>
          <a:p>
            <a:r>
              <a:rPr lang="fr-FR" dirty="0" smtClean="0"/>
              <a:t>[</a:t>
            </a:r>
            <a:r>
              <a:rPr lang="en-US" dirty="0"/>
              <a:t>That cyber attack set off a series of events that eventually led to Google ending its agreement with the Chinese government to censor certain search results, and the company physically moved its servers out of the country</a:t>
            </a:r>
            <a:r>
              <a:rPr lang="en-US" dirty="0" smtClean="0"/>
              <a:t>.</a:t>
            </a:r>
            <a:r>
              <a:rPr lang="fr-FR" dirty="0" smtClean="0"/>
              <a:t>]</a:t>
            </a:r>
          </a:p>
          <a:p>
            <a:endParaRPr lang="fr-FR" dirty="0"/>
          </a:p>
          <a:p>
            <a:r>
              <a:rPr lang="fr-FR" dirty="0" err="1" smtClean="0"/>
              <a:t>Suggest</a:t>
            </a:r>
            <a:r>
              <a:rPr lang="fr-FR" dirty="0" smtClean="0"/>
              <a:t> </a:t>
            </a:r>
            <a:r>
              <a:rPr lang="fr-FR" dirty="0" err="1" smtClean="0"/>
              <a:t>vulnerabilities</a:t>
            </a:r>
            <a:r>
              <a:rPr lang="fr-FR" dirty="0" smtClean="0"/>
              <a:t> </a:t>
            </a:r>
            <a:r>
              <a:rPr lang="fr-FR" dirty="0" err="1" smtClean="0"/>
              <a:t>with</a:t>
            </a:r>
            <a:r>
              <a:rPr lang="fr-FR" dirty="0" smtClean="0"/>
              <a:t> </a:t>
            </a:r>
            <a:r>
              <a:rPr lang="fr-FR" dirty="0" err="1" smtClean="0"/>
              <a:t>cloud</a:t>
            </a:r>
            <a:r>
              <a:rPr lang="fr-FR" dirty="0" smtClean="0"/>
              <a:t> </a:t>
            </a:r>
            <a:r>
              <a:rPr lang="fr-FR" dirty="0" err="1" smtClean="0"/>
              <a:t>technology</a:t>
            </a:r>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2</a:t>
            </a:fld>
            <a:endParaRPr lang="fr-FR"/>
          </a:p>
        </p:txBody>
      </p:sp>
    </p:spTree>
    <p:extLst>
      <p:ext uri="{BB962C8B-B14F-4D97-AF65-F5344CB8AC3E}">
        <p14:creationId xmlns:p14="http://schemas.microsoft.com/office/powerpoint/2010/main" val="418315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WIKILEAKS: </a:t>
            </a:r>
            <a:r>
              <a:rPr lang="fr-FR" dirty="0" err="1" smtClean="0"/>
              <a:t>Does</a:t>
            </a:r>
            <a:r>
              <a:rPr lang="fr-FR" dirty="0" smtClean="0"/>
              <a:t> </a:t>
            </a:r>
            <a:r>
              <a:rPr lang="fr-FR" dirty="0" err="1" smtClean="0"/>
              <a:t>it</a:t>
            </a:r>
            <a:r>
              <a:rPr lang="fr-FR" dirty="0" smtClean="0"/>
              <a:t> ring a </a:t>
            </a:r>
            <a:r>
              <a:rPr lang="fr-FR" dirty="0" err="1" smtClean="0"/>
              <a:t>bell</a:t>
            </a:r>
            <a:r>
              <a:rPr lang="fr-FR" dirty="0" smtClean="0"/>
              <a:t>? Last </a:t>
            </a:r>
            <a:r>
              <a:rPr lang="fr-FR" dirty="0" err="1" smtClean="0"/>
              <a:t>year</a:t>
            </a:r>
            <a:r>
              <a:rPr lang="fr-FR" dirty="0" smtClean="0"/>
              <a:t> </a:t>
            </a:r>
            <a:r>
              <a:rPr lang="fr-FR" dirty="0" err="1" smtClean="0"/>
              <a:t>this</a:t>
            </a:r>
            <a:r>
              <a:rPr lang="fr-FR" dirty="0" smtClean="0"/>
              <a:t> </a:t>
            </a:r>
            <a:r>
              <a:rPr lang="fr-FR" dirty="0" err="1" smtClean="0"/>
              <a:t>name</a:t>
            </a:r>
            <a:r>
              <a:rPr lang="fr-FR" dirty="0" smtClean="0"/>
              <a:t> </a:t>
            </a:r>
            <a:r>
              <a:rPr lang="fr-FR" dirty="0" err="1" smtClean="0"/>
              <a:t>was</a:t>
            </a:r>
            <a:r>
              <a:rPr lang="fr-FR" dirty="0" smtClean="0"/>
              <a:t> (for </a:t>
            </a:r>
            <a:r>
              <a:rPr lang="fr-FR" dirty="0" err="1" smtClean="0"/>
              <a:t>several</a:t>
            </a:r>
            <a:r>
              <a:rPr lang="fr-FR" dirty="0" smtClean="0"/>
              <a:t> </a:t>
            </a:r>
            <a:r>
              <a:rPr lang="fr-FR" dirty="0" err="1" smtClean="0"/>
              <a:t>weekes</a:t>
            </a:r>
            <a:r>
              <a:rPr lang="fr-FR" dirty="0" smtClean="0"/>
              <a:t>) the </a:t>
            </a:r>
            <a:r>
              <a:rPr lang="fr-FR" dirty="0" err="1" smtClean="0"/>
              <a:t>term</a:t>
            </a:r>
            <a:r>
              <a:rPr lang="fr-FR" dirty="0" smtClean="0"/>
              <a:t> </a:t>
            </a:r>
            <a:r>
              <a:rPr lang="fr-FR" dirty="0" err="1" smtClean="0"/>
              <a:t>with</a:t>
            </a:r>
            <a:r>
              <a:rPr lang="fr-FR" dirty="0" smtClean="0"/>
              <a:t> </a:t>
            </a:r>
            <a:r>
              <a:rPr lang="fr-FR" dirty="0" err="1" smtClean="0"/>
              <a:t>highest</a:t>
            </a:r>
            <a:r>
              <a:rPr lang="fr-FR" dirty="0" smtClean="0"/>
              <a:t> </a:t>
            </a:r>
            <a:r>
              <a:rPr lang="fr-FR" dirty="0" err="1" smtClean="0"/>
              <a:t>number</a:t>
            </a:r>
            <a:r>
              <a:rPr lang="fr-FR" dirty="0" smtClean="0"/>
              <a:t> of hits in </a:t>
            </a:r>
            <a:r>
              <a:rPr lang="fr-FR" dirty="0" err="1" smtClean="0"/>
              <a:t>websites</a:t>
            </a:r>
            <a:r>
              <a:rPr lang="fr-FR" dirty="0" smtClean="0"/>
              <a:t> </a:t>
            </a:r>
            <a:r>
              <a:rPr lang="fr-FR" dirty="0" err="1" smtClean="0"/>
              <a:t>like</a:t>
            </a:r>
            <a:r>
              <a:rPr lang="fr-FR" dirty="0" smtClean="0"/>
              <a:t> </a:t>
            </a:r>
            <a:r>
              <a:rPr lang="fr-FR" dirty="0" err="1" smtClean="0"/>
              <a:t>google</a:t>
            </a:r>
            <a:r>
              <a:rPr lang="fr-FR" dirty="0" smtClean="0"/>
              <a:t>, </a:t>
            </a:r>
            <a:r>
              <a:rPr lang="fr-FR" dirty="0" err="1" smtClean="0"/>
              <a:t>guardian-newspaper</a:t>
            </a:r>
            <a:r>
              <a:rPr lang="fr-FR" dirty="0" smtClean="0"/>
              <a:t>, etc.</a:t>
            </a:r>
          </a:p>
          <a:p>
            <a:endParaRPr lang="fr-FR" dirty="0"/>
          </a:p>
          <a:p>
            <a:r>
              <a:rPr lang="fr-FR" dirty="0" smtClean="0"/>
              <a:t>The information </a:t>
            </a:r>
            <a:r>
              <a:rPr lang="fr-FR" dirty="0" err="1" smtClean="0"/>
              <a:t>leaked</a:t>
            </a:r>
            <a:r>
              <a:rPr lang="fr-FR" dirty="0" smtClean="0"/>
              <a:t> lead to one of the </a:t>
            </a:r>
            <a:r>
              <a:rPr lang="fr-FR" dirty="0" err="1" smtClean="0"/>
              <a:t>biggest</a:t>
            </a:r>
            <a:r>
              <a:rPr lang="fr-FR" dirty="0" smtClean="0"/>
              <a:t> </a:t>
            </a:r>
            <a:r>
              <a:rPr lang="fr-FR" dirty="0" err="1" smtClean="0"/>
              <a:t>diplomatic</a:t>
            </a:r>
            <a:r>
              <a:rPr lang="fr-FR" dirty="0" smtClean="0"/>
              <a:t> </a:t>
            </a:r>
            <a:r>
              <a:rPr lang="fr-FR" dirty="0" err="1" smtClean="0"/>
              <a:t>crisis</a:t>
            </a:r>
            <a:r>
              <a:rPr lang="fr-FR" dirty="0" smtClean="0"/>
              <a:t> in the </a:t>
            </a:r>
            <a:r>
              <a:rPr lang="fr-FR" dirty="0" err="1" smtClean="0"/>
              <a:t>history</a:t>
            </a:r>
            <a:r>
              <a:rPr lang="fr-FR" dirty="0" smtClean="0"/>
              <a:t> of </a:t>
            </a:r>
            <a:r>
              <a:rPr lang="fr-FR" dirty="0" err="1" smtClean="0"/>
              <a:t>united</a:t>
            </a:r>
            <a:r>
              <a:rPr lang="fr-FR" dirty="0" smtClean="0"/>
              <a:t> states.</a:t>
            </a:r>
          </a:p>
          <a:p>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3</a:t>
            </a:fld>
            <a:endParaRPr lang="fr-FR"/>
          </a:p>
        </p:txBody>
      </p:sp>
    </p:spTree>
    <p:extLst>
      <p:ext uri="{BB962C8B-B14F-4D97-AF65-F5344CB8AC3E}">
        <p14:creationId xmlns:p14="http://schemas.microsoft.com/office/powerpoint/2010/main" val="169504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SONY: The </a:t>
            </a:r>
            <a:r>
              <a:rPr lang="fr-FR" dirty="0" err="1" smtClean="0"/>
              <a:t>consequences</a:t>
            </a:r>
            <a:r>
              <a:rPr lang="fr-FR" dirty="0" smtClean="0"/>
              <a:t> </a:t>
            </a:r>
            <a:r>
              <a:rPr lang="fr-FR" dirty="0" err="1" smtClean="0"/>
              <a:t>were</a:t>
            </a:r>
            <a:r>
              <a:rPr lang="fr-FR" dirty="0" smtClean="0"/>
              <a:t> terrible for the </a:t>
            </a:r>
            <a:r>
              <a:rPr lang="fr-FR" dirty="0" err="1" smtClean="0"/>
              <a:t>company</a:t>
            </a:r>
            <a:r>
              <a:rPr lang="fr-FR" dirty="0"/>
              <a:t> </a:t>
            </a:r>
            <a:r>
              <a:rPr lang="fr-FR" dirty="0" err="1" smtClean="0"/>
              <a:t>at</a:t>
            </a:r>
            <a:r>
              <a:rPr lang="fr-FR" dirty="0" smtClean="0"/>
              <a:t> </a:t>
            </a:r>
            <a:r>
              <a:rPr lang="fr-FR" dirty="0" err="1" smtClean="0"/>
              <a:t>many</a:t>
            </a:r>
            <a:r>
              <a:rPr lang="fr-FR" dirty="0" smtClean="0"/>
              <a:t> </a:t>
            </a:r>
            <a:r>
              <a:rPr lang="fr-FR" dirty="0" err="1" smtClean="0"/>
              <a:t>different</a:t>
            </a:r>
            <a:r>
              <a:rPr lang="fr-FR" dirty="0" smtClean="0"/>
              <a:t> </a:t>
            </a:r>
            <a:r>
              <a:rPr lang="fr-FR" dirty="0" err="1" smtClean="0"/>
              <a:t>levels</a:t>
            </a:r>
            <a:r>
              <a:rPr lang="fr-FR" dirty="0" smtClean="0"/>
              <a:t>:</a:t>
            </a:r>
          </a:p>
          <a:p>
            <a:pPr marL="228600" indent="-228600">
              <a:buAutoNum type="arabicParenR"/>
            </a:pPr>
            <a:r>
              <a:rPr lang="fr-FR" dirty="0" err="1" smtClean="0"/>
              <a:t>Reputation</a:t>
            </a:r>
            <a:r>
              <a:rPr lang="fr-FR" dirty="0" smtClean="0"/>
              <a:t> (</a:t>
            </a:r>
            <a:r>
              <a:rPr lang="fr-FR" dirty="0" err="1" smtClean="0"/>
              <a:t>lost</a:t>
            </a:r>
            <a:r>
              <a:rPr lang="fr-FR" dirty="0" smtClean="0"/>
              <a:t> of trust)</a:t>
            </a:r>
          </a:p>
          <a:p>
            <a:pPr marL="228600" indent="-228600">
              <a:buAutoNum type="arabicParenR"/>
            </a:pPr>
            <a:r>
              <a:rPr lang="fr-FR" dirty="0" err="1" smtClean="0"/>
              <a:t>Economical</a:t>
            </a:r>
            <a:r>
              <a:rPr lang="fr-FR" dirty="0" smtClean="0"/>
              <a:t> </a:t>
            </a:r>
            <a:r>
              <a:rPr lang="fr-FR" dirty="0" err="1" smtClean="0"/>
              <a:t>losses</a:t>
            </a:r>
            <a:r>
              <a:rPr lang="fr-FR" dirty="0" smtClean="0"/>
              <a:t> for the time the service has been down (in </a:t>
            </a:r>
            <a:r>
              <a:rPr lang="fr-FR" dirty="0" err="1" smtClean="0"/>
              <a:t>some</a:t>
            </a:r>
            <a:r>
              <a:rPr lang="fr-FR" dirty="0" smtClean="0"/>
              <a:t> </a:t>
            </a:r>
            <a:r>
              <a:rPr lang="fr-FR" dirty="0" err="1" smtClean="0"/>
              <a:t>contries</a:t>
            </a:r>
            <a:r>
              <a:rPr lang="fr-FR" dirty="0" smtClean="0"/>
              <a:t> the service </a:t>
            </a:r>
            <a:r>
              <a:rPr lang="fr-FR" dirty="0" err="1" smtClean="0"/>
              <a:t>is</a:t>
            </a:r>
            <a:r>
              <a:rPr lang="fr-FR" dirty="0" smtClean="0"/>
              <a:t> </a:t>
            </a:r>
            <a:r>
              <a:rPr lang="fr-FR" dirty="0" err="1" smtClean="0"/>
              <a:t>still</a:t>
            </a:r>
            <a:r>
              <a:rPr lang="fr-FR" dirty="0" smtClean="0"/>
              <a:t> not </a:t>
            </a:r>
            <a:r>
              <a:rPr lang="fr-FR" dirty="0" err="1" smtClean="0"/>
              <a:t>restablished</a:t>
            </a:r>
            <a:r>
              <a:rPr lang="fr-FR" dirty="0" smtClean="0"/>
              <a:t>).</a:t>
            </a:r>
          </a:p>
          <a:p>
            <a:pPr marL="228600" indent="-228600">
              <a:buAutoNum type="arabicParenR"/>
            </a:pPr>
            <a:r>
              <a:rPr lang="fr-FR" dirty="0" smtClean="0"/>
              <a:t>Sony </a:t>
            </a:r>
            <a:r>
              <a:rPr lang="fr-FR" dirty="0" err="1" smtClean="0"/>
              <a:t>is</a:t>
            </a:r>
            <a:r>
              <a:rPr lang="fr-FR" dirty="0" smtClean="0"/>
              <a:t> </a:t>
            </a:r>
            <a:r>
              <a:rPr lang="fr-FR" dirty="0" err="1" smtClean="0"/>
              <a:t>facing</a:t>
            </a:r>
            <a:r>
              <a:rPr lang="fr-FR" dirty="0" smtClean="0"/>
              <a:t> </a:t>
            </a:r>
            <a:r>
              <a:rPr lang="fr-FR" dirty="0" err="1" smtClean="0"/>
              <a:t>several</a:t>
            </a:r>
            <a:r>
              <a:rPr lang="fr-FR" dirty="0" smtClean="0"/>
              <a:t> sues for </a:t>
            </a:r>
            <a:r>
              <a:rPr lang="fr-FR" dirty="0" err="1" smtClean="0"/>
              <a:t>negligence</a:t>
            </a:r>
            <a:r>
              <a:rPr lang="fr-FR" dirty="0" smtClean="0"/>
              <a:t>, if </a:t>
            </a:r>
            <a:r>
              <a:rPr lang="fr-FR" dirty="0" err="1" smtClean="0"/>
              <a:t>they</a:t>
            </a:r>
            <a:r>
              <a:rPr lang="fr-FR" dirty="0" smtClean="0"/>
              <a:t> </a:t>
            </a:r>
            <a:r>
              <a:rPr lang="fr-FR" dirty="0" err="1" smtClean="0"/>
              <a:t>loss</a:t>
            </a:r>
            <a:r>
              <a:rPr lang="fr-FR" dirty="0" smtClean="0"/>
              <a:t> the </a:t>
            </a:r>
            <a:r>
              <a:rPr lang="fr-FR" dirty="0" err="1" smtClean="0"/>
              <a:t>costs</a:t>
            </a:r>
            <a:r>
              <a:rPr lang="fr-FR" dirty="0" smtClean="0"/>
              <a:t> on compensation </a:t>
            </a:r>
            <a:r>
              <a:rPr lang="fr-FR" dirty="0" err="1" smtClean="0"/>
              <a:t>will</a:t>
            </a:r>
            <a:r>
              <a:rPr lang="fr-FR" dirty="0" smtClean="0"/>
              <a:t> </a:t>
            </a:r>
            <a:r>
              <a:rPr lang="fr-FR" dirty="0" err="1" smtClean="0"/>
              <a:t>be</a:t>
            </a:r>
            <a:r>
              <a:rPr lang="fr-FR" dirty="0" smtClean="0"/>
              <a:t> </a:t>
            </a:r>
            <a:r>
              <a:rPr lang="fr-FR" dirty="0" err="1" smtClean="0"/>
              <a:t>huge</a:t>
            </a:r>
            <a:r>
              <a:rPr lang="fr-FR" dirty="0" smtClean="0"/>
              <a:t>.</a:t>
            </a:r>
          </a:p>
          <a:p>
            <a:pPr marL="228600" indent="-228600">
              <a:buAutoNum type="arabicParenR"/>
            </a:pPr>
            <a:endParaRPr lang="fr-FR" dirty="0"/>
          </a:p>
          <a:p>
            <a:r>
              <a:rPr lang="fr-FR" dirty="0" smtClean="0"/>
              <a:t>POINT OUT THAT (AS SEEN IN THE EXAMPLES) INFORMATION LEAKAGE IS A VERY IMPORTANT ISSUE NOWADAYS (LINK TO DIGITAL ERA)</a:t>
            </a:r>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4</a:t>
            </a:fld>
            <a:endParaRPr lang="fr-FR"/>
          </a:p>
        </p:txBody>
      </p:sp>
    </p:spTree>
    <p:extLst>
      <p:ext uri="{BB962C8B-B14F-4D97-AF65-F5344CB8AC3E}">
        <p14:creationId xmlns:p14="http://schemas.microsoft.com/office/powerpoint/2010/main" val="141823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5</a:t>
            </a:fld>
            <a:endParaRPr lang="fr-FR"/>
          </a:p>
        </p:txBody>
      </p:sp>
    </p:spTree>
    <p:extLst>
      <p:ext uri="{BB962C8B-B14F-4D97-AF65-F5344CB8AC3E}">
        <p14:creationId xmlns:p14="http://schemas.microsoft.com/office/powerpoint/2010/main" val="141823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QUANTITATIVE ANALYSIS: </a:t>
            </a:r>
            <a:r>
              <a:rPr lang="fr-FR" dirty="0" err="1" smtClean="0"/>
              <a:t>Consider</a:t>
            </a:r>
            <a:r>
              <a:rPr lang="fr-FR" dirty="0" smtClean="0"/>
              <a:t> for </a:t>
            </a:r>
            <a:r>
              <a:rPr lang="fr-FR" dirty="0" err="1" smtClean="0"/>
              <a:t>example</a:t>
            </a:r>
            <a:r>
              <a:rPr lang="fr-FR" dirty="0" smtClean="0"/>
              <a:t> a </a:t>
            </a:r>
            <a:r>
              <a:rPr lang="fr-FR" dirty="0" err="1" smtClean="0"/>
              <a:t>password</a:t>
            </a:r>
            <a:r>
              <a:rPr lang="fr-FR" dirty="0" smtClean="0"/>
              <a:t> </a:t>
            </a:r>
            <a:r>
              <a:rPr lang="fr-FR" dirty="0" err="1" smtClean="0"/>
              <a:t>checker</a:t>
            </a:r>
            <a:r>
              <a:rPr lang="fr-FR" dirty="0" smtClean="0"/>
              <a:t>. Say </a:t>
            </a:r>
            <a:r>
              <a:rPr lang="fr-FR" dirty="0" err="1" smtClean="0"/>
              <a:t>that</a:t>
            </a:r>
            <a:r>
              <a:rPr lang="fr-FR" dirty="0" smtClean="0"/>
              <a:t> I </a:t>
            </a:r>
            <a:r>
              <a:rPr lang="fr-FR" dirty="0" err="1" smtClean="0"/>
              <a:t>want</a:t>
            </a:r>
            <a:r>
              <a:rPr lang="fr-FR" dirty="0" smtClean="0"/>
              <a:t> to </a:t>
            </a:r>
            <a:r>
              <a:rPr lang="fr-FR" dirty="0" err="1" smtClean="0"/>
              <a:t>learn</a:t>
            </a:r>
            <a:r>
              <a:rPr lang="fr-FR" dirty="0" smtClean="0"/>
              <a:t> the </a:t>
            </a:r>
            <a:r>
              <a:rPr lang="fr-FR" dirty="0" err="1" smtClean="0"/>
              <a:t>password</a:t>
            </a:r>
            <a:r>
              <a:rPr lang="fr-FR" dirty="0" smtClean="0"/>
              <a:t> </a:t>
            </a:r>
            <a:r>
              <a:rPr lang="fr-FR" dirty="0" err="1" smtClean="0"/>
              <a:t>Kostas’s</a:t>
            </a:r>
            <a:r>
              <a:rPr lang="fr-FR" dirty="0" smtClean="0"/>
              <a:t> </a:t>
            </a:r>
            <a:r>
              <a:rPr lang="fr-FR" dirty="0" err="1" smtClean="0"/>
              <a:t>gmail</a:t>
            </a:r>
            <a:r>
              <a:rPr lang="fr-FR" dirty="0" smtClean="0"/>
              <a:t> </a:t>
            </a:r>
            <a:r>
              <a:rPr lang="fr-FR" dirty="0" err="1" smtClean="0"/>
              <a:t>account</a:t>
            </a:r>
            <a:r>
              <a:rPr lang="fr-FR" dirty="0" smtClean="0"/>
              <a:t>. </a:t>
            </a:r>
            <a:r>
              <a:rPr lang="fr-FR" dirty="0" err="1" smtClean="0"/>
              <a:t>His</a:t>
            </a:r>
            <a:r>
              <a:rPr lang="fr-FR" dirty="0" smtClean="0"/>
              <a:t> </a:t>
            </a:r>
            <a:r>
              <a:rPr lang="fr-FR" dirty="0" err="1" smtClean="0"/>
              <a:t>username</a:t>
            </a:r>
            <a:r>
              <a:rPr lang="fr-FR" dirty="0" smtClean="0"/>
              <a:t> </a:t>
            </a:r>
            <a:r>
              <a:rPr lang="fr-FR" dirty="0" err="1" smtClean="0"/>
              <a:t>is</a:t>
            </a:r>
            <a:r>
              <a:rPr lang="fr-FR" dirty="0" smtClean="0"/>
              <a:t> not </a:t>
            </a:r>
            <a:r>
              <a:rPr lang="fr-FR" dirty="0" err="1" smtClean="0"/>
              <a:t>really</a:t>
            </a:r>
            <a:r>
              <a:rPr lang="fr-FR" dirty="0" smtClean="0"/>
              <a:t> </a:t>
            </a:r>
            <a:r>
              <a:rPr lang="fr-FR" dirty="0" err="1" smtClean="0"/>
              <a:t>confidential</a:t>
            </a:r>
            <a:r>
              <a:rPr lang="fr-FR" dirty="0" smtClean="0"/>
              <a:t>, all </a:t>
            </a:r>
            <a:r>
              <a:rPr lang="fr-FR" dirty="0" err="1" smtClean="0"/>
              <a:t>his</a:t>
            </a:r>
            <a:r>
              <a:rPr lang="fr-FR" dirty="0" smtClean="0"/>
              <a:t> </a:t>
            </a:r>
            <a:r>
              <a:rPr lang="fr-FR" dirty="0" err="1" smtClean="0"/>
              <a:t>freinds</a:t>
            </a:r>
            <a:r>
              <a:rPr lang="fr-FR" dirty="0" smtClean="0"/>
              <a:t> know </a:t>
            </a:r>
            <a:r>
              <a:rPr lang="fr-FR" dirty="0" err="1" smtClean="0"/>
              <a:t>his</a:t>
            </a:r>
            <a:r>
              <a:rPr lang="fr-FR" dirty="0" smtClean="0"/>
              <a:t> email </a:t>
            </a:r>
            <a:r>
              <a:rPr lang="fr-FR" dirty="0" err="1" smtClean="0"/>
              <a:t>account</a:t>
            </a:r>
            <a:r>
              <a:rPr lang="fr-FR" dirty="0" smtClean="0"/>
              <a:t>. So </a:t>
            </a:r>
            <a:r>
              <a:rPr lang="fr-FR" dirty="0" err="1" smtClean="0"/>
              <a:t>what</a:t>
            </a:r>
            <a:r>
              <a:rPr lang="fr-FR" dirty="0" smtClean="0"/>
              <a:t> I </a:t>
            </a:r>
            <a:r>
              <a:rPr lang="fr-FR" dirty="0" err="1" smtClean="0"/>
              <a:t>can</a:t>
            </a:r>
            <a:r>
              <a:rPr lang="fr-FR" dirty="0" smtClean="0"/>
              <a:t> do </a:t>
            </a:r>
            <a:r>
              <a:rPr lang="fr-FR" dirty="0" err="1" smtClean="0"/>
              <a:t>is</a:t>
            </a:r>
            <a:r>
              <a:rPr lang="fr-FR" dirty="0" smtClean="0"/>
              <a:t> </a:t>
            </a:r>
            <a:r>
              <a:rPr lang="fr-FR" dirty="0" err="1" smtClean="0"/>
              <a:t>just</a:t>
            </a:r>
            <a:r>
              <a:rPr lang="fr-FR" dirty="0" smtClean="0"/>
              <a:t> to go to the </a:t>
            </a:r>
            <a:r>
              <a:rPr lang="fr-FR" dirty="0" err="1" smtClean="0"/>
              <a:t>gmail</a:t>
            </a:r>
            <a:r>
              <a:rPr lang="fr-FR" dirty="0" smtClean="0"/>
              <a:t> </a:t>
            </a:r>
            <a:r>
              <a:rPr lang="fr-FR" dirty="0" err="1" smtClean="0"/>
              <a:t>webpage</a:t>
            </a:r>
            <a:r>
              <a:rPr lang="fr-FR" dirty="0" smtClean="0"/>
              <a:t>, </a:t>
            </a:r>
            <a:r>
              <a:rPr lang="fr-FR" dirty="0" err="1" smtClean="0"/>
              <a:t>write</a:t>
            </a:r>
            <a:r>
              <a:rPr lang="fr-FR" dirty="0" smtClean="0"/>
              <a:t> </a:t>
            </a:r>
            <a:r>
              <a:rPr lang="fr-FR" dirty="0" err="1" smtClean="0"/>
              <a:t>his</a:t>
            </a:r>
            <a:r>
              <a:rPr lang="fr-FR" dirty="0" smtClean="0"/>
              <a:t> </a:t>
            </a:r>
            <a:r>
              <a:rPr lang="fr-FR" dirty="0" err="1" smtClean="0"/>
              <a:t>username</a:t>
            </a:r>
            <a:r>
              <a:rPr lang="fr-FR" dirty="0" smtClean="0"/>
              <a:t> and </a:t>
            </a:r>
            <a:r>
              <a:rPr lang="fr-FR" dirty="0" err="1" smtClean="0"/>
              <a:t>try</a:t>
            </a:r>
            <a:r>
              <a:rPr lang="fr-FR" dirty="0" smtClean="0"/>
              <a:t>, for instance, </a:t>
            </a:r>
            <a:r>
              <a:rPr lang="fr-FR" dirty="0" err="1" smtClean="0"/>
              <a:t>my</a:t>
            </a:r>
            <a:r>
              <a:rPr lang="fr-FR" dirty="0" smtClean="0"/>
              <a:t> </a:t>
            </a:r>
            <a:r>
              <a:rPr lang="fr-FR" dirty="0" err="1" smtClean="0"/>
              <a:t>own</a:t>
            </a:r>
            <a:r>
              <a:rPr lang="fr-FR" dirty="0" smtClean="0"/>
              <a:t> </a:t>
            </a:r>
            <a:r>
              <a:rPr lang="fr-FR" dirty="0" err="1" smtClean="0"/>
              <a:t>password</a:t>
            </a:r>
            <a:r>
              <a:rPr lang="fr-FR" dirty="0" smtClean="0"/>
              <a:t>. The </a:t>
            </a:r>
            <a:r>
              <a:rPr lang="fr-FR" dirty="0" err="1" smtClean="0"/>
              <a:t>password</a:t>
            </a:r>
            <a:r>
              <a:rPr lang="fr-FR" dirty="0" smtClean="0"/>
              <a:t> </a:t>
            </a:r>
            <a:r>
              <a:rPr lang="fr-FR" dirty="0" err="1" smtClean="0"/>
              <a:t>checker</a:t>
            </a:r>
            <a:r>
              <a:rPr lang="fr-FR" dirty="0" smtClean="0"/>
              <a:t> of </a:t>
            </a:r>
            <a:r>
              <a:rPr lang="fr-FR" dirty="0" err="1" smtClean="0"/>
              <a:t>gmail</a:t>
            </a:r>
            <a:r>
              <a:rPr lang="fr-FR" dirty="0" smtClean="0"/>
              <a:t> </a:t>
            </a:r>
            <a:r>
              <a:rPr lang="fr-FR" dirty="0" err="1" smtClean="0"/>
              <a:t>will</a:t>
            </a:r>
            <a:r>
              <a:rPr lang="fr-FR" dirty="0" smtClean="0"/>
              <a:t> (</a:t>
            </a:r>
            <a:r>
              <a:rPr lang="fr-FR" dirty="0" err="1" smtClean="0"/>
              <a:t>most</a:t>
            </a:r>
            <a:r>
              <a:rPr lang="fr-FR" dirty="0" smtClean="0"/>
              <a:t> </a:t>
            </a:r>
            <a:r>
              <a:rPr lang="fr-FR" dirty="0" err="1" smtClean="0"/>
              <a:t>likely</a:t>
            </a:r>
            <a:r>
              <a:rPr lang="fr-FR" dirty="0" smtClean="0"/>
              <a:t>) </a:t>
            </a:r>
            <a:r>
              <a:rPr lang="fr-FR" dirty="0" err="1" smtClean="0"/>
              <a:t>announce</a:t>
            </a:r>
            <a:r>
              <a:rPr lang="fr-FR" dirty="0" smtClean="0"/>
              <a:t> </a:t>
            </a:r>
            <a:r>
              <a:rPr lang="fr-FR" dirty="0" err="1" smtClean="0"/>
              <a:t>that</a:t>
            </a:r>
            <a:r>
              <a:rPr lang="fr-FR" dirty="0" smtClean="0"/>
              <a:t> the </a:t>
            </a:r>
            <a:r>
              <a:rPr lang="fr-FR" dirty="0" err="1" smtClean="0"/>
              <a:t>password</a:t>
            </a:r>
            <a:r>
              <a:rPr lang="fr-FR" dirty="0" smtClean="0"/>
              <a:t> </a:t>
            </a:r>
            <a:r>
              <a:rPr lang="fr-FR" dirty="0" err="1" smtClean="0"/>
              <a:t>is</a:t>
            </a:r>
            <a:r>
              <a:rPr lang="fr-FR" dirty="0" smtClean="0"/>
              <a:t> incorrect. But </a:t>
            </a:r>
            <a:r>
              <a:rPr lang="fr-FR" dirty="0" err="1" smtClean="0"/>
              <a:t>this</a:t>
            </a:r>
            <a:r>
              <a:rPr lang="fr-FR" dirty="0" smtClean="0"/>
              <a:t> </a:t>
            </a:r>
            <a:r>
              <a:rPr lang="fr-FR" dirty="0" err="1" smtClean="0"/>
              <a:t>means</a:t>
            </a:r>
            <a:r>
              <a:rPr lang="fr-FR" dirty="0" smtClean="0"/>
              <a:t> </a:t>
            </a:r>
            <a:r>
              <a:rPr lang="fr-FR" dirty="0" err="1" smtClean="0"/>
              <a:t>that</a:t>
            </a:r>
            <a:r>
              <a:rPr lang="fr-FR" dirty="0" smtClean="0"/>
              <a:t> </a:t>
            </a:r>
            <a:r>
              <a:rPr lang="fr-FR" dirty="0" err="1" smtClean="0"/>
              <a:t>some</a:t>
            </a:r>
            <a:r>
              <a:rPr lang="fr-FR" dirty="0" smtClean="0"/>
              <a:t> information </a:t>
            </a:r>
            <a:r>
              <a:rPr lang="fr-FR" dirty="0" err="1" smtClean="0"/>
              <a:t>is</a:t>
            </a:r>
            <a:r>
              <a:rPr lang="fr-FR" dirty="0" smtClean="0"/>
              <a:t> </a:t>
            </a:r>
            <a:r>
              <a:rPr lang="fr-FR" dirty="0" err="1" smtClean="0"/>
              <a:t>being</a:t>
            </a:r>
            <a:r>
              <a:rPr lang="fr-FR" dirty="0" smtClean="0"/>
              <a:t> </a:t>
            </a:r>
            <a:r>
              <a:rPr lang="fr-FR" dirty="0" err="1" smtClean="0"/>
              <a:t>leaked</a:t>
            </a:r>
            <a:r>
              <a:rPr lang="fr-FR" dirty="0" smtClean="0"/>
              <a:t>, </a:t>
            </a:r>
            <a:r>
              <a:rPr lang="fr-FR" dirty="0" err="1" smtClean="0"/>
              <a:t>before</a:t>
            </a:r>
            <a:r>
              <a:rPr lang="fr-FR" dirty="0" smtClean="0"/>
              <a:t> I </a:t>
            </a:r>
            <a:r>
              <a:rPr lang="fr-FR" dirty="0" err="1" smtClean="0"/>
              <a:t>knew</a:t>
            </a:r>
            <a:r>
              <a:rPr lang="fr-FR" dirty="0" smtClean="0"/>
              <a:t> </a:t>
            </a:r>
            <a:r>
              <a:rPr lang="fr-FR" dirty="0" err="1" smtClean="0"/>
              <a:t>nothing</a:t>
            </a:r>
            <a:r>
              <a:rPr lang="fr-FR" dirty="0" smtClean="0"/>
              <a:t> about </a:t>
            </a:r>
            <a:r>
              <a:rPr lang="fr-FR" dirty="0" err="1" smtClean="0"/>
              <a:t>Kostas’s</a:t>
            </a:r>
            <a:r>
              <a:rPr lang="fr-FR" dirty="0" smtClean="0"/>
              <a:t> </a:t>
            </a:r>
            <a:r>
              <a:rPr lang="fr-FR" dirty="0" err="1" smtClean="0"/>
              <a:t>password</a:t>
            </a:r>
            <a:r>
              <a:rPr lang="fr-FR" dirty="0" smtClean="0"/>
              <a:t> and </a:t>
            </a:r>
            <a:r>
              <a:rPr lang="fr-FR" dirty="0" err="1" smtClean="0"/>
              <a:t>now</a:t>
            </a:r>
            <a:r>
              <a:rPr lang="fr-FR" dirty="0" smtClean="0"/>
              <a:t> I know </a:t>
            </a:r>
            <a:r>
              <a:rPr lang="fr-FR" dirty="0" err="1" smtClean="0"/>
              <a:t>that</a:t>
            </a:r>
            <a:r>
              <a:rPr lang="fr-FR" dirty="0" smtClean="0"/>
              <a:t> </a:t>
            </a:r>
            <a:r>
              <a:rPr lang="fr-FR" dirty="0" err="1" smtClean="0"/>
              <a:t>its</a:t>
            </a:r>
            <a:r>
              <a:rPr lang="fr-FR" dirty="0" smtClean="0"/>
              <a:t> </a:t>
            </a:r>
            <a:r>
              <a:rPr lang="fr-FR" dirty="0" err="1" smtClean="0"/>
              <a:t>different</a:t>
            </a:r>
            <a:r>
              <a:rPr lang="fr-FR" dirty="0" smtClean="0"/>
              <a:t> </a:t>
            </a:r>
            <a:r>
              <a:rPr lang="fr-FR" dirty="0" err="1" smtClean="0"/>
              <a:t>than</a:t>
            </a:r>
            <a:r>
              <a:rPr lang="fr-FR" dirty="0" smtClean="0"/>
              <a:t> mine. This </a:t>
            </a:r>
            <a:r>
              <a:rPr lang="fr-FR" dirty="0" err="1" smtClean="0"/>
              <a:t>is</a:t>
            </a:r>
            <a:r>
              <a:rPr lang="fr-FR" dirty="0" smtClean="0"/>
              <a:t> information </a:t>
            </a:r>
            <a:r>
              <a:rPr lang="fr-FR" dirty="0" err="1" smtClean="0"/>
              <a:t>leakage</a:t>
            </a:r>
            <a:r>
              <a:rPr lang="fr-FR" dirty="0" smtClean="0"/>
              <a:t> but </a:t>
            </a:r>
            <a:r>
              <a:rPr lang="fr-FR" dirty="0" err="1" smtClean="0"/>
              <a:t>it</a:t>
            </a:r>
            <a:r>
              <a:rPr lang="fr-FR" dirty="0" smtClean="0"/>
              <a:t> </a:t>
            </a:r>
            <a:r>
              <a:rPr lang="fr-FR" dirty="0" err="1" smtClean="0"/>
              <a:t>does</a:t>
            </a:r>
            <a:r>
              <a:rPr lang="fr-FR" dirty="0" smtClean="0"/>
              <a:t> not </a:t>
            </a:r>
            <a:r>
              <a:rPr lang="fr-FR" dirty="0" err="1" smtClean="0"/>
              <a:t>mean</a:t>
            </a:r>
            <a:r>
              <a:rPr lang="fr-FR" dirty="0" smtClean="0"/>
              <a:t> </a:t>
            </a:r>
            <a:r>
              <a:rPr lang="fr-FR" dirty="0" err="1" smtClean="0"/>
              <a:t>that</a:t>
            </a:r>
            <a:r>
              <a:rPr lang="fr-FR" dirty="0" smtClean="0"/>
              <a:t> the system </a:t>
            </a:r>
            <a:r>
              <a:rPr lang="fr-FR" dirty="0" err="1" smtClean="0"/>
              <a:t>does</a:t>
            </a:r>
            <a:r>
              <a:rPr lang="fr-FR" dirty="0" smtClean="0"/>
              <a:t> not </a:t>
            </a:r>
            <a:r>
              <a:rPr lang="fr-FR" dirty="0" err="1" smtClean="0"/>
              <a:t>work</a:t>
            </a:r>
            <a:r>
              <a:rPr lang="fr-FR" dirty="0" smtClean="0"/>
              <a:t> </a:t>
            </a:r>
            <a:r>
              <a:rPr lang="fr-FR" dirty="0" err="1" smtClean="0"/>
              <a:t>correcttly</a:t>
            </a:r>
            <a:r>
              <a:rPr lang="fr-FR" dirty="0" smtClean="0"/>
              <a:t>. SO, in </a:t>
            </a:r>
            <a:r>
              <a:rPr lang="fr-FR" dirty="0" err="1" smtClean="0"/>
              <a:t>order</a:t>
            </a:r>
            <a:r>
              <a:rPr lang="fr-FR" dirty="0" smtClean="0"/>
              <a:t> to asses the </a:t>
            </a:r>
            <a:r>
              <a:rPr lang="fr-FR" dirty="0" err="1" smtClean="0"/>
              <a:t>digree</a:t>
            </a:r>
            <a:r>
              <a:rPr lang="fr-FR" dirty="0" smtClean="0"/>
              <a:t> of </a:t>
            </a:r>
            <a:r>
              <a:rPr lang="fr-FR" dirty="0" err="1" smtClean="0"/>
              <a:t>correctnes</a:t>
            </a:r>
            <a:r>
              <a:rPr lang="fr-FR" dirty="0" smtClean="0"/>
              <a:t> (or protection) </a:t>
            </a:r>
            <a:r>
              <a:rPr lang="fr-FR" dirty="0" err="1" smtClean="0"/>
              <a:t>provided</a:t>
            </a:r>
            <a:r>
              <a:rPr lang="fr-FR" dirty="0" smtClean="0"/>
              <a:t> by a system </a:t>
            </a:r>
            <a:r>
              <a:rPr lang="fr-FR" dirty="0" err="1" smtClean="0"/>
              <a:t>its</a:t>
            </a:r>
            <a:r>
              <a:rPr lang="fr-FR" dirty="0" smtClean="0"/>
              <a:t> important to </a:t>
            </a:r>
            <a:r>
              <a:rPr lang="fr-FR" dirty="0" err="1" smtClean="0"/>
              <a:t>quantify</a:t>
            </a:r>
            <a:r>
              <a:rPr lang="fr-FR" dirty="0" smtClean="0"/>
              <a:t> the </a:t>
            </a:r>
            <a:r>
              <a:rPr lang="fr-FR" dirty="0" err="1" smtClean="0"/>
              <a:t>amount</a:t>
            </a:r>
            <a:r>
              <a:rPr lang="fr-FR" dirty="0" smtClean="0"/>
              <a:t> of information </a:t>
            </a:r>
            <a:r>
              <a:rPr lang="fr-FR" dirty="0" err="1" smtClean="0"/>
              <a:t>leaked</a:t>
            </a:r>
            <a:r>
              <a:rPr lang="fr-FR" dirty="0" smtClean="0"/>
              <a:t> by the system.  In the </a:t>
            </a:r>
            <a:r>
              <a:rPr lang="fr-FR" dirty="0" err="1" smtClean="0"/>
              <a:t>password</a:t>
            </a:r>
            <a:r>
              <a:rPr lang="fr-FR" dirty="0" smtClean="0"/>
              <a:t> </a:t>
            </a:r>
            <a:r>
              <a:rPr lang="fr-FR" dirty="0" err="1" smtClean="0"/>
              <a:t>checker</a:t>
            </a:r>
            <a:r>
              <a:rPr lang="fr-FR" dirty="0" smtClean="0"/>
              <a:t> </a:t>
            </a:r>
            <a:r>
              <a:rPr lang="fr-FR" dirty="0" err="1" smtClean="0"/>
              <a:t>example</a:t>
            </a:r>
            <a:r>
              <a:rPr lang="fr-FR" dirty="0" smtClean="0"/>
              <a:t>, the information </a:t>
            </a:r>
            <a:r>
              <a:rPr lang="fr-FR" dirty="0" err="1" smtClean="0"/>
              <a:t>leaked</a:t>
            </a:r>
            <a:r>
              <a:rPr lang="fr-FR" dirty="0" smtClean="0"/>
              <a:t> </a:t>
            </a:r>
            <a:r>
              <a:rPr lang="fr-FR" dirty="0" err="1" smtClean="0"/>
              <a:t>will</a:t>
            </a:r>
            <a:r>
              <a:rPr lang="fr-FR" dirty="0" smtClean="0"/>
              <a:t> </a:t>
            </a:r>
            <a:r>
              <a:rPr lang="fr-FR" dirty="0" err="1" smtClean="0"/>
              <a:t>be</a:t>
            </a:r>
            <a:r>
              <a:rPr lang="fr-FR" dirty="0" smtClean="0"/>
              <a:t> </a:t>
            </a:r>
            <a:r>
              <a:rPr lang="fr-FR" dirty="0" err="1" smtClean="0"/>
              <a:t>very</a:t>
            </a:r>
            <a:r>
              <a:rPr lang="fr-FR" dirty="0" smtClean="0"/>
              <a:t> </a:t>
            </a:r>
            <a:r>
              <a:rPr lang="fr-FR" dirty="0" err="1" smtClean="0"/>
              <a:t>small</a:t>
            </a:r>
            <a:r>
              <a:rPr lang="fr-FR" dirty="0" smtClean="0"/>
              <a:t> (</a:t>
            </a:r>
            <a:r>
              <a:rPr lang="fr-FR" dirty="0" err="1" smtClean="0"/>
              <a:t>because</a:t>
            </a:r>
            <a:r>
              <a:rPr lang="fr-FR" dirty="0" smtClean="0"/>
              <a:t> </a:t>
            </a:r>
            <a:r>
              <a:rPr lang="fr-FR" dirty="0" err="1" smtClean="0"/>
              <a:t>even</a:t>
            </a:r>
            <a:r>
              <a:rPr lang="fr-FR" dirty="0" smtClean="0"/>
              <a:t> if i know </a:t>
            </a:r>
            <a:r>
              <a:rPr lang="fr-FR" dirty="0" err="1" smtClean="0"/>
              <a:t>that</a:t>
            </a:r>
            <a:r>
              <a:rPr lang="fr-FR" dirty="0" smtClean="0"/>
              <a:t> </a:t>
            </a:r>
            <a:r>
              <a:rPr lang="fr-FR" dirty="0" err="1" smtClean="0"/>
              <a:t>catuscia’s</a:t>
            </a:r>
            <a:r>
              <a:rPr lang="fr-FR" dirty="0" smtClean="0"/>
              <a:t> </a:t>
            </a:r>
            <a:r>
              <a:rPr lang="fr-FR" dirty="0" err="1" smtClean="0"/>
              <a:t>password</a:t>
            </a:r>
            <a:r>
              <a:rPr lang="fr-FR" dirty="0" smtClean="0"/>
              <a:t> </a:t>
            </a:r>
            <a:r>
              <a:rPr lang="fr-FR" dirty="0" err="1" smtClean="0"/>
              <a:t>is</a:t>
            </a:r>
            <a:r>
              <a:rPr lang="fr-FR" dirty="0" smtClean="0"/>
              <a:t> </a:t>
            </a:r>
            <a:r>
              <a:rPr lang="fr-FR" dirty="0" err="1" smtClean="0"/>
              <a:t>different</a:t>
            </a:r>
            <a:r>
              <a:rPr lang="fr-FR" dirty="0" smtClean="0"/>
              <a:t> </a:t>
            </a:r>
            <a:r>
              <a:rPr lang="fr-FR" dirty="0" err="1" smtClean="0"/>
              <a:t>than</a:t>
            </a:r>
            <a:r>
              <a:rPr lang="fr-FR" dirty="0" smtClean="0"/>
              <a:t> mine, </a:t>
            </a:r>
            <a:r>
              <a:rPr lang="fr-FR" dirty="0" err="1" smtClean="0"/>
              <a:t>there</a:t>
            </a:r>
            <a:r>
              <a:rPr lang="fr-FR" dirty="0" smtClean="0"/>
              <a:t> are </a:t>
            </a:r>
            <a:r>
              <a:rPr lang="fr-FR" dirty="0" err="1" smtClean="0"/>
              <a:t>still</a:t>
            </a:r>
            <a:r>
              <a:rPr lang="fr-FR" dirty="0" smtClean="0"/>
              <a:t> million of options to </a:t>
            </a:r>
            <a:r>
              <a:rPr lang="fr-FR" dirty="0" err="1" smtClean="0"/>
              <a:t>try</a:t>
            </a:r>
            <a:r>
              <a:rPr lang="fr-FR" dirty="0" smtClean="0"/>
              <a:t>).</a:t>
            </a:r>
          </a:p>
          <a:p>
            <a:endParaRPr lang="fr-FR" dirty="0"/>
          </a:p>
          <a:p>
            <a:r>
              <a:rPr lang="fr-FR" dirty="0" smtClean="0"/>
              <a:t>PROB AND NONDETERMINISTIC SYSTEMS: in </a:t>
            </a:r>
            <a:r>
              <a:rPr lang="fr-FR" dirty="0" err="1" smtClean="0"/>
              <a:t>order</a:t>
            </a:r>
            <a:r>
              <a:rPr lang="fr-FR" dirty="0" smtClean="0"/>
              <a:t> to </a:t>
            </a:r>
            <a:r>
              <a:rPr lang="fr-FR" dirty="0" err="1" smtClean="0"/>
              <a:t>be</a:t>
            </a:r>
            <a:r>
              <a:rPr lang="fr-FR" dirty="0" smtClean="0"/>
              <a:t> able to asses the exact </a:t>
            </a:r>
            <a:r>
              <a:rPr lang="fr-FR" dirty="0" err="1" smtClean="0"/>
              <a:t>degree</a:t>
            </a:r>
            <a:r>
              <a:rPr lang="fr-FR" dirty="0" smtClean="0"/>
              <a:t> of </a:t>
            </a:r>
            <a:r>
              <a:rPr lang="fr-FR" dirty="0" err="1" smtClean="0"/>
              <a:t>pretection</a:t>
            </a:r>
            <a:r>
              <a:rPr lang="fr-FR" dirty="0" smtClean="0"/>
              <a:t> </a:t>
            </a:r>
            <a:r>
              <a:rPr lang="fr-FR" dirty="0" err="1" smtClean="0"/>
              <a:t>provided</a:t>
            </a:r>
            <a:r>
              <a:rPr lang="fr-FR" dirty="0" smtClean="0"/>
              <a:t> by a system </a:t>
            </a:r>
            <a:r>
              <a:rPr lang="fr-FR" dirty="0" err="1" smtClean="0"/>
              <a:t>we</a:t>
            </a:r>
            <a:r>
              <a:rPr lang="fr-FR" dirty="0" smtClean="0"/>
              <a:t> use </a:t>
            </a:r>
            <a:r>
              <a:rPr lang="fr-FR" dirty="0" err="1" smtClean="0"/>
              <a:t>some</a:t>
            </a:r>
            <a:r>
              <a:rPr lang="fr-FR" dirty="0" smtClean="0"/>
              <a:t> </a:t>
            </a:r>
            <a:r>
              <a:rPr lang="fr-FR" dirty="0" err="1" smtClean="0"/>
              <a:t>formal</a:t>
            </a:r>
            <a:r>
              <a:rPr lang="fr-FR" dirty="0" smtClean="0"/>
              <a:t> </a:t>
            </a:r>
            <a:r>
              <a:rPr lang="fr-FR" dirty="0" err="1" smtClean="0"/>
              <a:t>mathematical</a:t>
            </a:r>
            <a:r>
              <a:rPr lang="fr-FR" dirty="0" smtClean="0"/>
              <a:t> techniques </a:t>
            </a:r>
            <a:r>
              <a:rPr lang="fr-FR" dirty="0" err="1" smtClean="0"/>
              <a:t>that</a:t>
            </a:r>
            <a:r>
              <a:rPr lang="fr-FR" dirty="0" smtClean="0"/>
              <a:t> </a:t>
            </a:r>
            <a:r>
              <a:rPr lang="fr-FR" dirty="0" err="1" smtClean="0"/>
              <a:t>allow</a:t>
            </a:r>
            <a:r>
              <a:rPr lang="fr-FR" dirty="0" smtClean="0"/>
              <a:t> us to </a:t>
            </a:r>
            <a:r>
              <a:rPr lang="fr-FR" dirty="0" err="1" smtClean="0"/>
              <a:t>write</a:t>
            </a:r>
            <a:r>
              <a:rPr lang="fr-FR" dirty="0" smtClean="0"/>
              <a:t> the (</a:t>
            </a:r>
            <a:r>
              <a:rPr lang="fr-FR" dirty="0" err="1" smtClean="0"/>
              <a:t>very</a:t>
            </a:r>
            <a:r>
              <a:rPr lang="fr-FR" dirty="0" smtClean="0"/>
              <a:t> </a:t>
            </a:r>
            <a:r>
              <a:rPr lang="fr-FR" dirty="0" err="1" smtClean="0"/>
              <a:t>complex</a:t>
            </a:r>
            <a:r>
              <a:rPr lang="fr-FR" dirty="0" smtClean="0"/>
              <a:t>) « real life » system in </a:t>
            </a:r>
            <a:r>
              <a:rPr lang="fr-FR" dirty="0" err="1" smtClean="0"/>
              <a:t>terms</a:t>
            </a:r>
            <a:r>
              <a:rPr lang="fr-FR" dirty="0" smtClean="0"/>
              <a:t> of </a:t>
            </a:r>
            <a:r>
              <a:rPr lang="fr-FR" dirty="0" err="1" smtClean="0"/>
              <a:t>mathematical</a:t>
            </a:r>
            <a:r>
              <a:rPr lang="fr-FR" dirty="0" smtClean="0"/>
              <a:t> structures.</a:t>
            </a:r>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6</a:t>
            </a:fld>
            <a:endParaRPr lang="fr-FR"/>
          </a:p>
        </p:txBody>
      </p:sp>
    </p:spTree>
    <p:extLst>
      <p:ext uri="{BB962C8B-B14F-4D97-AF65-F5344CB8AC3E}">
        <p14:creationId xmlns:p14="http://schemas.microsoft.com/office/powerpoint/2010/main" val="16228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a:t>
            </a:r>
            <a:r>
              <a:rPr lang="fr-FR" dirty="0" err="1" smtClean="0"/>
              <a:t>term</a:t>
            </a:r>
            <a:r>
              <a:rPr lang="fr-FR" dirty="0" smtClean="0"/>
              <a:t> </a:t>
            </a:r>
            <a:r>
              <a:rPr lang="fr-FR" dirty="0" err="1" smtClean="0"/>
              <a:t>anonymity</a:t>
            </a:r>
            <a:r>
              <a:rPr lang="fr-FR" dirty="0" smtClean="0"/>
              <a:t> </a:t>
            </a:r>
            <a:r>
              <a:rPr lang="fr-FR" dirty="0" err="1" smtClean="0"/>
              <a:t>is</a:t>
            </a:r>
            <a:r>
              <a:rPr lang="fr-FR" dirty="0" smtClean="0"/>
              <a:t> </a:t>
            </a:r>
            <a:r>
              <a:rPr lang="fr-FR" dirty="0" err="1" smtClean="0"/>
              <a:t>often</a:t>
            </a:r>
            <a:r>
              <a:rPr lang="fr-FR" dirty="0" smtClean="0"/>
              <a:t> </a:t>
            </a:r>
            <a:r>
              <a:rPr lang="fr-FR" dirty="0" err="1" smtClean="0"/>
              <a:t>used</a:t>
            </a:r>
            <a:r>
              <a:rPr lang="fr-FR" dirty="0" smtClean="0"/>
              <a:t> to express the </a:t>
            </a:r>
            <a:r>
              <a:rPr lang="fr-FR" dirty="0" err="1" smtClean="0"/>
              <a:t>fact</a:t>
            </a:r>
            <a:r>
              <a:rPr lang="fr-FR" dirty="0" smtClean="0"/>
              <a:t> </a:t>
            </a:r>
            <a:r>
              <a:rPr lang="fr-FR" dirty="0" err="1" smtClean="0"/>
              <a:t>that</a:t>
            </a:r>
            <a:r>
              <a:rPr lang="fr-FR" dirty="0" smtClean="0"/>
              <a:t> the </a:t>
            </a:r>
            <a:r>
              <a:rPr lang="fr-FR" dirty="0" err="1" smtClean="0"/>
              <a:t>identity</a:t>
            </a:r>
            <a:r>
              <a:rPr lang="fr-FR" dirty="0" smtClean="0"/>
              <a:t> of an </a:t>
            </a:r>
            <a:r>
              <a:rPr lang="fr-FR" dirty="0" err="1" smtClean="0"/>
              <a:t>individual</a:t>
            </a:r>
            <a:r>
              <a:rPr lang="fr-FR" dirty="0" smtClean="0"/>
              <a:t> </a:t>
            </a:r>
            <a:r>
              <a:rPr lang="fr-FR" dirty="0" err="1" smtClean="0"/>
              <a:t>is</a:t>
            </a:r>
            <a:r>
              <a:rPr lang="fr-FR" dirty="0" smtClean="0"/>
              <a:t> </a:t>
            </a:r>
            <a:r>
              <a:rPr lang="fr-FR" dirty="0" err="1" smtClean="0"/>
              <a:t>unkown</a:t>
            </a:r>
            <a:r>
              <a:rPr lang="fr-FR" dirty="0" smtClean="0"/>
              <a:t>. So, the </a:t>
            </a:r>
            <a:r>
              <a:rPr lang="fr-FR" dirty="0" err="1" smtClean="0"/>
              <a:t>confidential</a:t>
            </a:r>
            <a:r>
              <a:rPr lang="fr-FR" dirty="0" smtClean="0"/>
              <a:t> information in </a:t>
            </a:r>
            <a:r>
              <a:rPr lang="fr-FR" dirty="0" err="1" smtClean="0"/>
              <a:t>this</a:t>
            </a:r>
            <a:r>
              <a:rPr lang="fr-FR" dirty="0" smtClean="0"/>
              <a:t> case </a:t>
            </a:r>
            <a:r>
              <a:rPr lang="fr-FR" dirty="0" err="1" smtClean="0"/>
              <a:t>is</a:t>
            </a:r>
            <a:r>
              <a:rPr lang="fr-FR" dirty="0" smtClean="0"/>
              <a:t> the </a:t>
            </a:r>
            <a:r>
              <a:rPr lang="fr-FR" dirty="0" err="1" smtClean="0"/>
              <a:t>identity</a:t>
            </a:r>
            <a:r>
              <a:rPr lang="fr-FR" dirty="0" smtClean="0"/>
              <a:t> of an </a:t>
            </a:r>
            <a:r>
              <a:rPr lang="fr-FR" dirty="0" err="1" smtClean="0"/>
              <a:t>individual</a:t>
            </a:r>
            <a:r>
              <a:rPr lang="fr-FR" dirty="0" smtClean="0"/>
              <a:t>. </a:t>
            </a:r>
          </a:p>
          <a:p>
            <a:endParaRPr lang="fr-FR" dirty="0"/>
          </a:p>
          <a:p>
            <a:endParaRPr lang="fr-FR" dirty="0" smtClean="0"/>
          </a:p>
          <a:p>
            <a:r>
              <a:rPr lang="fr-FR" dirty="0" smtClean="0"/>
              <a:t>LETS CONSIDER A SIMLPE EXAMPLE IN ORDER TO ILLUSTRATE HOW CAN ANONYMITY BE PROVIDED IN THE INTERNET</a:t>
            </a:r>
            <a:endParaRPr lang="fr-FR" dirty="0"/>
          </a:p>
          <a:p>
            <a:endParaRPr lang="fr-FR" dirty="0" smtClean="0"/>
          </a:p>
          <a:p>
            <a:r>
              <a:rPr lang="fr-FR" dirty="0" smtClean="0"/>
              <a:t>Let </a:t>
            </a:r>
            <a:r>
              <a:rPr lang="fr-FR" dirty="0" smtClean="0"/>
              <a:t>me </a:t>
            </a:r>
            <a:r>
              <a:rPr lang="fr-FR" dirty="0" err="1" smtClean="0"/>
              <a:t>present</a:t>
            </a:r>
            <a:r>
              <a:rPr lang="fr-FR" dirty="0" smtClean="0"/>
              <a:t> an </a:t>
            </a:r>
            <a:r>
              <a:rPr lang="fr-FR" dirty="0" err="1" smtClean="0"/>
              <a:t>example</a:t>
            </a:r>
            <a:r>
              <a:rPr lang="fr-FR" dirty="0" smtClean="0"/>
              <a:t> on </a:t>
            </a:r>
            <a:r>
              <a:rPr lang="fr-FR" dirty="0" err="1" smtClean="0"/>
              <a:t>which</a:t>
            </a:r>
            <a:r>
              <a:rPr lang="fr-FR" dirty="0" smtClean="0"/>
              <a:t> </a:t>
            </a:r>
            <a:r>
              <a:rPr lang="fr-FR" dirty="0" err="1" smtClean="0"/>
              <a:t>anonymity</a:t>
            </a:r>
            <a:r>
              <a:rPr lang="fr-FR" dirty="0" smtClean="0"/>
              <a:t> </a:t>
            </a:r>
            <a:r>
              <a:rPr lang="fr-FR" dirty="0" err="1" smtClean="0"/>
              <a:t>plays</a:t>
            </a:r>
            <a:r>
              <a:rPr lang="fr-FR" dirty="0" smtClean="0"/>
              <a:t> a </a:t>
            </a:r>
            <a:r>
              <a:rPr lang="fr-FR" dirty="0" err="1" smtClean="0"/>
              <a:t>role</a:t>
            </a:r>
            <a:r>
              <a:rPr lang="fr-FR" dirty="0" smtClean="0"/>
              <a:t>.</a:t>
            </a:r>
          </a:p>
          <a:p>
            <a:endParaRPr lang="fr-FR" dirty="0"/>
          </a:p>
          <a:p>
            <a:r>
              <a:rPr lang="fr-FR" dirty="0" err="1" smtClean="0"/>
              <a:t>Crowds</a:t>
            </a:r>
            <a:r>
              <a:rPr lang="fr-FR" dirty="0" smtClean="0"/>
              <a:t>, Tor, and </a:t>
            </a:r>
            <a:r>
              <a:rPr lang="fr-FR" dirty="0" err="1" smtClean="0"/>
              <a:t>anonymizer</a:t>
            </a:r>
            <a:r>
              <a:rPr lang="fr-FR" dirty="0" smtClean="0"/>
              <a:t> Mix </a:t>
            </a:r>
            <a:r>
              <a:rPr lang="fr-FR" dirty="0" err="1" smtClean="0"/>
              <a:t>based</a:t>
            </a:r>
            <a:r>
              <a:rPr lang="fr-FR" dirty="0" smtClean="0"/>
              <a:t> </a:t>
            </a:r>
            <a:r>
              <a:rPr lang="fr-FR" dirty="0" err="1" smtClean="0"/>
              <a:t>systems</a:t>
            </a:r>
            <a:r>
              <a:rPr lang="fr-FR" dirty="0" smtClean="0"/>
              <a:t>. </a:t>
            </a:r>
            <a:r>
              <a:rPr lang="fr-FR" dirty="0" err="1" smtClean="0"/>
              <a:t>Roighly</a:t>
            </a:r>
            <a:r>
              <a:rPr lang="fr-FR" dirty="0" smtClean="0"/>
              <a:t>, </a:t>
            </a:r>
            <a:r>
              <a:rPr lang="fr-FR" dirty="0" err="1" smtClean="0"/>
              <a:t>these</a:t>
            </a:r>
            <a:r>
              <a:rPr lang="fr-FR" dirty="0" smtClean="0"/>
              <a:t> </a:t>
            </a:r>
            <a:r>
              <a:rPr lang="fr-FR" dirty="0" err="1" smtClean="0"/>
              <a:t>protocols</a:t>
            </a:r>
            <a:r>
              <a:rPr lang="fr-FR" dirty="0" smtClean="0"/>
              <a:t> help </a:t>
            </a:r>
            <a:r>
              <a:rPr lang="fr-FR" dirty="0" err="1" smtClean="0"/>
              <a:t>homer</a:t>
            </a:r>
            <a:r>
              <a:rPr lang="fr-FR" dirty="0" smtClean="0"/>
              <a:t> </a:t>
            </a:r>
            <a:r>
              <a:rPr lang="fr-FR" dirty="0" err="1" smtClean="0"/>
              <a:t>hiding</a:t>
            </a:r>
            <a:r>
              <a:rPr lang="fr-FR" dirty="0" smtClean="0"/>
              <a:t> </a:t>
            </a:r>
            <a:r>
              <a:rPr lang="fr-FR" dirty="0" err="1" smtClean="0"/>
              <a:t>his</a:t>
            </a:r>
            <a:r>
              <a:rPr lang="fr-FR" dirty="0" smtClean="0"/>
              <a:t> </a:t>
            </a:r>
            <a:r>
              <a:rPr lang="fr-FR" dirty="0" err="1" smtClean="0"/>
              <a:t>identity</a:t>
            </a:r>
            <a:r>
              <a:rPr lang="fr-FR" dirty="0" smtClean="0"/>
              <a:t> by </a:t>
            </a:r>
            <a:r>
              <a:rPr lang="fr-FR" dirty="0" err="1" smtClean="0"/>
              <a:t>receiving</a:t>
            </a:r>
            <a:r>
              <a:rPr lang="fr-FR" dirty="0" smtClean="0"/>
              <a:t> </a:t>
            </a:r>
            <a:r>
              <a:rPr lang="fr-FR" dirty="0" err="1" smtClean="0"/>
              <a:t>his</a:t>
            </a:r>
            <a:r>
              <a:rPr lang="fr-FR" dirty="0" smtClean="0"/>
              <a:t> message, </a:t>
            </a:r>
            <a:r>
              <a:rPr lang="fr-FR" dirty="0" err="1" smtClean="0"/>
              <a:t>replacing</a:t>
            </a:r>
            <a:r>
              <a:rPr lang="fr-FR" dirty="0" smtClean="0"/>
              <a:t> the IP </a:t>
            </a:r>
            <a:r>
              <a:rPr lang="fr-FR" dirty="0" err="1" smtClean="0"/>
              <a:t>number</a:t>
            </a:r>
            <a:r>
              <a:rPr lang="fr-FR" dirty="0" smtClean="0"/>
              <a:t> of </a:t>
            </a:r>
            <a:r>
              <a:rPr lang="fr-FR" dirty="0" err="1" smtClean="0"/>
              <a:t>homer</a:t>
            </a:r>
            <a:r>
              <a:rPr lang="fr-FR" dirty="0" smtClean="0"/>
              <a:t> by </a:t>
            </a:r>
            <a:r>
              <a:rPr lang="fr-FR" dirty="0" err="1" smtClean="0"/>
              <a:t>their</a:t>
            </a:r>
            <a:r>
              <a:rPr lang="fr-FR" dirty="0" smtClean="0"/>
              <a:t> </a:t>
            </a:r>
            <a:r>
              <a:rPr lang="fr-FR" dirty="0" err="1" smtClean="0"/>
              <a:t>own</a:t>
            </a:r>
            <a:r>
              <a:rPr lang="fr-FR" dirty="0" smtClean="0"/>
              <a:t> and </a:t>
            </a:r>
            <a:r>
              <a:rPr lang="fr-FR" dirty="0" err="1" smtClean="0"/>
              <a:t>forwarding</a:t>
            </a:r>
            <a:r>
              <a:rPr lang="fr-FR" dirty="0" smtClean="0"/>
              <a:t> the message to </a:t>
            </a:r>
            <a:r>
              <a:rPr lang="fr-FR" dirty="0" err="1" smtClean="0"/>
              <a:t>either</a:t>
            </a:r>
            <a:r>
              <a:rPr lang="fr-FR" dirty="0" smtClean="0"/>
              <a:t> </a:t>
            </a:r>
            <a:r>
              <a:rPr lang="fr-FR" dirty="0" err="1" smtClean="0"/>
              <a:t>another</a:t>
            </a:r>
            <a:r>
              <a:rPr lang="fr-FR" dirty="0" smtClean="0"/>
              <a:t> computer </a:t>
            </a:r>
            <a:r>
              <a:rPr lang="fr-FR" dirty="0" err="1" smtClean="0"/>
              <a:t>helping</a:t>
            </a:r>
            <a:r>
              <a:rPr lang="fr-FR" dirty="0" smtClean="0"/>
              <a:t> </a:t>
            </a:r>
            <a:r>
              <a:rPr lang="fr-FR" dirty="0" err="1" smtClean="0"/>
              <a:t>homer</a:t>
            </a:r>
            <a:r>
              <a:rPr lang="fr-FR" dirty="0"/>
              <a:t> </a:t>
            </a:r>
            <a:r>
              <a:rPr lang="fr-FR" dirty="0" smtClean="0"/>
              <a:t>to </a:t>
            </a:r>
            <a:r>
              <a:rPr lang="fr-FR" dirty="0" err="1" smtClean="0"/>
              <a:t>hide</a:t>
            </a:r>
            <a:r>
              <a:rPr lang="fr-FR" dirty="0" smtClean="0"/>
              <a:t> </a:t>
            </a:r>
            <a:r>
              <a:rPr lang="fr-FR" dirty="0" err="1" smtClean="0"/>
              <a:t>his</a:t>
            </a:r>
            <a:r>
              <a:rPr lang="fr-FR" dirty="0" smtClean="0"/>
              <a:t> </a:t>
            </a:r>
            <a:r>
              <a:rPr lang="fr-FR" dirty="0" err="1" smtClean="0"/>
              <a:t>identity</a:t>
            </a:r>
            <a:r>
              <a:rPr lang="fr-FR" dirty="0" smtClean="0"/>
              <a:t> or to the final </a:t>
            </a:r>
            <a:r>
              <a:rPr lang="fr-FR" dirty="0" err="1" smtClean="0"/>
              <a:t>receiver</a:t>
            </a:r>
            <a:r>
              <a:rPr lang="fr-FR" dirty="0" smtClean="0"/>
              <a:t> (</a:t>
            </a:r>
            <a:r>
              <a:rPr lang="fr-FR" dirty="0" err="1" smtClean="0"/>
              <a:t>mrs</a:t>
            </a:r>
            <a:r>
              <a:rPr lang="fr-FR" dirty="0" smtClean="0"/>
              <a:t> </a:t>
            </a:r>
            <a:r>
              <a:rPr lang="fr-FR" dirty="0" err="1" smtClean="0"/>
              <a:t>burns</a:t>
            </a:r>
            <a:r>
              <a:rPr lang="fr-FR" dirty="0" smtClean="0"/>
              <a:t> in </a:t>
            </a:r>
            <a:r>
              <a:rPr lang="fr-FR" dirty="0" err="1" smtClean="0"/>
              <a:t>this</a:t>
            </a:r>
            <a:r>
              <a:rPr lang="fr-FR" dirty="0" smtClean="0"/>
              <a:t> case).</a:t>
            </a:r>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7</a:t>
            </a:fld>
            <a:endParaRPr lang="fr-FR"/>
          </a:p>
        </p:txBody>
      </p:sp>
    </p:spTree>
    <p:extLst>
      <p:ext uri="{BB962C8B-B14F-4D97-AF65-F5344CB8AC3E}">
        <p14:creationId xmlns:p14="http://schemas.microsoft.com/office/powerpoint/2010/main" val="273665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 </a:t>
            </a:r>
            <a:r>
              <a:rPr lang="fr-FR" dirty="0" err="1" smtClean="0"/>
              <a:t>will</a:t>
            </a:r>
            <a:r>
              <a:rPr lang="fr-FR" dirty="0" smtClean="0"/>
              <a:t> </a:t>
            </a:r>
            <a:r>
              <a:rPr lang="fr-FR" dirty="0" err="1" smtClean="0"/>
              <a:t>try</a:t>
            </a:r>
            <a:r>
              <a:rPr lang="fr-FR" dirty="0" smtClean="0"/>
              <a:t> </a:t>
            </a:r>
            <a:r>
              <a:rPr lang="fr-FR" dirty="0" err="1" smtClean="0"/>
              <a:t>now</a:t>
            </a:r>
            <a:r>
              <a:rPr lang="fr-FR" dirty="0" smtClean="0"/>
              <a:t> to </a:t>
            </a:r>
            <a:r>
              <a:rPr lang="fr-FR" dirty="0" err="1" smtClean="0"/>
              <a:t>explain</a:t>
            </a:r>
            <a:r>
              <a:rPr lang="fr-FR" dirty="0" smtClean="0"/>
              <a:t> </a:t>
            </a:r>
            <a:r>
              <a:rPr lang="fr-FR" dirty="0" err="1" smtClean="0"/>
              <a:t>at</a:t>
            </a:r>
            <a:r>
              <a:rPr lang="fr-FR" dirty="0" smtClean="0"/>
              <a:t> a </a:t>
            </a:r>
            <a:r>
              <a:rPr lang="fr-FR" dirty="0" err="1" smtClean="0"/>
              <a:t>very</a:t>
            </a:r>
            <a:r>
              <a:rPr lang="fr-FR" dirty="0" smtClean="0"/>
              <a:t> </a:t>
            </a:r>
            <a:r>
              <a:rPr lang="fr-FR" dirty="0" err="1" smtClean="0"/>
              <a:t>high</a:t>
            </a:r>
            <a:r>
              <a:rPr lang="fr-FR" dirty="0" smtClean="0"/>
              <a:t> </a:t>
            </a:r>
            <a:r>
              <a:rPr lang="fr-FR" dirty="0" err="1" smtClean="0"/>
              <a:t>level</a:t>
            </a:r>
            <a:r>
              <a:rPr lang="fr-FR" dirty="0" smtClean="0"/>
              <a:t> </a:t>
            </a:r>
            <a:r>
              <a:rPr lang="fr-FR" dirty="0" err="1" smtClean="0"/>
              <a:t>what</a:t>
            </a:r>
            <a:r>
              <a:rPr lang="fr-FR" dirty="0" smtClean="0"/>
              <a:t> are the contributions of </a:t>
            </a:r>
            <a:r>
              <a:rPr lang="fr-FR" dirty="0" err="1" smtClean="0"/>
              <a:t>my</a:t>
            </a:r>
            <a:r>
              <a:rPr lang="fr-FR" dirty="0" smtClean="0"/>
              <a:t> </a:t>
            </a:r>
            <a:r>
              <a:rPr lang="fr-FR" dirty="0" err="1" smtClean="0"/>
              <a:t>thesis</a:t>
            </a:r>
            <a:r>
              <a:rPr lang="fr-FR" dirty="0" smtClean="0"/>
              <a:t>. For </a:t>
            </a:r>
            <a:r>
              <a:rPr lang="fr-FR" dirty="0" err="1" smtClean="0"/>
              <a:t>that</a:t>
            </a:r>
            <a:r>
              <a:rPr lang="fr-FR" dirty="0" smtClean="0"/>
              <a:t> </a:t>
            </a:r>
            <a:r>
              <a:rPr lang="fr-FR" dirty="0" err="1" smtClean="0"/>
              <a:t>purpose</a:t>
            </a:r>
            <a:r>
              <a:rPr lang="fr-FR" dirty="0" smtClean="0"/>
              <a:t> </a:t>
            </a:r>
            <a:r>
              <a:rPr lang="fr-FR" dirty="0" err="1" smtClean="0"/>
              <a:t>please</a:t>
            </a:r>
            <a:r>
              <a:rPr lang="fr-FR" dirty="0" smtClean="0"/>
              <a:t> </a:t>
            </a:r>
            <a:r>
              <a:rPr lang="fr-FR" dirty="0" err="1" smtClean="0"/>
              <a:t>keep</a:t>
            </a:r>
            <a:r>
              <a:rPr lang="fr-FR" dirty="0" smtClean="0"/>
              <a:t> in </a:t>
            </a:r>
            <a:r>
              <a:rPr lang="fr-FR" dirty="0" err="1" smtClean="0"/>
              <a:t>mind</a:t>
            </a:r>
            <a:r>
              <a:rPr lang="fr-FR" dirty="0" smtClean="0"/>
              <a:t> the </a:t>
            </a:r>
            <a:r>
              <a:rPr lang="fr-FR" dirty="0" err="1" smtClean="0"/>
              <a:t>example</a:t>
            </a:r>
            <a:r>
              <a:rPr lang="fr-FR" dirty="0" smtClean="0"/>
              <a:t> i </a:t>
            </a:r>
            <a:r>
              <a:rPr lang="fr-FR" dirty="0" err="1" smtClean="0"/>
              <a:t>just</a:t>
            </a:r>
            <a:r>
              <a:rPr lang="fr-FR" dirty="0" smtClean="0"/>
              <a:t> show </a:t>
            </a:r>
            <a:r>
              <a:rPr lang="fr-FR" dirty="0" err="1" smtClean="0"/>
              <a:t>you</a:t>
            </a:r>
            <a:r>
              <a:rPr lang="fr-FR" dirty="0" smtClean="0"/>
              <a:t>.</a:t>
            </a:r>
          </a:p>
          <a:p>
            <a:endParaRPr lang="fr-FR" dirty="0"/>
          </a:p>
          <a:p>
            <a:r>
              <a:rPr lang="fr-FR" dirty="0" smtClean="0"/>
              <a:t>The first contribution </a:t>
            </a:r>
            <a:r>
              <a:rPr lang="fr-FR" dirty="0" err="1" smtClean="0"/>
              <a:t>is</a:t>
            </a:r>
            <a:r>
              <a:rPr lang="fr-FR" dirty="0" smtClean="0"/>
              <a:t> to </a:t>
            </a:r>
            <a:r>
              <a:rPr lang="fr-FR" dirty="0" err="1" smtClean="0"/>
              <a:t>develop</a:t>
            </a:r>
            <a:r>
              <a:rPr lang="fr-FR" dirty="0" smtClean="0"/>
              <a:t> techniques </a:t>
            </a:r>
            <a:r>
              <a:rPr lang="fr-FR" dirty="0" err="1" smtClean="0"/>
              <a:t>that</a:t>
            </a:r>
            <a:r>
              <a:rPr lang="fr-FR" dirty="0" smtClean="0"/>
              <a:t> help on </a:t>
            </a:r>
            <a:r>
              <a:rPr lang="fr-FR" dirty="0" err="1" smtClean="0"/>
              <a:t>specifing</a:t>
            </a:r>
            <a:r>
              <a:rPr lang="fr-FR" dirty="0" smtClean="0"/>
              <a:t> and </a:t>
            </a:r>
            <a:r>
              <a:rPr lang="fr-FR" dirty="0" err="1" smtClean="0"/>
              <a:t>verify</a:t>
            </a:r>
            <a:r>
              <a:rPr lang="fr-FR" dirty="0" smtClean="0"/>
              <a:t> </a:t>
            </a:r>
            <a:r>
              <a:rPr lang="fr-FR" dirty="0" err="1" smtClean="0"/>
              <a:t>anonymity</a:t>
            </a:r>
            <a:r>
              <a:rPr lang="fr-FR" dirty="0" smtClean="0"/>
              <a:t> </a:t>
            </a:r>
            <a:r>
              <a:rPr lang="fr-FR" dirty="0" err="1" smtClean="0"/>
              <a:t>properties</a:t>
            </a:r>
            <a:r>
              <a:rPr lang="fr-FR" dirty="0" smtClean="0"/>
              <a: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8</a:t>
            </a:fld>
            <a:endParaRPr lang="fr-FR"/>
          </a:p>
        </p:txBody>
      </p:sp>
    </p:spTree>
    <p:extLst>
      <p:ext uri="{BB962C8B-B14F-4D97-AF65-F5344CB8AC3E}">
        <p14:creationId xmlns:p14="http://schemas.microsoft.com/office/powerpoint/2010/main" val="78278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So, </a:t>
            </a:r>
            <a:r>
              <a:rPr lang="fr-FR" dirty="0" err="1" smtClean="0"/>
              <a:t>this</a:t>
            </a:r>
            <a:r>
              <a:rPr lang="fr-FR" dirty="0" smtClean="0"/>
              <a:t> </a:t>
            </a:r>
            <a:r>
              <a:rPr lang="fr-FR" dirty="0" err="1" smtClean="0"/>
              <a:t>is</a:t>
            </a:r>
            <a:r>
              <a:rPr lang="fr-FR" dirty="0" smtClean="0"/>
              <a:t> cool and a good first </a:t>
            </a:r>
            <a:r>
              <a:rPr lang="fr-FR" dirty="0" err="1" smtClean="0"/>
              <a:t>step</a:t>
            </a:r>
            <a:r>
              <a:rPr lang="fr-FR" dirty="0" smtClean="0"/>
              <a:t> </a:t>
            </a:r>
            <a:r>
              <a:rPr lang="fr-FR" dirty="0" err="1" smtClean="0"/>
              <a:t>towards</a:t>
            </a:r>
            <a:r>
              <a:rPr lang="fr-FR" dirty="0" smtClean="0"/>
              <a:t> </a:t>
            </a:r>
            <a:r>
              <a:rPr lang="fr-FR" dirty="0" err="1" smtClean="0"/>
              <a:t>analysis</a:t>
            </a:r>
            <a:r>
              <a:rPr lang="fr-FR" dirty="0" smtClean="0"/>
              <a:t> of information </a:t>
            </a:r>
            <a:r>
              <a:rPr lang="fr-FR" dirty="0" err="1" smtClean="0"/>
              <a:t>leakage</a:t>
            </a:r>
            <a:r>
              <a:rPr lang="fr-FR" dirty="0" smtClean="0"/>
              <a:t> (in </a:t>
            </a:r>
            <a:r>
              <a:rPr lang="fr-FR" dirty="0" err="1" smtClean="0"/>
              <a:t>this</a:t>
            </a:r>
            <a:r>
              <a:rPr lang="fr-FR" dirty="0" smtClean="0"/>
              <a:t> case </a:t>
            </a:r>
            <a:r>
              <a:rPr lang="fr-FR" dirty="0" err="1" smtClean="0"/>
              <a:t>with</a:t>
            </a:r>
            <a:r>
              <a:rPr lang="fr-FR" dirty="0" smtClean="0"/>
              <a:t> application in </a:t>
            </a:r>
            <a:r>
              <a:rPr lang="fr-FR" dirty="0" err="1" smtClean="0"/>
              <a:t>anonymity</a:t>
            </a:r>
            <a:r>
              <a:rPr lang="fr-FR" dirty="0" smtClean="0"/>
              <a:t>). But </a:t>
            </a:r>
            <a:r>
              <a:rPr lang="fr-FR" dirty="0" err="1" smtClean="0"/>
              <a:t>it</a:t>
            </a:r>
            <a:r>
              <a:rPr lang="fr-FR" dirty="0" smtClean="0"/>
              <a:t> </a:t>
            </a:r>
            <a:r>
              <a:rPr lang="fr-FR" dirty="0" err="1" smtClean="0"/>
              <a:t>is</a:t>
            </a:r>
            <a:r>
              <a:rPr lang="fr-FR" dirty="0" smtClean="0"/>
              <a:t> </a:t>
            </a:r>
            <a:r>
              <a:rPr lang="fr-FR" dirty="0" err="1" smtClean="0"/>
              <a:t>still</a:t>
            </a:r>
            <a:r>
              <a:rPr lang="fr-FR" dirty="0" smtClean="0"/>
              <a:t> a bit </a:t>
            </a:r>
            <a:r>
              <a:rPr lang="fr-FR" dirty="0" err="1" smtClean="0"/>
              <a:t>limited</a:t>
            </a:r>
            <a:r>
              <a:rPr lang="fr-FR" dirty="0" smtClean="0"/>
              <a:t> in the </a:t>
            </a:r>
            <a:r>
              <a:rPr lang="fr-FR" dirty="0" err="1" smtClean="0"/>
              <a:t>sense</a:t>
            </a:r>
            <a:r>
              <a:rPr lang="fr-FR" dirty="0" smtClean="0"/>
              <a:t> </a:t>
            </a:r>
            <a:r>
              <a:rPr lang="fr-FR" dirty="0" err="1" smtClean="0"/>
              <a:t>that</a:t>
            </a:r>
            <a:r>
              <a:rPr lang="fr-FR" dirty="0" smtClean="0"/>
              <a:t> </a:t>
            </a:r>
            <a:r>
              <a:rPr lang="fr-FR" dirty="0" err="1" smtClean="0"/>
              <a:t>we</a:t>
            </a:r>
            <a:r>
              <a:rPr lang="fr-FR" dirty="0" smtClean="0"/>
              <a:t> </a:t>
            </a:r>
            <a:r>
              <a:rPr lang="fr-FR" dirty="0" err="1" smtClean="0"/>
              <a:t>only</a:t>
            </a:r>
            <a:r>
              <a:rPr lang="fr-FR" dirty="0" smtClean="0"/>
              <a:t> </a:t>
            </a:r>
            <a:r>
              <a:rPr lang="fr-FR" dirty="0" err="1" smtClean="0"/>
              <a:t>gte</a:t>
            </a:r>
            <a:r>
              <a:rPr lang="fr-FR" dirty="0" smtClean="0"/>
              <a:t> </a:t>
            </a:r>
            <a:r>
              <a:rPr lang="fr-FR" dirty="0" err="1" smtClean="0"/>
              <a:t>answers</a:t>
            </a:r>
            <a:r>
              <a:rPr lang="fr-FR" dirty="0" smtClean="0"/>
              <a:t> of the </a:t>
            </a:r>
            <a:r>
              <a:rPr lang="fr-FR" dirty="0" err="1" smtClean="0"/>
              <a:t>kind</a:t>
            </a:r>
            <a:r>
              <a:rPr lang="fr-FR" dirty="0" smtClean="0"/>
              <a:t> </a:t>
            </a:r>
            <a:r>
              <a:rPr lang="fr-FR" dirty="0" err="1" smtClean="0"/>
              <a:t>yes</a:t>
            </a:r>
            <a:r>
              <a:rPr lang="fr-FR" dirty="0" smtClean="0"/>
              <a:t>/no.  </a:t>
            </a:r>
            <a:r>
              <a:rPr lang="fr-FR" dirty="0" err="1" smtClean="0"/>
              <a:t>We</a:t>
            </a:r>
            <a:r>
              <a:rPr lang="fr-FR" dirty="0" smtClean="0"/>
              <a:t> </a:t>
            </a:r>
            <a:r>
              <a:rPr lang="fr-FR" dirty="0" err="1" smtClean="0"/>
              <a:t>may</a:t>
            </a:r>
            <a:r>
              <a:rPr lang="fr-FR" dirty="0" smtClean="0"/>
              <a:t> </a:t>
            </a:r>
            <a:r>
              <a:rPr lang="fr-FR" dirty="0" err="1" smtClean="0"/>
              <a:t>also</a:t>
            </a:r>
            <a:r>
              <a:rPr lang="fr-FR" dirty="0" smtClean="0"/>
              <a:t> </a:t>
            </a:r>
            <a:r>
              <a:rPr lang="fr-FR" dirty="0" err="1" smtClean="0"/>
              <a:t>be</a:t>
            </a:r>
            <a:r>
              <a:rPr lang="fr-FR" dirty="0" smtClean="0"/>
              <a:t> </a:t>
            </a:r>
            <a:r>
              <a:rPr lang="fr-FR" dirty="0" err="1" smtClean="0"/>
              <a:t>interested</a:t>
            </a:r>
            <a:r>
              <a:rPr lang="fr-FR" dirty="0" smtClean="0"/>
              <a:t> (and </a:t>
            </a:r>
            <a:r>
              <a:rPr lang="fr-FR" dirty="0" err="1" smtClean="0"/>
              <a:t>indeed</a:t>
            </a:r>
            <a:r>
              <a:rPr lang="fr-FR" dirty="0" smtClean="0"/>
              <a:t> </a:t>
            </a:r>
            <a:r>
              <a:rPr lang="fr-FR" dirty="0" err="1" smtClean="0"/>
              <a:t>this</a:t>
            </a:r>
            <a:r>
              <a:rPr lang="fr-FR" dirty="0" smtClean="0"/>
              <a:t> </a:t>
            </a:r>
            <a:r>
              <a:rPr lang="fr-FR" dirty="0" err="1" smtClean="0"/>
              <a:t>is</a:t>
            </a:r>
            <a:r>
              <a:rPr lang="fr-FR" dirty="0" smtClean="0"/>
              <a:t> the </a:t>
            </a:r>
            <a:r>
              <a:rPr lang="fr-FR" dirty="0" err="1" smtClean="0"/>
              <a:t>approach</a:t>
            </a:r>
            <a:r>
              <a:rPr lang="fr-FR" dirty="0" smtClean="0"/>
              <a:t> </a:t>
            </a:r>
            <a:r>
              <a:rPr lang="fr-FR" dirty="0" err="1" smtClean="0"/>
              <a:t>used</a:t>
            </a:r>
            <a:r>
              <a:rPr lang="fr-FR" dirty="0" smtClean="0"/>
              <a:t> </a:t>
            </a:r>
            <a:r>
              <a:rPr lang="fr-FR" dirty="0" err="1" smtClean="0"/>
              <a:t>nowadays</a:t>
            </a:r>
            <a:r>
              <a:rPr lang="fr-FR" dirty="0" smtClean="0"/>
              <a:t>) in </a:t>
            </a:r>
            <a:r>
              <a:rPr lang="fr-FR" dirty="0" err="1" smtClean="0"/>
              <a:t>measunring</a:t>
            </a:r>
            <a:r>
              <a:rPr lang="fr-FR" dirty="0" smtClean="0"/>
              <a:t> the </a:t>
            </a:r>
            <a:r>
              <a:rPr lang="fr-FR" dirty="0" err="1" smtClean="0"/>
              <a:t>degree</a:t>
            </a:r>
            <a:r>
              <a:rPr lang="fr-FR" dirty="0" smtClean="0"/>
              <a:t> of information </a:t>
            </a:r>
            <a:r>
              <a:rPr lang="fr-FR" dirty="0" err="1" smtClean="0"/>
              <a:t>leakage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209D7A6-5EF9-C441-BFA6-33B407AB9212}" type="slidenum">
              <a:rPr lang="fr-FR" smtClean="0"/>
              <a:t>9</a:t>
            </a:fld>
            <a:endParaRPr lang="fr-FR"/>
          </a:p>
        </p:txBody>
      </p:sp>
    </p:spTree>
    <p:extLst>
      <p:ext uri="{BB962C8B-B14F-4D97-AF65-F5344CB8AC3E}">
        <p14:creationId xmlns:p14="http://schemas.microsoft.com/office/powerpoint/2010/main" val="422359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9C229C3-15AE-0B42-A57B-450B4984D2EE}" type="datetimeFigureOut">
              <a:rPr lang="fr-FR" smtClean="0"/>
              <a:t>6/30/11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131907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59C229C3-15AE-0B42-A57B-450B4984D2EE}" type="datetimeFigureOut">
              <a:rPr lang="fr-FR" smtClean="0"/>
              <a:t>6/30/11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256364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59C229C3-15AE-0B42-A57B-450B4984D2EE}" type="datetimeFigureOut">
              <a:rPr lang="fr-FR" smtClean="0"/>
              <a:t>6/30/11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147436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idx="1"/>
          </p:nvPr>
        </p:nvSpPr>
        <p:spPr/>
        <p:txBody>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59C229C3-15AE-0B42-A57B-450B4984D2EE}" type="datetimeFigureOut">
              <a:rPr lang="fr-FR" smtClean="0"/>
              <a:t>6/30/11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133801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Cliquez pour modifier les styles du texte du masque</a:t>
            </a:r>
          </a:p>
        </p:txBody>
      </p:sp>
      <p:sp>
        <p:nvSpPr>
          <p:cNvPr id="4" name="Espace réservé de la date 3"/>
          <p:cNvSpPr>
            <a:spLocks noGrp="1"/>
          </p:cNvSpPr>
          <p:nvPr>
            <p:ph type="dt" sz="half" idx="10"/>
          </p:nvPr>
        </p:nvSpPr>
        <p:spPr/>
        <p:txBody>
          <a:bodyPr/>
          <a:lstStyle/>
          <a:p>
            <a:fld id="{59C229C3-15AE-0B42-A57B-450B4984D2EE}" type="datetimeFigureOut">
              <a:rPr lang="fr-FR" smtClean="0"/>
              <a:t>6/30/11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257320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5" name="Espace réservé de la date 4"/>
          <p:cNvSpPr>
            <a:spLocks noGrp="1"/>
          </p:cNvSpPr>
          <p:nvPr>
            <p:ph type="dt" sz="half" idx="10"/>
          </p:nvPr>
        </p:nvSpPr>
        <p:spPr/>
        <p:txBody>
          <a:bodyPr/>
          <a:lstStyle/>
          <a:p>
            <a:fld id="{59C229C3-15AE-0B42-A57B-450B4984D2EE}" type="datetimeFigureOut">
              <a:rPr lang="fr-FR" smtClean="0"/>
              <a:t>6/30/11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26457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7" name="Espace réservé de la date 6"/>
          <p:cNvSpPr>
            <a:spLocks noGrp="1"/>
          </p:cNvSpPr>
          <p:nvPr>
            <p:ph type="dt" sz="half" idx="10"/>
          </p:nvPr>
        </p:nvSpPr>
        <p:spPr/>
        <p:txBody>
          <a:bodyPr/>
          <a:lstStyle/>
          <a:p>
            <a:fld id="{59C229C3-15AE-0B42-A57B-450B4984D2EE}" type="datetimeFigureOut">
              <a:rPr lang="fr-FR" smtClean="0"/>
              <a:t>6/30/11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423357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e la date 2"/>
          <p:cNvSpPr>
            <a:spLocks noGrp="1"/>
          </p:cNvSpPr>
          <p:nvPr>
            <p:ph type="dt" sz="half" idx="10"/>
          </p:nvPr>
        </p:nvSpPr>
        <p:spPr/>
        <p:txBody>
          <a:bodyPr/>
          <a:lstStyle/>
          <a:p>
            <a:fld id="{59C229C3-15AE-0B42-A57B-450B4984D2EE}" type="datetimeFigureOut">
              <a:rPr lang="fr-FR" smtClean="0"/>
              <a:t>6/30/11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193263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C229C3-15AE-0B42-A57B-450B4984D2EE}" type="datetimeFigureOut">
              <a:rPr lang="fr-FR" smtClean="0"/>
              <a:t>6/30/11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116018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59C229C3-15AE-0B42-A57B-450B4984D2EE}" type="datetimeFigureOut">
              <a:rPr lang="fr-FR" smtClean="0"/>
              <a:t>6/30/11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299151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59C229C3-15AE-0B42-A57B-450B4984D2EE}" type="datetimeFigureOut">
              <a:rPr lang="fr-FR" smtClean="0"/>
              <a:t>6/30/11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95497A-B192-7C42-BF99-1DA8F4652B2C}" type="slidenum">
              <a:rPr lang="fr-FR" smtClean="0"/>
              <a:t>‹#›</a:t>
            </a:fld>
            <a:endParaRPr lang="fr-FR"/>
          </a:p>
        </p:txBody>
      </p:sp>
    </p:spTree>
    <p:extLst>
      <p:ext uri="{BB962C8B-B14F-4D97-AF65-F5344CB8AC3E}">
        <p14:creationId xmlns:p14="http://schemas.microsoft.com/office/powerpoint/2010/main" val="26621747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229C3-15AE-0B42-A57B-450B4984D2EE}" type="datetimeFigureOut">
              <a:rPr lang="fr-FR" smtClean="0"/>
              <a:t>6/30/11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5497A-B192-7C42-BF99-1DA8F4652B2C}" type="slidenum">
              <a:rPr lang="fr-FR" smtClean="0"/>
              <a:t>‹#›</a:t>
            </a:fld>
            <a:endParaRPr lang="fr-FR"/>
          </a:p>
        </p:txBody>
      </p:sp>
    </p:spTree>
    <p:extLst>
      <p:ext uri="{BB962C8B-B14F-4D97-AF65-F5344CB8AC3E}">
        <p14:creationId xmlns:p14="http://schemas.microsoft.com/office/powerpoint/2010/main" val="357385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4.jpg"/><Relationship Id="rId7" Type="http://schemas.openxmlformats.org/officeDocument/2006/relationships/image" Target="../media/image18.jpg"/><Relationship Id="rId8"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g"/><Relationship Id="rId9" Type="http://schemas.openxmlformats.org/officeDocument/2006/relationships/image" Target="../media/image13.gif"/><Relationship Id="rId10" Type="http://schemas.openxmlformats.org/officeDocument/2006/relationships/image" Target="../media/image14.jpg"/><Relationship Id="rId11"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16.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4.jpg"/><Relationship Id="rId9"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41301" y="1642537"/>
            <a:ext cx="8902699" cy="2535763"/>
          </a:xfrm>
        </p:spPr>
        <p:txBody>
          <a:bodyPr>
            <a:normAutofit/>
          </a:bodyPr>
          <a:lstStyle/>
          <a:p>
            <a:r>
              <a:rPr lang="fr-FR" sz="2400"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Quantitative </a:t>
            </a:r>
            <a:r>
              <a:rPr lang="fr-FR" sz="2400" b="1" dirty="0" err="1"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Analysis</a:t>
            </a:r>
            <a:r>
              <a:rPr lang="fr-FR" sz="2400"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 of</a:t>
            </a:r>
            <a:r>
              <a:rPr lang="fr-FR"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
            </a:r>
            <a:br>
              <a:rPr lang="fr-FR"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br>
            <a:r>
              <a:rPr lang="fr-FR" sz="3600"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Information </a:t>
            </a:r>
            <a:r>
              <a:rPr lang="fr-FR" sz="3600" b="1" dirty="0" err="1"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Leakage</a:t>
            </a:r>
            <a:r>
              <a:rPr lang="fr-FR" sz="1200"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
            </a:r>
            <a:br>
              <a:rPr lang="fr-FR" sz="1200"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br>
            <a:r>
              <a:rPr lang="fr-FR" sz="2400"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in </a:t>
            </a:r>
            <a:r>
              <a:rPr lang="fr-FR" sz="2400" b="1" dirty="0" err="1"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Probabilistic</a:t>
            </a:r>
            <a:r>
              <a:rPr lang="fr-FR" sz="2400"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 and </a:t>
            </a:r>
            <a:r>
              <a:rPr lang="fr-FR" sz="2400" b="1" dirty="0" err="1"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Nondeterministic</a:t>
            </a:r>
            <a:r>
              <a:rPr lang="fr-FR" sz="2400" b="1" dirty="0"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 </a:t>
            </a:r>
            <a:r>
              <a:rPr lang="fr-FR" sz="2400" b="1" dirty="0" err="1" smtClean="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rPr>
              <a:t>Systems</a:t>
            </a:r>
            <a:endParaRPr lang="fr-FR" sz="2400" b="1" dirty="0">
              <a:ln>
                <a:solidFill>
                  <a:schemeClr val="bg1">
                    <a:alpha val="20000"/>
                  </a:schemeClr>
                </a:solidFill>
              </a:ln>
              <a:solidFill>
                <a:schemeClr val="bg1">
                  <a:alpha val="60000"/>
                </a:schemeClr>
              </a:solidFill>
              <a:effectLst>
                <a:outerShdw blurRad="50800" dist="38100" dir="2700000" algn="tl" rotWithShape="0">
                  <a:prstClr val="black">
                    <a:alpha val="40000"/>
                  </a:prstClr>
                </a:outerShdw>
              </a:effectLst>
              <a:latin typeface="Consolas"/>
              <a:cs typeface="Consolas"/>
            </a:endParaRPr>
          </a:p>
        </p:txBody>
      </p:sp>
      <p:sp>
        <p:nvSpPr>
          <p:cNvPr id="3" name="Sous-titre 2"/>
          <p:cNvSpPr>
            <a:spLocks noGrp="1"/>
          </p:cNvSpPr>
          <p:nvPr>
            <p:ph type="subTitle" idx="1"/>
          </p:nvPr>
        </p:nvSpPr>
        <p:spPr>
          <a:xfrm>
            <a:off x="2172647" y="4748932"/>
            <a:ext cx="5045186" cy="658627"/>
          </a:xfrm>
        </p:spPr>
        <p:txBody>
          <a:bodyPr>
            <a:noAutofit/>
          </a:bodyPr>
          <a:lstStyle/>
          <a:p>
            <a:r>
              <a:rPr lang="fr-FR" sz="3800" b="1" dirty="0" smtClean="0">
                <a:solidFill>
                  <a:schemeClr val="bg1">
                    <a:alpha val="60000"/>
                  </a:schemeClr>
                </a:solidFill>
                <a:effectLst>
                  <a:outerShdw blurRad="50800" dist="38100" dir="2700000" algn="tl" rotWithShape="0">
                    <a:srgbClr val="000000">
                      <a:alpha val="43000"/>
                    </a:srgbClr>
                  </a:outerShdw>
                </a:effectLst>
                <a:latin typeface="Consolas"/>
                <a:cs typeface="Consolas"/>
              </a:rPr>
              <a:t>Miguel E. Andrés</a:t>
            </a:r>
            <a:endParaRPr lang="fr-FR" sz="3800" b="1" dirty="0">
              <a:solidFill>
                <a:schemeClr val="bg1">
                  <a:alpha val="60000"/>
                </a:schemeClr>
              </a:solidFill>
              <a:effectLst>
                <a:outerShdw blurRad="50800" dist="38100" dir="2700000" algn="tl" rotWithShape="0">
                  <a:srgbClr val="000000">
                    <a:alpha val="43000"/>
                  </a:srgbClr>
                </a:outerShdw>
              </a:effectLst>
              <a:latin typeface="Consolas"/>
              <a:cs typeface="Consolas"/>
            </a:endParaRPr>
          </a:p>
        </p:txBody>
      </p:sp>
      <p:pic>
        <p:nvPicPr>
          <p:cNvPr id="6" name="Image 5" descr="picture.jpg"/>
          <p:cNvPicPr>
            <a:picLocks noChangeAspect="1"/>
          </p:cNvPicPr>
          <p:nvPr/>
        </p:nvPicPr>
        <p:blipFill>
          <a:blip r:embed="rId4">
            <a:alphaModFix amt="51000"/>
            <a:extLst>
              <a:ext uri="{BEBA8EAE-BF5A-486C-A8C5-ECC9F3942E4B}">
                <a14:imgProps xmlns:a14="http://schemas.microsoft.com/office/drawing/2010/main">
                  <a14:imgLayer r:embed="rId5">
                    <a14:imgEffect>
                      <a14:colorTemperature colorTemp="6100"/>
                    </a14:imgEffect>
                  </a14:imgLayer>
                </a14:imgProps>
              </a:ext>
              <a:ext uri="{28A0092B-C50C-407E-A947-70E740481C1C}">
                <a14:useLocalDpi xmlns:a14="http://schemas.microsoft.com/office/drawing/2010/main" val="0"/>
              </a:ext>
            </a:extLst>
          </a:blip>
          <a:stretch>
            <a:fillRect/>
          </a:stretch>
        </p:blipFill>
        <p:spPr>
          <a:xfrm>
            <a:off x="7636933" y="4419600"/>
            <a:ext cx="1492137" cy="2438400"/>
          </a:xfrm>
          <a:prstGeom prst="rect">
            <a:avLst/>
          </a:prstGeom>
        </p:spPr>
      </p:pic>
    </p:spTree>
    <p:extLst>
      <p:ext uri="{BB962C8B-B14F-4D97-AF65-F5344CB8AC3E}">
        <p14:creationId xmlns:p14="http://schemas.microsoft.com/office/powerpoint/2010/main" val="766623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533400" y="3826934"/>
            <a:ext cx="8229600" cy="2963334"/>
          </a:xfrm>
        </p:spPr>
        <p:txBody>
          <a:bodyPr>
            <a:normAutofit/>
          </a:bodyPr>
          <a:lstStyle/>
          <a:p>
            <a:pPr marL="0" indent="0" algn="ctr">
              <a:buNone/>
            </a:pPr>
            <a:r>
              <a:rPr lang="fr-FR" dirty="0" smtClean="0">
                <a:ln>
                  <a:solidFill>
                    <a:schemeClr val="bg1">
                      <a:alpha val="60000"/>
                    </a:schemeClr>
                  </a:solidFill>
                </a:ln>
                <a:solidFill>
                  <a:schemeClr val="bg1">
                    <a:alpha val="60000"/>
                  </a:schemeClr>
                </a:solidFill>
                <a:latin typeface="Times"/>
                <a:cs typeface="Times"/>
              </a:rPr>
              <a:t>(3) </a:t>
            </a:r>
            <a:r>
              <a:rPr lang="fr-FR" dirty="0" err="1" smtClean="0">
                <a:ln>
                  <a:solidFill>
                    <a:schemeClr val="bg1">
                      <a:alpha val="60000"/>
                    </a:schemeClr>
                  </a:solidFill>
                </a:ln>
                <a:solidFill>
                  <a:schemeClr val="bg1">
                    <a:alpha val="60000"/>
                  </a:schemeClr>
                </a:solidFill>
                <a:latin typeface="Times"/>
                <a:cs typeface="Times"/>
              </a:rPr>
              <a:t>Debugging</a:t>
            </a:r>
            <a:endParaRPr lang="fr-FR" dirty="0" smtClean="0">
              <a:ln>
                <a:solidFill>
                  <a:schemeClr val="bg1">
                    <a:alpha val="60000"/>
                  </a:schemeClr>
                </a:solidFill>
              </a:ln>
              <a:solidFill>
                <a:schemeClr val="bg1">
                  <a:alpha val="60000"/>
                </a:schemeClr>
              </a:solidFill>
              <a:latin typeface="Times"/>
              <a:cs typeface="Times"/>
            </a:endParaRPr>
          </a:p>
          <a:p>
            <a:pPr marL="0" indent="0">
              <a:buNone/>
            </a:pPr>
            <a:endParaRPr lang="fr-FR" sz="2400" dirty="0" smtClean="0">
              <a:ln>
                <a:solidFill>
                  <a:schemeClr val="bg1">
                    <a:alpha val="60000"/>
                  </a:schemeClr>
                </a:solidFill>
              </a:ln>
              <a:solidFill>
                <a:schemeClr val="bg1">
                  <a:alpha val="60000"/>
                </a:schemeClr>
              </a:solidFill>
              <a:latin typeface="Times"/>
              <a:cs typeface="Times"/>
            </a:endParaRPr>
          </a:p>
          <a:p>
            <a:pPr marL="0" indent="0">
              <a:buNone/>
            </a:pPr>
            <a:r>
              <a:rPr lang="fr-FR" sz="2400" dirty="0" err="1" smtClean="0">
                <a:ln>
                  <a:solidFill>
                    <a:schemeClr val="bg1">
                      <a:alpha val="60000"/>
                    </a:schemeClr>
                  </a:solidFill>
                </a:ln>
                <a:solidFill>
                  <a:schemeClr val="bg1">
                    <a:alpha val="60000"/>
                  </a:schemeClr>
                </a:solidFill>
                <a:latin typeface="Times"/>
                <a:cs typeface="Times"/>
              </a:rPr>
              <a:t>Something</a:t>
            </a:r>
            <a:r>
              <a:rPr lang="fr-FR" sz="2400" dirty="0" smtClean="0">
                <a:ln>
                  <a:solidFill>
                    <a:schemeClr val="bg1">
                      <a:alpha val="60000"/>
                    </a:schemeClr>
                  </a:solidFill>
                </a:ln>
                <a:solidFill>
                  <a:schemeClr val="bg1">
                    <a:alpha val="60000"/>
                  </a:schemeClr>
                </a:solidFill>
                <a:latin typeface="Times"/>
                <a:cs typeface="Times"/>
              </a:rPr>
              <a:t> </a:t>
            </a:r>
            <a:r>
              <a:rPr lang="fr-FR" sz="2400" dirty="0" err="1">
                <a:ln>
                  <a:solidFill>
                    <a:schemeClr val="bg1">
                      <a:alpha val="60000"/>
                    </a:schemeClr>
                  </a:solidFill>
                </a:ln>
                <a:solidFill>
                  <a:schemeClr val="bg1">
                    <a:alpha val="60000"/>
                  </a:schemeClr>
                </a:solidFill>
                <a:latin typeface="Times"/>
                <a:cs typeface="Times"/>
              </a:rPr>
              <a:t>went</a:t>
            </a:r>
            <a:r>
              <a:rPr lang="fr-FR" sz="2400" dirty="0">
                <a:ln>
                  <a:solidFill>
                    <a:schemeClr val="bg1">
                      <a:alpha val="60000"/>
                    </a:schemeClr>
                  </a:solidFill>
                </a:ln>
                <a:solidFill>
                  <a:schemeClr val="bg1">
                    <a:alpha val="60000"/>
                  </a:schemeClr>
                </a:solidFill>
                <a:latin typeface="Times"/>
                <a:cs typeface="Times"/>
              </a:rPr>
              <a:t> </a:t>
            </a:r>
            <a:r>
              <a:rPr lang="fr-FR" sz="2400" dirty="0" err="1">
                <a:ln>
                  <a:solidFill>
                    <a:schemeClr val="bg1">
                      <a:alpha val="60000"/>
                    </a:schemeClr>
                  </a:solidFill>
                </a:ln>
                <a:solidFill>
                  <a:schemeClr val="bg1">
                    <a:alpha val="60000"/>
                  </a:schemeClr>
                </a:solidFill>
                <a:latin typeface="Times"/>
                <a:cs typeface="Times"/>
              </a:rPr>
              <a:t>wrong</a:t>
            </a:r>
            <a:endParaRPr lang="fr-FR" sz="2400" dirty="0" smtClean="0">
              <a:ln>
                <a:solidFill>
                  <a:schemeClr val="bg1">
                    <a:alpha val="60000"/>
                  </a:schemeClr>
                </a:solidFill>
              </a:ln>
              <a:solidFill>
                <a:schemeClr val="bg1"/>
              </a:solidFill>
              <a:latin typeface="Times"/>
              <a:cs typeface="Times"/>
            </a:endParaRPr>
          </a:p>
          <a:p>
            <a:pPr marL="0" indent="0">
              <a:buNone/>
            </a:pPr>
            <a:r>
              <a:rPr lang="fr-FR" sz="2400" i="1" dirty="0" err="1" smtClean="0">
                <a:ln>
                  <a:solidFill>
                    <a:schemeClr val="bg1">
                      <a:alpha val="60000"/>
                    </a:schemeClr>
                  </a:solidFill>
                </a:ln>
                <a:solidFill>
                  <a:schemeClr val="bg1"/>
                </a:solidFill>
                <a:latin typeface="Times"/>
                <a:cs typeface="Times"/>
              </a:rPr>
              <a:t>What</a:t>
            </a:r>
            <a:r>
              <a:rPr lang="fr-FR" sz="2400" i="1" dirty="0" smtClean="0">
                <a:ln>
                  <a:solidFill>
                    <a:schemeClr val="bg1">
                      <a:alpha val="60000"/>
                    </a:schemeClr>
                  </a:solidFill>
                </a:ln>
                <a:solidFill>
                  <a:schemeClr val="bg1"/>
                </a:solidFill>
                <a:latin typeface="Times"/>
                <a:cs typeface="Times"/>
              </a:rPr>
              <a:t> </a:t>
            </a:r>
            <a:r>
              <a:rPr lang="fr-FR" sz="2400" i="1" dirty="0" err="1" smtClean="0">
                <a:ln>
                  <a:solidFill>
                    <a:schemeClr val="bg1">
                      <a:alpha val="60000"/>
                    </a:schemeClr>
                  </a:solidFill>
                </a:ln>
                <a:solidFill>
                  <a:schemeClr val="bg1"/>
                </a:solidFill>
                <a:latin typeface="Times"/>
                <a:cs typeface="Times"/>
              </a:rPr>
              <a:t>was</a:t>
            </a:r>
            <a:r>
              <a:rPr lang="fr-FR" sz="2400" i="1" dirty="0" smtClean="0">
                <a:ln>
                  <a:solidFill>
                    <a:schemeClr val="bg1">
                      <a:alpha val="60000"/>
                    </a:schemeClr>
                  </a:solidFill>
                </a:ln>
                <a:solidFill>
                  <a:schemeClr val="bg1"/>
                </a:solidFill>
                <a:latin typeface="Times"/>
                <a:cs typeface="Times"/>
              </a:rPr>
              <a:t> </a:t>
            </a:r>
            <a:r>
              <a:rPr lang="fr-FR" sz="2400" i="1" dirty="0" err="1" smtClean="0">
                <a:ln>
                  <a:solidFill>
                    <a:schemeClr val="bg1">
                      <a:alpha val="60000"/>
                    </a:schemeClr>
                  </a:solidFill>
                </a:ln>
                <a:solidFill>
                  <a:schemeClr val="bg1"/>
                </a:solidFill>
                <a:latin typeface="Times"/>
                <a:cs typeface="Times"/>
              </a:rPr>
              <a:t>it</a:t>
            </a:r>
            <a:r>
              <a:rPr lang="fr-FR" sz="2400" i="1" dirty="0" smtClean="0">
                <a:ln>
                  <a:solidFill>
                    <a:schemeClr val="bg1">
                      <a:alpha val="60000"/>
                    </a:schemeClr>
                  </a:solidFill>
                </a:ln>
                <a:solidFill>
                  <a:schemeClr val="bg1"/>
                </a:solidFill>
                <a:latin typeface="Times"/>
                <a:cs typeface="Times"/>
              </a:rPr>
              <a:t>???</a:t>
            </a:r>
            <a:endParaRPr lang="fr-FR" sz="2400" i="1" dirty="0" smtClean="0">
              <a:ln>
                <a:solidFill>
                  <a:schemeClr val="bg1">
                    <a:alpha val="60000"/>
                  </a:schemeClr>
                </a:solidFill>
              </a:ln>
              <a:solidFill>
                <a:schemeClr val="bg1">
                  <a:alpha val="60000"/>
                </a:schemeClr>
              </a:solidFill>
              <a:latin typeface="Times"/>
              <a:cs typeface="Times"/>
            </a:endParaRPr>
          </a:p>
          <a:p>
            <a:pPr marL="0" indent="0">
              <a:buNone/>
            </a:pPr>
            <a:r>
              <a:rPr lang="fr-FR" dirty="0" smtClean="0">
                <a:ln>
                  <a:solidFill>
                    <a:schemeClr val="bg1">
                      <a:alpha val="60000"/>
                    </a:schemeClr>
                  </a:solidFill>
                </a:ln>
                <a:solidFill>
                  <a:schemeClr val="bg1">
                    <a:alpha val="60000"/>
                  </a:schemeClr>
                </a:solidFill>
                <a:latin typeface="Times"/>
                <a:cs typeface="Times"/>
              </a:rPr>
              <a:t>							</a:t>
            </a:r>
            <a:endParaRPr lang="fr-FR" dirty="0">
              <a:ln>
                <a:solidFill>
                  <a:schemeClr val="bg1">
                    <a:alpha val="60000"/>
                  </a:schemeClr>
                </a:solidFill>
              </a:ln>
              <a:solidFill>
                <a:schemeClr val="bg1">
                  <a:alpha val="60000"/>
                </a:schemeClr>
              </a:solidFill>
              <a:latin typeface="Times"/>
              <a:cs typeface="Times"/>
            </a:endParaRPr>
          </a:p>
          <a:p>
            <a:pPr marL="0" indent="0" algn="ctr">
              <a:buNone/>
            </a:pPr>
            <a:endParaRPr lang="fr-FR" dirty="0" smtClean="0">
              <a:ln>
                <a:solidFill>
                  <a:schemeClr val="bg1">
                    <a:alpha val="60000"/>
                  </a:schemeClr>
                </a:solidFill>
              </a:ln>
              <a:solidFill>
                <a:schemeClr val="bg1">
                  <a:alpha val="60000"/>
                </a:schemeClr>
              </a:solidFill>
              <a:latin typeface="Times"/>
              <a:cs typeface="Times"/>
            </a:endParaRPr>
          </a:p>
        </p:txBody>
      </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3" name="Titre 2"/>
          <p:cNvSpPr>
            <a:spLocks noGrp="1"/>
          </p:cNvSpPr>
          <p:nvPr>
            <p:ph type="title"/>
          </p:nvPr>
        </p:nvSpPr>
        <p:spPr/>
        <p:txBody>
          <a:bodyPr/>
          <a:lstStyle/>
          <a:p>
            <a:r>
              <a:rPr lang="fr-FR" dirty="0" smtClean="0">
                <a:ln>
                  <a:solidFill>
                    <a:schemeClr val="bg1">
                      <a:alpha val="60000"/>
                    </a:schemeClr>
                  </a:solidFill>
                </a:ln>
                <a:solidFill>
                  <a:schemeClr val="bg1">
                    <a:alpha val="60000"/>
                  </a:schemeClr>
                </a:solidFill>
                <a:latin typeface="Consolas"/>
                <a:cs typeface="Consolas"/>
              </a:rPr>
              <a:t>Contributions</a:t>
            </a:r>
            <a:endParaRPr lang="fr-FR" dirty="0">
              <a:ln>
                <a:solidFill>
                  <a:schemeClr val="bg1">
                    <a:alpha val="60000"/>
                  </a:schemeClr>
                </a:solidFill>
              </a:ln>
              <a:solidFill>
                <a:schemeClr val="bg1">
                  <a:alpha val="60000"/>
                </a:schemeClr>
              </a:solidFill>
              <a:latin typeface="Consolas"/>
              <a:cs typeface="Consolas"/>
            </a:endParaRPr>
          </a:p>
        </p:txBody>
      </p:sp>
      <p:sp>
        <p:nvSpPr>
          <p:cNvPr id="7" name="Rectangle 6"/>
          <p:cNvSpPr/>
          <p:nvPr/>
        </p:nvSpPr>
        <p:spPr>
          <a:xfrm>
            <a:off x="1261116" y="1569608"/>
            <a:ext cx="6689083" cy="2130325"/>
          </a:xfrm>
          <a:prstGeom prst="rect">
            <a:avLst/>
          </a:prstGeom>
          <a:solidFill>
            <a:schemeClr val="bg1"/>
          </a:solidFill>
          <a:ln w="50800">
            <a:solidFill>
              <a:schemeClr val="bg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Nuage 8"/>
          <p:cNvSpPr/>
          <p:nvPr/>
        </p:nvSpPr>
        <p:spPr>
          <a:xfrm>
            <a:off x="3048841" y="1877900"/>
            <a:ext cx="3354864" cy="1471508"/>
          </a:xfrm>
          <a:prstGeom prst="cloud">
            <a:avLst/>
          </a:prstGeom>
          <a:solidFill>
            <a:schemeClr val="bg1"/>
          </a:solidFill>
          <a:ln w="25400">
            <a:solidFill>
              <a:schemeClr val="tx2">
                <a:lumMod val="75000"/>
              </a:schemeClr>
            </a:solidFill>
          </a:ln>
          <a:effectLst>
            <a:glow rad="1016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ZoneTexte 51"/>
          <p:cNvSpPr txBox="1"/>
          <p:nvPr/>
        </p:nvSpPr>
        <p:spPr>
          <a:xfrm>
            <a:off x="4115755" y="1587652"/>
            <a:ext cx="992579" cy="307777"/>
          </a:xfrm>
          <a:prstGeom prst="rect">
            <a:avLst/>
          </a:prstGeom>
          <a:noFill/>
        </p:spPr>
        <p:txBody>
          <a:bodyPr wrap="none" rtlCol="0">
            <a:spAutoFit/>
          </a:bodyPr>
          <a:lstStyle/>
          <a:p>
            <a:r>
              <a:rPr lang="fr-FR" sz="1400" b="1" dirty="0" smtClean="0">
                <a:solidFill>
                  <a:srgbClr val="1F497D"/>
                </a:solidFill>
                <a:latin typeface="Arial Black"/>
                <a:cs typeface="Arial Black"/>
              </a:rPr>
              <a:t>Internet</a:t>
            </a:r>
            <a:endParaRPr lang="fr-FR" sz="1400" b="1" dirty="0">
              <a:solidFill>
                <a:srgbClr val="1F497D"/>
              </a:solidFill>
              <a:latin typeface="Arial Black"/>
              <a:cs typeface="Arial Black"/>
            </a:endParaRPr>
          </a:p>
        </p:txBody>
      </p:sp>
      <p:sp>
        <p:nvSpPr>
          <p:cNvPr id="55" name="ZoneTexte 54"/>
          <p:cNvSpPr txBox="1"/>
          <p:nvPr/>
        </p:nvSpPr>
        <p:spPr>
          <a:xfrm>
            <a:off x="3210364" y="3349408"/>
            <a:ext cx="2749471" cy="307777"/>
          </a:xfrm>
          <a:prstGeom prst="rect">
            <a:avLst/>
          </a:prstGeom>
          <a:noFill/>
        </p:spPr>
        <p:txBody>
          <a:bodyPr wrap="none" rtlCol="0">
            <a:spAutoFit/>
          </a:bodyPr>
          <a:lstStyle/>
          <a:p>
            <a:r>
              <a:rPr lang="fr-FR" sz="1400" b="1" dirty="0" err="1" smtClean="0">
                <a:solidFill>
                  <a:srgbClr val="1F497D"/>
                </a:solidFill>
                <a:latin typeface="Arial Black"/>
                <a:cs typeface="Arial Black"/>
              </a:rPr>
              <a:t>Crowds</a:t>
            </a:r>
            <a:r>
              <a:rPr lang="fr-FR" sz="1400" b="1" dirty="0" smtClean="0">
                <a:solidFill>
                  <a:srgbClr val="1F497D"/>
                </a:solidFill>
                <a:latin typeface="Arial Black"/>
                <a:cs typeface="Arial Black"/>
              </a:rPr>
              <a:t> | Tor | </a:t>
            </a:r>
            <a:r>
              <a:rPr lang="fr-FR" sz="1400" b="1" dirty="0" err="1" smtClean="0">
                <a:solidFill>
                  <a:srgbClr val="1F497D"/>
                </a:solidFill>
                <a:latin typeface="Arial Black"/>
                <a:cs typeface="Arial Black"/>
              </a:rPr>
              <a:t>Anonymizer</a:t>
            </a:r>
            <a:endParaRPr lang="fr-FR" sz="1400" b="1" dirty="0">
              <a:solidFill>
                <a:srgbClr val="1F497D"/>
              </a:solidFill>
              <a:latin typeface="Arial Black"/>
              <a:cs typeface="Arial Black"/>
            </a:endParaRPr>
          </a:p>
        </p:txBody>
      </p:sp>
      <p:sp>
        <p:nvSpPr>
          <p:cNvPr id="49" name="Ellipse 48"/>
          <p:cNvSpPr/>
          <p:nvPr/>
        </p:nvSpPr>
        <p:spPr>
          <a:xfrm>
            <a:off x="2475001" y="2637710"/>
            <a:ext cx="106019" cy="103008"/>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1" name="Grouper 50"/>
          <p:cNvGrpSpPr/>
          <p:nvPr/>
        </p:nvGrpSpPr>
        <p:grpSpPr>
          <a:xfrm>
            <a:off x="3472534" y="1995691"/>
            <a:ext cx="2537853" cy="1252849"/>
            <a:chOff x="3177915" y="2519568"/>
            <a:chExt cx="3122328" cy="1561000"/>
          </a:xfrm>
        </p:grpSpPr>
        <p:pic>
          <p:nvPicPr>
            <p:cNvPr id="4" name="Image 3"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573" y="3517128"/>
              <a:ext cx="527571" cy="563440"/>
            </a:xfrm>
            <a:prstGeom prst="rect">
              <a:avLst/>
            </a:prstGeom>
          </p:spPr>
        </p:pic>
        <p:pic>
          <p:nvPicPr>
            <p:cNvPr id="11" name="Image 10"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915" y="2671968"/>
              <a:ext cx="527571" cy="563440"/>
            </a:xfrm>
            <a:prstGeom prst="rect">
              <a:avLst/>
            </a:prstGeom>
          </p:spPr>
        </p:pic>
        <p:pic>
          <p:nvPicPr>
            <p:cNvPr id="13" name="Image 12"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672" y="2671968"/>
              <a:ext cx="527571" cy="563440"/>
            </a:xfrm>
            <a:prstGeom prst="rect">
              <a:avLst/>
            </a:prstGeom>
          </p:spPr>
        </p:pic>
        <p:pic>
          <p:nvPicPr>
            <p:cNvPr id="14" name="Image 13"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701" y="3235408"/>
              <a:ext cx="527571" cy="563440"/>
            </a:xfrm>
            <a:prstGeom prst="rect">
              <a:avLst/>
            </a:prstGeom>
          </p:spPr>
        </p:pic>
        <p:pic>
          <p:nvPicPr>
            <p:cNvPr id="15" name="Image 14"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472" y="2519568"/>
              <a:ext cx="527571" cy="563440"/>
            </a:xfrm>
            <a:prstGeom prst="rect">
              <a:avLst/>
            </a:prstGeom>
          </p:spPr>
        </p:pic>
        <p:pic>
          <p:nvPicPr>
            <p:cNvPr id="16" name="Image 15"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01" y="2720448"/>
              <a:ext cx="527571" cy="563440"/>
            </a:xfrm>
            <a:prstGeom prst="rect">
              <a:avLst/>
            </a:prstGeom>
          </p:spPr>
        </p:pic>
        <p:pic>
          <p:nvPicPr>
            <p:cNvPr id="17" name="Image 16"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01" y="3283888"/>
              <a:ext cx="527571" cy="563440"/>
            </a:xfrm>
            <a:prstGeom prst="rect">
              <a:avLst/>
            </a:prstGeom>
          </p:spPr>
        </p:pic>
      </p:grpSp>
      <p:pic>
        <p:nvPicPr>
          <p:cNvPr id="18" name="Image 17" descr="hom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052" y="2023095"/>
            <a:ext cx="1360109" cy="852483"/>
          </a:xfrm>
          <a:prstGeom prst="rect">
            <a:avLst/>
          </a:prstGeom>
        </p:spPr>
      </p:pic>
      <p:sp>
        <p:nvSpPr>
          <p:cNvPr id="46" name="Forme libre 45"/>
          <p:cNvSpPr/>
          <p:nvPr/>
        </p:nvSpPr>
        <p:spPr>
          <a:xfrm>
            <a:off x="2634030" y="2689214"/>
            <a:ext cx="505810" cy="331265"/>
          </a:xfrm>
          <a:custGeom>
            <a:avLst/>
            <a:gdLst>
              <a:gd name="connsiteX0" fmla="*/ 0 w 622300"/>
              <a:gd name="connsiteY0" fmla="*/ 27153 h 412743"/>
              <a:gd name="connsiteX1" fmla="*/ 209550 w 622300"/>
              <a:gd name="connsiteY1" fmla="*/ 39853 h 412743"/>
              <a:gd name="connsiteX2" fmla="*/ 177800 w 622300"/>
              <a:gd name="connsiteY2" fmla="*/ 408153 h 412743"/>
              <a:gd name="connsiteX3" fmla="*/ 622300 w 622300"/>
              <a:gd name="connsiteY3" fmla="*/ 255753 h 412743"/>
            </a:gdLst>
            <a:ahLst/>
            <a:cxnLst>
              <a:cxn ang="0">
                <a:pos x="connsiteX0" y="connsiteY0"/>
              </a:cxn>
              <a:cxn ang="0">
                <a:pos x="connsiteX1" y="connsiteY1"/>
              </a:cxn>
              <a:cxn ang="0">
                <a:pos x="connsiteX2" y="connsiteY2"/>
              </a:cxn>
              <a:cxn ang="0">
                <a:pos x="connsiteX3" y="connsiteY3"/>
              </a:cxn>
            </a:cxnLst>
            <a:rect l="l" t="t" r="r" b="b"/>
            <a:pathLst>
              <a:path w="622300" h="412743">
                <a:moveTo>
                  <a:pt x="0" y="27153"/>
                </a:moveTo>
                <a:cubicBezTo>
                  <a:pt x="89958" y="1753"/>
                  <a:pt x="179917" y="-23647"/>
                  <a:pt x="209550" y="39853"/>
                </a:cubicBezTo>
                <a:cubicBezTo>
                  <a:pt x="239183" y="103353"/>
                  <a:pt x="109008" y="372170"/>
                  <a:pt x="177800" y="408153"/>
                </a:cubicBezTo>
                <a:cubicBezTo>
                  <a:pt x="246592" y="444136"/>
                  <a:pt x="522817" y="256811"/>
                  <a:pt x="622300" y="255753"/>
                </a:cubicBezTo>
              </a:path>
            </a:pathLst>
          </a:cu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2" name="Image 1" descr="pc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1703">
            <a:off x="6559770" y="2076614"/>
            <a:ext cx="743231" cy="638486"/>
          </a:xfrm>
          <a:prstGeom prst="rect">
            <a:avLst/>
          </a:prstGeom>
        </p:spPr>
      </p:pic>
      <p:sp>
        <p:nvSpPr>
          <p:cNvPr id="47" name="Forme libre 46"/>
          <p:cNvSpPr/>
          <p:nvPr/>
        </p:nvSpPr>
        <p:spPr>
          <a:xfrm>
            <a:off x="6222241" y="1972395"/>
            <a:ext cx="411819" cy="514367"/>
          </a:xfrm>
          <a:custGeom>
            <a:avLst/>
            <a:gdLst>
              <a:gd name="connsiteX0" fmla="*/ 0 w 520700"/>
              <a:gd name="connsiteY0" fmla="*/ 164631 h 640881"/>
              <a:gd name="connsiteX1" fmla="*/ 215900 w 520700"/>
              <a:gd name="connsiteY1" fmla="*/ 12231 h 640881"/>
              <a:gd name="connsiteX2" fmla="*/ 292100 w 520700"/>
              <a:gd name="connsiteY2" fmla="*/ 450381 h 640881"/>
              <a:gd name="connsiteX3" fmla="*/ 520700 w 520700"/>
              <a:gd name="connsiteY3" fmla="*/ 640881 h 640881"/>
            </a:gdLst>
            <a:ahLst/>
            <a:cxnLst>
              <a:cxn ang="0">
                <a:pos x="connsiteX0" y="connsiteY0"/>
              </a:cxn>
              <a:cxn ang="0">
                <a:pos x="connsiteX1" y="connsiteY1"/>
              </a:cxn>
              <a:cxn ang="0">
                <a:pos x="connsiteX2" y="connsiteY2"/>
              </a:cxn>
              <a:cxn ang="0">
                <a:pos x="connsiteX3" y="connsiteY3"/>
              </a:cxn>
            </a:cxnLst>
            <a:rect l="l" t="t" r="r" b="b"/>
            <a:pathLst>
              <a:path w="520700" h="640881">
                <a:moveTo>
                  <a:pt x="0" y="164631"/>
                </a:moveTo>
                <a:cubicBezTo>
                  <a:pt x="83608" y="64618"/>
                  <a:pt x="167217" y="-35394"/>
                  <a:pt x="215900" y="12231"/>
                </a:cubicBezTo>
                <a:cubicBezTo>
                  <a:pt x="264583" y="59856"/>
                  <a:pt x="241300" y="345606"/>
                  <a:pt x="292100" y="450381"/>
                </a:cubicBezTo>
                <a:cubicBezTo>
                  <a:pt x="342900" y="555156"/>
                  <a:pt x="520700" y="640881"/>
                  <a:pt x="520700" y="640881"/>
                </a:cubicBezTo>
              </a:path>
            </a:pathLst>
          </a:custGeom>
          <a:ln w="9525">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4" name="Grouper 23"/>
          <p:cNvGrpSpPr/>
          <p:nvPr/>
        </p:nvGrpSpPr>
        <p:grpSpPr>
          <a:xfrm>
            <a:off x="4270133" y="4604701"/>
            <a:ext cx="3934923" cy="1889233"/>
            <a:chOff x="4270133" y="4604701"/>
            <a:chExt cx="3934923" cy="1889233"/>
          </a:xfrm>
        </p:grpSpPr>
        <p:sp>
          <p:nvSpPr>
            <p:cNvPr id="50" name="Rectangle 49"/>
            <p:cNvSpPr/>
            <p:nvPr/>
          </p:nvSpPr>
          <p:spPr>
            <a:xfrm>
              <a:off x="4270133" y="4604702"/>
              <a:ext cx="3934923" cy="1889232"/>
            </a:xfrm>
            <a:prstGeom prst="rect">
              <a:avLst/>
            </a:prstGeom>
            <a:solidFill>
              <a:schemeClr val="bg1"/>
            </a:solidFill>
            <a:ln w="50800">
              <a:solidFill>
                <a:schemeClr val="bg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descr="homerconfus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0021" y="5119571"/>
              <a:ext cx="872297" cy="891943"/>
            </a:xfrm>
            <a:prstGeom prst="rect">
              <a:avLst/>
            </a:prstGeom>
            <a:solidFill>
              <a:schemeClr val="tx2">
                <a:alpha val="16000"/>
              </a:schemeClr>
            </a:solidFill>
          </p:spPr>
        </p:pic>
        <p:pic>
          <p:nvPicPr>
            <p:cNvPr id="23" name="Image 22" descr="complexflowchar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2002" y="4604701"/>
              <a:ext cx="2398384" cy="1853297"/>
            </a:xfrm>
            <a:prstGeom prst="rect">
              <a:avLst/>
            </a:prstGeom>
          </p:spPr>
        </p:pic>
      </p:grpSp>
    </p:spTree>
    <p:extLst>
      <p:ext uri="{BB962C8B-B14F-4D97-AF65-F5344CB8AC3E}">
        <p14:creationId xmlns:p14="http://schemas.microsoft.com/office/powerpoint/2010/main" val="3681736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out)">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3" name="Titre 2"/>
          <p:cNvSpPr>
            <a:spLocks noGrp="1"/>
          </p:cNvSpPr>
          <p:nvPr>
            <p:ph type="title"/>
          </p:nvPr>
        </p:nvSpPr>
        <p:spPr/>
        <p:txBody>
          <a:bodyPr/>
          <a:lstStyle/>
          <a:p>
            <a:r>
              <a:rPr lang="fr-FR" dirty="0" err="1" smtClean="0">
                <a:ln>
                  <a:solidFill>
                    <a:schemeClr val="bg1">
                      <a:alpha val="60000"/>
                    </a:schemeClr>
                  </a:solidFill>
                </a:ln>
                <a:solidFill>
                  <a:schemeClr val="bg1">
                    <a:alpha val="60000"/>
                  </a:schemeClr>
                </a:solidFill>
                <a:latin typeface="Consolas"/>
                <a:cs typeface="Consolas"/>
              </a:rPr>
              <a:t>Summary</a:t>
            </a:r>
            <a:r>
              <a:rPr lang="fr-FR" dirty="0" smtClean="0">
                <a:ln>
                  <a:solidFill>
                    <a:schemeClr val="bg1">
                      <a:alpha val="60000"/>
                    </a:schemeClr>
                  </a:solidFill>
                </a:ln>
                <a:solidFill>
                  <a:schemeClr val="bg1">
                    <a:alpha val="60000"/>
                  </a:schemeClr>
                </a:solidFill>
                <a:latin typeface="Consolas"/>
                <a:cs typeface="Consolas"/>
              </a:rPr>
              <a:t> of Contributions</a:t>
            </a:r>
            <a:endParaRPr lang="fr-FR" dirty="0">
              <a:ln>
                <a:solidFill>
                  <a:schemeClr val="bg1">
                    <a:alpha val="60000"/>
                  </a:schemeClr>
                </a:solidFill>
              </a:ln>
              <a:solidFill>
                <a:schemeClr val="bg1">
                  <a:alpha val="60000"/>
                </a:schemeClr>
              </a:solidFill>
              <a:latin typeface="Consolas"/>
              <a:cs typeface="Consolas"/>
            </a:endParaRPr>
          </a:p>
        </p:txBody>
      </p:sp>
      <p:sp>
        <p:nvSpPr>
          <p:cNvPr id="6" name="Rectangle 5"/>
          <p:cNvSpPr/>
          <p:nvPr/>
        </p:nvSpPr>
        <p:spPr>
          <a:xfrm>
            <a:off x="872067" y="1642534"/>
            <a:ext cx="4224866" cy="872066"/>
          </a:xfrm>
          <a:prstGeom prst="rect">
            <a:avLst/>
          </a:prstGeom>
          <a:solidFill>
            <a:schemeClr val="bg1">
              <a:lumMod val="85000"/>
            </a:schemeClr>
          </a:solidFill>
          <a:ln w="50800">
            <a:solidFill>
              <a:schemeClr val="bg1">
                <a:alpha val="40000"/>
              </a:schemeClr>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err="1">
                <a:solidFill>
                  <a:schemeClr val="accent1">
                    <a:lumMod val="75000"/>
                  </a:schemeClr>
                </a:solidFill>
                <a:latin typeface="Arial"/>
                <a:cs typeface="Arial"/>
              </a:rPr>
              <a:t>Chapter</a:t>
            </a:r>
            <a:r>
              <a:rPr lang="fr-FR" sz="1400" dirty="0">
                <a:solidFill>
                  <a:schemeClr val="accent1">
                    <a:lumMod val="75000"/>
                  </a:schemeClr>
                </a:solidFill>
                <a:latin typeface="Arial"/>
                <a:cs typeface="Arial"/>
              </a:rPr>
              <a:t> II [TACAS 08</a:t>
            </a:r>
            <a:r>
              <a:rPr lang="fr-FR" sz="1400" dirty="0" smtClean="0">
                <a:solidFill>
                  <a:schemeClr val="accent1">
                    <a:lumMod val="75000"/>
                  </a:schemeClr>
                </a:solidFill>
                <a:latin typeface="Arial"/>
                <a:cs typeface="Arial"/>
              </a:rPr>
              <a:t>]</a:t>
            </a:r>
            <a:endParaRPr lang="fr-FR" sz="1400" b="1" i="1" dirty="0" smtClean="0">
              <a:solidFill>
                <a:schemeClr val="accent1">
                  <a:lumMod val="75000"/>
                </a:schemeClr>
              </a:solidFill>
              <a:latin typeface="Arial"/>
              <a:cs typeface="Arial"/>
            </a:endParaRPr>
          </a:p>
          <a:p>
            <a:pPr algn="ctr"/>
            <a:r>
              <a:rPr lang="fr-FR" b="1" i="1" dirty="0" err="1" smtClean="0">
                <a:solidFill>
                  <a:schemeClr val="accent1">
                    <a:lumMod val="75000"/>
                  </a:schemeClr>
                </a:solidFill>
              </a:rPr>
              <a:t>Conditional</a:t>
            </a:r>
            <a:r>
              <a:rPr lang="fr-FR" b="1" i="1" dirty="0" smtClean="0">
                <a:solidFill>
                  <a:schemeClr val="accent1">
                    <a:lumMod val="75000"/>
                  </a:schemeClr>
                </a:solidFill>
              </a:rPr>
              <a:t> </a:t>
            </a:r>
            <a:r>
              <a:rPr lang="fr-FR" b="1" i="1" dirty="0" err="1" smtClean="0">
                <a:solidFill>
                  <a:schemeClr val="accent1">
                    <a:lumMod val="75000"/>
                  </a:schemeClr>
                </a:solidFill>
              </a:rPr>
              <a:t>Probabilities</a:t>
            </a:r>
            <a:r>
              <a:rPr lang="fr-FR" b="1" i="1" dirty="0" smtClean="0">
                <a:solidFill>
                  <a:schemeClr val="accent1">
                    <a:lumMod val="75000"/>
                  </a:schemeClr>
                </a:solidFill>
              </a:rPr>
              <a:t> over</a:t>
            </a:r>
          </a:p>
          <a:p>
            <a:pPr algn="ctr"/>
            <a:r>
              <a:rPr lang="fr-FR" b="1" i="1" dirty="0" err="1" smtClean="0">
                <a:solidFill>
                  <a:schemeClr val="accent1">
                    <a:lumMod val="75000"/>
                  </a:schemeClr>
                </a:solidFill>
              </a:rPr>
              <a:t>probabilistic</a:t>
            </a:r>
            <a:r>
              <a:rPr lang="fr-FR" b="1" i="1" dirty="0" smtClean="0">
                <a:solidFill>
                  <a:schemeClr val="accent1">
                    <a:lumMod val="75000"/>
                  </a:schemeClr>
                </a:solidFill>
              </a:rPr>
              <a:t> and </a:t>
            </a:r>
            <a:r>
              <a:rPr lang="fr-FR" b="1" i="1" dirty="0" err="1" smtClean="0">
                <a:solidFill>
                  <a:schemeClr val="accent1">
                    <a:lumMod val="75000"/>
                  </a:schemeClr>
                </a:solidFill>
              </a:rPr>
              <a:t>nondeterministic</a:t>
            </a:r>
            <a:r>
              <a:rPr lang="fr-FR" b="1" i="1" dirty="0" smtClean="0">
                <a:solidFill>
                  <a:schemeClr val="accent1">
                    <a:lumMod val="75000"/>
                  </a:schemeClr>
                </a:solidFill>
              </a:rPr>
              <a:t> </a:t>
            </a:r>
            <a:r>
              <a:rPr lang="fr-FR" b="1" i="1" dirty="0" err="1" smtClean="0">
                <a:solidFill>
                  <a:schemeClr val="accent1">
                    <a:lumMod val="75000"/>
                  </a:schemeClr>
                </a:solidFill>
              </a:rPr>
              <a:t>systems</a:t>
            </a:r>
            <a:endParaRPr lang="fr-FR" b="1" i="1" dirty="0" smtClean="0">
              <a:solidFill>
                <a:schemeClr val="accent1">
                  <a:lumMod val="75000"/>
                </a:schemeClr>
              </a:solidFill>
            </a:endParaRPr>
          </a:p>
        </p:txBody>
      </p:sp>
      <p:sp>
        <p:nvSpPr>
          <p:cNvPr id="14" name="Rectangle 13"/>
          <p:cNvSpPr/>
          <p:nvPr/>
        </p:nvSpPr>
        <p:spPr>
          <a:xfrm>
            <a:off x="872067" y="2658533"/>
            <a:ext cx="4224866" cy="872066"/>
          </a:xfrm>
          <a:prstGeom prst="rect">
            <a:avLst/>
          </a:prstGeom>
          <a:solidFill>
            <a:schemeClr val="bg1">
              <a:lumMod val="85000"/>
            </a:schemeClr>
          </a:solidFill>
          <a:ln w="50800">
            <a:solidFill>
              <a:schemeClr val="bg1">
                <a:alpha val="40000"/>
              </a:schemeClr>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err="1">
                <a:solidFill>
                  <a:schemeClr val="accent1">
                    <a:lumMod val="75000"/>
                  </a:schemeClr>
                </a:solidFill>
                <a:latin typeface="Arial"/>
                <a:cs typeface="Arial"/>
              </a:rPr>
              <a:t>Chapter</a:t>
            </a:r>
            <a:r>
              <a:rPr lang="fr-FR" sz="1400" dirty="0">
                <a:solidFill>
                  <a:schemeClr val="accent1">
                    <a:lumMod val="75000"/>
                  </a:schemeClr>
                </a:solidFill>
                <a:latin typeface="Arial"/>
                <a:cs typeface="Arial"/>
              </a:rPr>
              <a:t> III [TACAS 10</a:t>
            </a:r>
            <a:r>
              <a:rPr lang="fr-FR" sz="1400" dirty="0" smtClean="0">
                <a:solidFill>
                  <a:schemeClr val="accent1">
                    <a:lumMod val="75000"/>
                  </a:schemeClr>
                </a:solidFill>
                <a:latin typeface="Arial"/>
                <a:cs typeface="Arial"/>
              </a:rPr>
              <a:t>]</a:t>
            </a:r>
            <a:endParaRPr lang="fr-FR" sz="1400" b="1" i="1" dirty="0" smtClean="0">
              <a:solidFill>
                <a:schemeClr val="accent1">
                  <a:lumMod val="75000"/>
                </a:schemeClr>
              </a:solidFill>
              <a:latin typeface="Arial"/>
              <a:cs typeface="Arial"/>
            </a:endParaRPr>
          </a:p>
          <a:p>
            <a:pPr algn="ctr"/>
            <a:r>
              <a:rPr lang="fr-FR" b="1" i="1" dirty="0" err="1" smtClean="0">
                <a:solidFill>
                  <a:schemeClr val="accent1">
                    <a:lumMod val="75000"/>
                  </a:schemeClr>
                </a:solidFill>
              </a:rPr>
              <a:t>Computing</a:t>
            </a:r>
            <a:r>
              <a:rPr lang="fr-FR" b="1" i="1" dirty="0" smtClean="0">
                <a:solidFill>
                  <a:schemeClr val="accent1">
                    <a:lumMod val="75000"/>
                  </a:schemeClr>
                </a:solidFill>
              </a:rPr>
              <a:t> </a:t>
            </a:r>
            <a:r>
              <a:rPr lang="fr-FR" b="1" i="1" dirty="0">
                <a:solidFill>
                  <a:schemeClr val="accent1">
                    <a:lumMod val="75000"/>
                  </a:schemeClr>
                </a:solidFill>
              </a:rPr>
              <a:t>the </a:t>
            </a:r>
            <a:r>
              <a:rPr lang="fr-FR" b="1" i="1" dirty="0" err="1">
                <a:solidFill>
                  <a:schemeClr val="accent1">
                    <a:lumMod val="75000"/>
                  </a:schemeClr>
                </a:solidFill>
              </a:rPr>
              <a:t>Leakage</a:t>
            </a:r>
            <a:r>
              <a:rPr lang="fr-FR" b="1" i="1" dirty="0">
                <a:solidFill>
                  <a:schemeClr val="accent1">
                    <a:lumMod val="75000"/>
                  </a:schemeClr>
                </a:solidFill>
              </a:rPr>
              <a:t> of Information </a:t>
            </a:r>
            <a:r>
              <a:rPr lang="fr-FR" b="1" i="1" dirty="0" err="1">
                <a:solidFill>
                  <a:schemeClr val="accent1">
                    <a:lumMod val="75000"/>
                  </a:schemeClr>
                </a:solidFill>
              </a:rPr>
              <a:t>Hiding</a:t>
            </a:r>
            <a:r>
              <a:rPr lang="fr-FR" b="1" i="1" dirty="0">
                <a:solidFill>
                  <a:schemeClr val="accent1">
                    <a:lumMod val="75000"/>
                  </a:schemeClr>
                </a:solidFill>
              </a:rPr>
              <a:t> </a:t>
            </a:r>
            <a:r>
              <a:rPr lang="fr-FR" b="1" i="1" dirty="0" err="1" smtClean="0">
                <a:solidFill>
                  <a:schemeClr val="accent1">
                    <a:lumMod val="75000"/>
                  </a:schemeClr>
                </a:solidFill>
              </a:rPr>
              <a:t>Systems</a:t>
            </a:r>
            <a:r>
              <a:rPr lang="fr-FR" dirty="0" smtClean="0">
                <a:solidFill>
                  <a:schemeClr val="accent1">
                    <a:lumMod val="75000"/>
                  </a:schemeClr>
                </a:solidFill>
              </a:rPr>
              <a:t> </a:t>
            </a:r>
            <a:endParaRPr lang="fr-FR" dirty="0">
              <a:solidFill>
                <a:schemeClr val="accent1">
                  <a:lumMod val="75000"/>
                </a:schemeClr>
              </a:solidFill>
            </a:endParaRPr>
          </a:p>
        </p:txBody>
      </p:sp>
      <p:sp>
        <p:nvSpPr>
          <p:cNvPr id="15" name="Rectangle 14"/>
          <p:cNvSpPr/>
          <p:nvPr/>
        </p:nvSpPr>
        <p:spPr>
          <a:xfrm>
            <a:off x="872067" y="3716865"/>
            <a:ext cx="4224866" cy="872066"/>
          </a:xfrm>
          <a:prstGeom prst="rect">
            <a:avLst/>
          </a:prstGeom>
          <a:solidFill>
            <a:schemeClr val="bg1">
              <a:lumMod val="85000"/>
            </a:schemeClr>
          </a:solidFill>
          <a:ln w="50800">
            <a:solidFill>
              <a:schemeClr val="bg1">
                <a:alpha val="40000"/>
              </a:schemeClr>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err="1">
                <a:solidFill>
                  <a:schemeClr val="accent1">
                    <a:lumMod val="75000"/>
                  </a:schemeClr>
                </a:solidFill>
                <a:latin typeface="Arial"/>
                <a:cs typeface="Arial"/>
              </a:rPr>
              <a:t>Chapter</a:t>
            </a:r>
            <a:r>
              <a:rPr lang="fr-FR" sz="1400" dirty="0">
                <a:solidFill>
                  <a:schemeClr val="accent1">
                    <a:lumMod val="75000"/>
                  </a:schemeClr>
                </a:solidFill>
                <a:latin typeface="Arial"/>
                <a:cs typeface="Arial"/>
              </a:rPr>
              <a:t> IV [QEST 10 &amp; Journal TCS</a:t>
            </a:r>
            <a:r>
              <a:rPr lang="fr-FR" sz="1400" dirty="0" smtClean="0">
                <a:solidFill>
                  <a:schemeClr val="accent1">
                    <a:lumMod val="75000"/>
                  </a:schemeClr>
                </a:solidFill>
                <a:latin typeface="Arial"/>
                <a:cs typeface="Arial"/>
              </a:rPr>
              <a:t>]</a:t>
            </a:r>
            <a:endParaRPr lang="fr-FR" sz="1400" b="1" i="1" dirty="0" smtClean="0">
              <a:solidFill>
                <a:schemeClr val="accent1">
                  <a:lumMod val="75000"/>
                </a:schemeClr>
              </a:solidFill>
              <a:latin typeface="Arial"/>
              <a:cs typeface="Arial"/>
            </a:endParaRPr>
          </a:p>
          <a:p>
            <a:pPr algn="ctr"/>
            <a:r>
              <a:rPr lang="fr-FR" b="1" i="1" dirty="0" smtClean="0">
                <a:solidFill>
                  <a:schemeClr val="accent1">
                    <a:lumMod val="75000"/>
                  </a:schemeClr>
                </a:solidFill>
              </a:rPr>
              <a:t>Information </a:t>
            </a:r>
            <a:r>
              <a:rPr lang="fr-FR" b="1" i="1" dirty="0" err="1">
                <a:solidFill>
                  <a:schemeClr val="accent1">
                    <a:lumMod val="75000"/>
                  </a:schemeClr>
                </a:solidFill>
              </a:rPr>
              <a:t>hiding</a:t>
            </a:r>
            <a:r>
              <a:rPr lang="fr-FR" b="1" i="1" dirty="0">
                <a:solidFill>
                  <a:schemeClr val="accent1">
                    <a:lumMod val="75000"/>
                  </a:schemeClr>
                </a:solidFill>
              </a:rPr>
              <a:t> in concurrent </a:t>
            </a:r>
            <a:r>
              <a:rPr lang="fr-FR" b="1" i="1" dirty="0" err="1" smtClean="0">
                <a:solidFill>
                  <a:schemeClr val="accent1">
                    <a:lumMod val="75000"/>
                  </a:schemeClr>
                </a:solidFill>
              </a:rPr>
              <a:t>systems</a:t>
            </a:r>
            <a:r>
              <a:rPr lang="fr-FR" dirty="0" smtClean="0">
                <a:solidFill>
                  <a:schemeClr val="accent1">
                    <a:lumMod val="75000"/>
                  </a:schemeClr>
                </a:solidFill>
              </a:rPr>
              <a:t> </a:t>
            </a:r>
            <a:endParaRPr lang="fr-FR" dirty="0">
              <a:solidFill>
                <a:schemeClr val="accent1">
                  <a:lumMod val="75000"/>
                </a:schemeClr>
              </a:solidFill>
            </a:endParaRPr>
          </a:p>
        </p:txBody>
      </p:sp>
      <p:sp>
        <p:nvSpPr>
          <p:cNvPr id="16" name="Rectangle 15"/>
          <p:cNvSpPr/>
          <p:nvPr/>
        </p:nvSpPr>
        <p:spPr>
          <a:xfrm>
            <a:off x="872067" y="4741331"/>
            <a:ext cx="4224866" cy="872066"/>
          </a:xfrm>
          <a:prstGeom prst="rect">
            <a:avLst/>
          </a:prstGeom>
          <a:solidFill>
            <a:schemeClr val="bg1">
              <a:lumMod val="85000"/>
            </a:schemeClr>
          </a:solidFill>
          <a:ln w="50800">
            <a:solidFill>
              <a:schemeClr val="bg1">
                <a:alpha val="40000"/>
              </a:schemeClr>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err="1">
                <a:solidFill>
                  <a:schemeClr val="accent1">
                    <a:lumMod val="75000"/>
                  </a:schemeClr>
                </a:solidFill>
                <a:latin typeface="Arial"/>
                <a:cs typeface="Arial"/>
              </a:rPr>
              <a:t>Chapter</a:t>
            </a:r>
            <a:r>
              <a:rPr lang="fr-FR" sz="1400" dirty="0">
                <a:solidFill>
                  <a:schemeClr val="accent1">
                    <a:lumMod val="75000"/>
                  </a:schemeClr>
                </a:solidFill>
                <a:latin typeface="Arial"/>
                <a:cs typeface="Arial"/>
              </a:rPr>
              <a:t> V [HVC 08</a:t>
            </a:r>
            <a:r>
              <a:rPr lang="fr-FR" sz="1400" dirty="0" smtClean="0">
                <a:solidFill>
                  <a:schemeClr val="accent1">
                    <a:lumMod val="75000"/>
                  </a:schemeClr>
                </a:solidFill>
                <a:latin typeface="Arial"/>
                <a:cs typeface="Arial"/>
              </a:rPr>
              <a:t>]</a:t>
            </a:r>
            <a:endParaRPr lang="fr-FR" sz="1400" b="1" i="1" dirty="0" smtClean="0">
              <a:solidFill>
                <a:schemeClr val="accent1">
                  <a:lumMod val="75000"/>
                </a:schemeClr>
              </a:solidFill>
              <a:latin typeface="Arial"/>
              <a:cs typeface="Arial"/>
            </a:endParaRPr>
          </a:p>
          <a:p>
            <a:pPr algn="ctr"/>
            <a:r>
              <a:rPr lang="fr-FR" b="1" i="1" dirty="0" err="1" smtClean="0">
                <a:solidFill>
                  <a:schemeClr val="accent1">
                    <a:lumMod val="75000"/>
                  </a:schemeClr>
                </a:solidFill>
              </a:rPr>
              <a:t>Significant</a:t>
            </a:r>
            <a:r>
              <a:rPr lang="fr-FR" b="1" i="1" dirty="0" smtClean="0">
                <a:solidFill>
                  <a:schemeClr val="accent1">
                    <a:lumMod val="75000"/>
                  </a:schemeClr>
                </a:solidFill>
              </a:rPr>
              <a:t> </a:t>
            </a:r>
            <a:r>
              <a:rPr lang="fr-FR" b="1" i="1" dirty="0">
                <a:solidFill>
                  <a:schemeClr val="accent1">
                    <a:lumMod val="75000"/>
                  </a:schemeClr>
                </a:solidFill>
              </a:rPr>
              <a:t>diagnostic </a:t>
            </a:r>
            <a:r>
              <a:rPr lang="fr-FR" b="1" i="1" dirty="0" err="1">
                <a:solidFill>
                  <a:schemeClr val="accent1">
                    <a:lumMod val="75000"/>
                  </a:schemeClr>
                </a:solidFill>
              </a:rPr>
              <a:t>counterexample</a:t>
            </a:r>
            <a:r>
              <a:rPr lang="fr-FR" b="1" i="1" dirty="0">
                <a:solidFill>
                  <a:schemeClr val="accent1">
                    <a:lumMod val="75000"/>
                  </a:schemeClr>
                </a:solidFill>
              </a:rPr>
              <a:t> </a:t>
            </a:r>
            <a:r>
              <a:rPr lang="fr-FR" b="1" i="1" dirty="0" err="1" smtClean="0">
                <a:solidFill>
                  <a:schemeClr val="accent1">
                    <a:lumMod val="75000"/>
                  </a:schemeClr>
                </a:solidFill>
              </a:rPr>
              <a:t>generation</a:t>
            </a:r>
            <a:r>
              <a:rPr lang="fr-FR" dirty="0" smtClean="0">
                <a:solidFill>
                  <a:schemeClr val="accent1">
                    <a:lumMod val="75000"/>
                  </a:schemeClr>
                </a:solidFill>
              </a:rPr>
              <a:t> </a:t>
            </a:r>
            <a:endParaRPr lang="fr-FR" dirty="0">
              <a:solidFill>
                <a:schemeClr val="accent1">
                  <a:lumMod val="75000"/>
                </a:schemeClr>
              </a:solidFill>
            </a:endParaRPr>
          </a:p>
        </p:txBody>
      </p:sp>
      <p:sp>
        <p:nvSpPr>
          <p:cNvPr id="17" name="Rectangle 16"/>
          <p:cNvSpPr/>
          <p:nvPr/>
        </p:nvSpPr>
        <p:spPr>
          <a:xfrm>
            <a:off x="872066" y="5765797"/>
            <a:ext cx="7814733" cy="872066"/>
          </a:xfrm>
          <a:prstGeom prst="rect">
            <a:avLst/>
          </a:prstGeom>
          <a:solidFill>
            <a:schemeClr val="bg1">
              <a:lumMod val="85000"/>
            </a:schemeClr>
          </a:solidFill>
          <a:ln w="50800">
            <a:solidFill>
              <a:schemeClr val="bg1">
                <a:alpha val="40000"/>
              </a:schemeClr>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err="1">
                <a:solidFill>
                  <a:schemeClr val="accent1">
                    <a:lumMod val="75000"/>
                  </a:schemeClr>
                </a:solidFill>
                <a:latin typeface="Arial"/>
                <a:cs typeface="Arial"/>
              </a:rPr>
              <a:t>Chapter</a:t>
            </a:r>
            <a:r>
              <a:rPr lang="fr-FR" sz="1400" dirty="0">
                <a:solidFill>
                  <a:schemeClr val="accent1">
                    <a:lumMod val="75000"/>
                  </a:schemeClr>
                </a:solidFill>
                <a:latin typeface="Arial"/>
                <a:cs typeface="Arial"/>
              </a:rPr>
              <a:t> VI [CONCUR 10 &amp; LICS 10 &amp; TCS 10 &amp; Journal Computer Security</a:t>
            </a:r>
            <a:r>
              <a:rPr lang="fr-FR" sz="1400" dirty="0" smtClean="0">
                <a:solidFill>
                  <a:schemeClr val="accent1">
                    <a:lumMod val="75000"/>
                  </a:schemeClr>
                </a:solidFill>
                <a:latin typeface="Arial"/>
                <a:cs typeface="Arial"/>
              </a:rPr>
              <a:t>]</a:t>
            </a:r>
            <a:endParaRPr lang="fr-FR" sz="1400" b="1" i="1" dirty="0" smtClean="0">
              <a:solidFill>
                <a:schemeClr val="accent1">
                  <a:lumMod val="75000"/>
                </a:schemeClr>
              </a:solidFill>
              <a:latin typeface="Arial"/>
              <a:cs typeface="Arial"/>
            </a:endParaRPr>
          </a:p>
          <a:p>
            <a:pPr algn="ctr"/>
            <a:r>
              <a:rPr lang="fr-FR" b="1" i="1" dirty="0" smtClean="0">
                <a:solidFill>
                  <a:schemeClr val="accent1">
                    <a:lumMod val="75000"/>
                  </a:schemeClr>
                </a:solidFill>
              </a:rPr>
              <a:t>Extensions (</a:t>
            </a:r>
            <a:r>
              <a:rPr lang="fr-FR" b="1" i="1" dirty="0" err="1" smtClean="0">
                <a:solidFill>
                  <a:schemeClr val="accent1">
                    <a:lumMod val="75000"/>
                  </a:schemeClr>
                </a:solidFill>
              </a:rPr>
              <a:t>overview</a:t>
            </a:r>
            <a:r>
              <a:rPr lang="fr-FR" b="1" i="1" dirty="0" smtClean="0">
                <a:solidFill>
                  <a:schemeClr val="accent1">
                    <a:lumMod val="75000"/>
                  </a:schemeClr>
                </a:solidFill>
              </a:rPr>
              <a:t>)</a:t>
            </a:r>
            <a:r>
              <a:rPr lang="fr-FR" dirty="0" smtClean="0">
                <a:solidFill>
                  <a:schemeClr val="accent1">
                    <a:lumMod val="75000"/>
                  </a:schemeClr>
                </a:solidFill>
              </a:rPr>
              <a:t> </a:t>
            </a:r>
            <a:endParaRPr lang="fr-FR" dirty="0">
              <a:solidFill>
                <a:schemeClr val="accent1">
                  <a:lumMod val="75000"/>
                </a:schemeClr>
              </a:solidFill>
            </a:endParaRPr>
          </a:p>
        </p:txBody>
      </p:sp>
      <p:sp>
        <p:nvSpPr>
          <p:cNvPr id="18" name="Titre 2"/>
          <p:cNvSpPr txBox="1">
            <a:spLocks/>
          </p:cNvSpPr>
          <p:nvPr/>
        </p:nvSpPr>
        <p:spPr>
          <a:xfrm>
            <a:off x="5342467" y="1612800"/>
            <a:ext cx="3420533" cy="8678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ln>
                  <a:solidFill>
                    <a:schemeClr val="bg1">
                      <a:alpha val="60000"/>
                    </a:schemeClr>
                  </a:solidFill>
                </a:ln>
                <a:solidFill>
                  <a:schemeClr val="bg1">
                    <a:alpha val="60000"/>
                  </a:schemeClr>
                </a:solidFill>
                <a:latin typeface="Arial"/>
                <a:cs typeface="Arial"/>
              </a:rPr>
              <a:t>SPECIFICATION &amp; VERIFICATION</a:t>
            </a:r>
            <a:endParaRPr lang="fr-FR" sz="2000" dirty="0">
              <a:ln>
                <a:solidFill>
                  <a:schemeClr val="bg1">
                    <a:alpha val="60000"/>
                  </a:schemeClr>
                </a:solidFill>
              </a:ln>
              <a:solidFill>
                <a:schemeClr val="bg1">
                  <a:alpha val="60000"/>
                </a:schemeClr>
              </a:solidFill>
              <a:latin typeface="Arial"/>
              <a:cs typeface="Arial"/>
            </a:endParaRPr>
          </a:p>
        </p:txBody>
      </p:sp>
      <p:sp>
        <p:nvSpPr>
          <p:cNvPr id="19" name="Titre 2"/>
          <p:cNvSpPr txBox="1">
            <a:spLocks/>
          </p:cNvSpPr>
          <p:nvPr/>
        </p:nvSpPr>
        <p:spPr>
          <a:xfrm>
            <a:off x="5342467" y="2637368"/>
            <a:ext cx="3420533" cy="8678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ln>
                  <a:solidFill>
                    <a:schemeClr val="bg1">
                      <a:alpha val="60000"/>
                    </a:schemeClr>
                  </a:solidFill>
                </a:ln>
                <a:solidFill>
                  <a:schemeClr val="bg1">
                    <a:alpha val="60000"/>
                  </a:schemeClr>
                </a:solidFill>
                <a:latin typeface="Arial"/>
                <a:cs typeface="Arial"/>
              </a:rPr>
              <a:t>MEASURING LEAKAGE</a:t>
            </a:r>
            <a:endParaRPr lang="fr-FR" sz="2000" dirty="0">
              <a:ln>
                <a:solidFill>
                  <a:schemeClr val="bg1">
                    <a:alpha val="60000"/>
                  </a:schemeClr>
                </a:solidFill>
              </a:ln>
              <a:solidFill>
                <a:schemeClr val="bg1">
                  <a:alpha val="60000"/>
                </a:schemeClr>
              </a:solidFill>
              <a:latin typeface="Arial"/>
              <a:cs typeface="Arial"/>
            </a:endParaRPr>
          </a:p>
        </p:txBody>
      </p:sp>
      <p:sp>
        <p:nvSpPr>
          <p:cNvPr id="20" name="Titre 2"/>
          <p:cNvSpPr txBox="1">
            <a:spLocks/>
          </p:cNvSpPr>
          <p:nvPr/>
        </p:nvSpPr>
        <p:spPr>
          <a:xfrm>
            <a:off x="5342467" y="3716865"/>
            <a:ext cx="3420533" cy="8678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ln>
                  <a:solidFill>
                    <a:schemeClr val="bg1">
                      <a:alpha val="60000"/>
                    </a:schemeClr>
                  </a:solidFill>
                </a:ln>
                <a:solidFill>
                  <a:schemeClr val="bg1">
                    <a:alpha val="60000"/>
                  </a:schemeClr>
                </a:solidFill>
                <a:latin typeface="Arial"/>
                <a:cs typeface="Arial"/>
              </a:rPr>
              <a:t>SPECIFICATION &amp; VERIFICATION</a:t>
            </a:r>
            <a:endParaRPr lang="fr-FR" sz="2000" dirty="0">
              <a:ln>
                <a:solidFill>
                  <a:schemeClr val="bg1">
                    <a:alpha val="60000"/>
                  </a:schemeClr>
                </a:solidFill>
              </a:ln>
              <a:solidFill>
                <a:schemeClr val="bg1">
                  <a:alpha val="60000"/>
                </a:schemeClr>
              </a:solidFill>
              <a:latin typeface="Arial"/>
              <a:cs typeface="Arial"/>
            </a:endParaRPr>
          </a:p>
        </p:txBody>
      </p:sp>
      <p:sp>
        <p:nvSpPr>
          <p:cNvPr id="21" name="Titre 2"/>
          <p:cNvSpPr txBox="1">
            <a:spLocks/>
          </p:cNvSpPr>
          <p:nvPr/>
        </p:nvSpPr>
        <p:spPr>
          <a:xfrm>
            <a:off x="5342467" y="4737099"/>
            <a:ext cx="3420533" cy="8678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ln>
                  <a:solidFill>
                    <a:schemeClr val="bg1">
                      <a:alpha val="60000"/>
                    </a:schemeClr>
                  </a:solidFill>
                </a:ln>
                <a:solidFill>
                  <a:schemeClr val="bg1">
                    <a:alpha val="60000"/>
                  </a:schemeClr>
                </a:solidFill>
                <a:latin typeface="Arial"/>
                <a:cs typeface="Arial"/>
              </a:rPr>
              <a:t>DEBUGGING</a:t>
            </a:r>
            <a:endParaRPr lang="fr-FR" sz="2000" dirty="0">
              <a:ln>
                <a:solidFill>
                  <a:schemeClr val="bg1">
                    <a:alpha val="60000"/>
                  </a:schemeClr>
                </a:solidFill>
              </a:ln>
              <a:solidFill>
                <a:schemeClr val="bg1">
                  <a:alpha val="60000"/>
                </a:schemeClr>
              </a:solidFill>
              <a:latin typeface="Arial"/>
              <a:cs typeface="Arial"/>
            </a:endParaRPr>
          </a:p>
        </p:txBody>
      </p:sp>
    </p:spTree>
    <p:extLst>
      <p:ext uri="{BB962C8B-B14F-4D97-AF65-F5344CB8AC3E}">
        <p14:creationId xmlns:p14="http://schemas.microsoft.com/office/powerpoint/2010/main" val="3107034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3" name="Titre 2"/>
          <p:cNvSpPr>
            <a:spLocks noGrp="1"/>
          </p:cNvSpPr>
          <p:nvPr>
            <p:ph type="title"/>
          </p:nvPr>
        </p:nvSpPr>
        <p:spPr/>
        <p:txBody>
          <a:bodyPr/>
          <a:lstStyle/>
          <a:p>
            <a:r>
              <a:rPr lang="fr-FR" dirty="0" smtClean="0">
                <a:ln>
                  <a:solidFill>
                    <a:schemeClr val="bg1">
                      <a:alpha val="60000"/>
                    </a:schemeClr>
                  </a:solidFill>
                </a:ln>
                <a:solidFill>
                  <a:schemeClr val="bg1">
                    <a:alpha val="60000"/>
                  </a:schemeClr>
                </a:solidFill>
                <a:latin typeface="Arial"/>
                <a:cs typeface="Arial"/>
              </a:rPr>
              <a:t>The end</a:t>
            </a:r>
            <a:r>
              <a:rPr lang="fr-FR" dirty="0" smtClean="0">
                <a:ln>
                  <a:solidFill>
                    <a:schemeClr val="bg1">
                      <a:alpha val="60000"/>
                    </a:schemeClr>
                  </a:solidFill>
                </a:ln>
                <a:solidFill>
                  <a:schemeClr val="bg1">
                    <a:alpha val="60000"/>
                  </a:schemeClr>
                </a:solidFill>
                <a:latin typeface="Arial"/>
                <a:cs typeface="Arial"/>
              </a:rPr>
              <a:t>…</a:t>
            </a:r>
            <a:endParaRPr lang="fr-FR" dirty="0">
              <a:ln>
                <a:solidFill>
                  <a:schemeClr val="bg1">
                    <a:alpha val="60000"/>
                  </a:schemeClr>
                </a:solidFill>
              </a:ln>
              <a:solidFill>
                <a:schemeClr val="bg1">
                  <a:alpha val="60000"/>
                </a:schemeClr>
              </a:solidFill>
              <a:latin typeface="Arial"/>
              <a:cs typeface="Arial"/>
            </a:endParaRPr>
          </a:p>
        </p:txBody>
      </p:sp>
      <p:sp>
        <p:nvSpPr>
          <p:cNvPr id="4" name="Titre 2"/>
          <p:cNvSpPr txBox="1">
            <a:spLocks/>
          </p:cNvSpPr>
          <p:nvPr/>
        </p:nvSpPr>
        <p:spPr>
          <a:xfrm>
            <a:off x="457200" y="331817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err="1" smtClean="0">
                <a:ln>
                  <a:solidFill>
                    <a:schemeClr val="bg1">
                      <a:alpha val="60000"/>
                    </a:schemeClr>
                  </a:solidFill>
                </a:ln>
                <a:solidFill>
                  <a:schemeClr val="bg1">
                    <a:alpha val="60000"/>
                  </a:schemeClr>
                </a:solidFill>
                <a:latin typeface="Arial"/>
                <a:cs typeface="Arial"/>
              </a:rPr>
              <a:t>Thank</a:t>
            </a:r>
            <a:r>
              <a:rPr lang="fr-FR" dirty="0" smtClean="0">
                <a:ln>
                  <a:solidFill>
                    <a:schemeClr val="bg1">
                      <a:alpha val="60000"/>
                    </a:schemeClr>
                  </a:solidFill>
                </a:ln>
                <a:solidFill>
                  <a:schemeClr val="bg1">
                    <a:alpha val="60000"/>
                  </a:schemeClr>
                </a:solidFill>
                <a:latin typeface="Arial"/>
                <a:cs typeface="Arial"/>
              </a:rPr>
              <a:t> </a:t>
            </a:r>
            <a:r>
              <a:rPr lang="fr-FR" dirty="0" err="1" smtClean="0">
                <a:ln>
                  <a:solidFill>
                    <a:schemeClr val="bg1">
                      <a:alpha val="60000"/>
                    </a:schemeClr>
                  </a:solidFill>
                </a:ln>
                <a:solidFill>
                  <a:schemeClr val="bg1">
                    <a:alpha val="60000"/>
                  </a:schemeClr>
                </a:solidFill>
                <a:latin typeface="Arial"/>
                <a:cs typeface="Arial"/>
              </a:rPr>
              <a:t>you</a:t>
            </a:r>
            <a:r>
              <a:rPr lang="fr-FR" dirty="0" smtClean="0">
                <a:ln>
                  <a:solidFill>
                    <a:schemeClr val="bg1">
                      <a:alpha val="60000"/>
                    </a:schemeClr>
                  </a:solidFill>
                </a:ln>
                <a:solidFill>
                  <a:schemeClr val="bg1">
                    <a:alpha val="60000"/>
                  </a:schemeClr>
                </a:solidFill>
                <a:latin typeface="Arial"/>
                <a:cs typeface="Arial"/>
              </a:rPr>
              <a:t> for </a:t>
            </a:r>
            <a:r>
              <a:rPr lang="fr-FR" dirty="0" err="1" smtClean="0">
                <a:ln>
                  <a:solidFill>
                    <a:schemeClr val="bg1">
                      <a:alpha val="60000"/>
                    </a:schemeClr>
                  </a:solidFill>
                </a:ln>
                <a:solidFill>
                  <a:schemeClr val="bg1">
                    <a:alpha val="60000"/>
                  </a:schemeClr>
                </a:solidFill>
                <a:latin typeface="Arial"/>
                <a:cs typeface="Arial"/>
              </a:rPr>
              <a:t>your</a:t>
            </a:r>
            <a:r>
              <a:rPr lang="fr-FR" dirty="0" smtClean="0">
                <a:ln>
                  <a:solidFill>
                    <a:schemeClr val="bg1">
                      <a:alpha val="60000"/>
                    </a:schemeClr>
                  </a:solidFill>
                </a:ln>
                <a:solidFill>
                  <a:schemeClr val="bg1">
                    <a:alpha val="60000"/>
                  </a:schemeClr>
                </a:solidFill>
                <a:latin typeface="Arial"/>
                <a:cs typeface="Arial"/>
              </a:rPr>
              <a:t> attention!!!</a:t>
            </a:r>
            <a:endParaRPr lang="fr-FR" dirty="0">
              <a:ln>
                <a:solidFill>
                  <a:schemeClr val="bg1">
                    <a:alpha val="60000"/>
                  </a:schemeClr>
                </a:solidFill>
              </a:ln>
              <a:solidFill>
                <a:schemeClr val="bg1">
                  <a:alpha val="60000"/>
                </a:schemeClr>
              </a:solidFill>
              <a:latin typeface="Arial"/>
              <a:cs typeface="Arial"/>
            </a:endParaRPr>
          </a:p>
        </p:txBody>
      </p:sp>
    </p:spTree>
    <p:extLst>
      <p:ext uri="{BB962C8B-B14F-4D97-AF65-F5344CB8AC3E}">
        <p14:creationId xmlns:p14="http://schemas.microsoft.com/office/powerpoint/2010/main" val="31247537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32457"/>
            <a:ext cx="8229600" cy="411162"/>
          </a:xfrm>
        </p:spPr>
        <p:txBody>
          <a:bodyPr>
            <a:noAutofit/>
          </a:bodyPr>
          <a:lstStyle/>
          <a:p>
            <a:r>
              <a:rPr lang="fr-FR" sz="2000" b="1" dirty="0" smtClean="0">
                <a:ln>
                  <a:solidFill>
                    <a:schemeClr val="bg1">
                      <a:alpha val="60000"/>
                    </a:schemeClr>
                  </a:solidFill>
                </a:ln>
                <a:solidFill>
                  <a:schemeClr val="bg1">
                    <a:alpha val="60000"/>
                  </a:schemeClr>
                </a:solidFill>
                <a:latin typeface="Consolas"/>
                <a:cs typeface="Arial"/>
              </a:rPr>
              <a:t>  Quantitative </a:t>
            </a:r>
            <a:r>
              <a:rPr lang="fr-FR" sz="2000" b="1" dirty="0" err="1">
                <a:ln>
                  <a:solidFill>
                    <a:schemeClr val="bg1">
                      <a:alpha val="60000"/>
                    </a:schemeClr>
                  </a:solidFill>
                </a:ln>
                <a:solidFill>
                  <a:schemeClr val="bg1">
                    <a:alpha val="60000"/>
                  </a:schemeClr>
                </a:solidFill>
                <a:latin typeface="Consolas"/>
                <a:cs typeface="Arial"/>
              </a:rPr>
              <a:t>Analysis</a:t>
            </a:r>
            <a:r>
              <a:rPr lang="fr-FR" sz="2000" b="1" dirty="0">
                <a:ln>
                  <a:solidFill>
                    <a:schemeClr val="bg1">
                      <a:alpha val="60000"/>
                    </a:schemeClr>
                  </a:solidFill>
                </a:ln>
                <a:solidFill>
                  <a:schemeClr val="bg1">
                    <a:alpha val="60000"/>
                  </a:schemeClr>
                </a:solidFill>
                <a:latin typeface="Consolas"/>
                <a:cs typeface="Arial"/>
              </a:rPr>
              <a:t> </a:t>
            </a:r>
            <a:r>
              <a:rPr lang="fr-FR" sz="2000" b="1" dirty="0" smtClean="0">
                <a:ln>
                  <a:solidFill>
                    <a:schemeClr val="bg1">
                      <a:alpha val="60000"/>
                    </a:schemeClr>
                  </a:solidFill>
                </a:ln>
                <a:solidFill>
                  <a:schemeClr val="bg1">
                    <a:alpha val="60000"/>
                  </a:schemeClr>
                </a:solidFill>
                <a:latin typeface="Consolas"/>
                <a:cs typeface="Arial"/>
              </a:rPr>
              <a:t>of</a:t>
            </a:r>
            <a:endParaRPr lang="fr-FR" sz="1600" dirty="0">
              <a:ln>
                <a:solidFill>
                  <a:schemeClr val="bg1">
                    <a:alpha val="60000"/>
                  </a:schemeClr>
                </a:solidFill>
              </a:ln>
              <a:solidFill>
                <a:schemeClr val="bg1">
                  <a:alpha val="60000"/>
                </a:schemeClr>
              </a:solidFill>
              <a:latin typeface="Consolas"/>
              <a:cs typeface="Arial"/>
            </a:endParaRPr>
          </a:p>
        </p:txBody>
      </p:sp>
      <p:sp>
        <p:nvSpPr>
          <p:cNvPr id="5" name="Titre 1"/>
          <p:cNvSpPr txBox="1">
            <a:spLocks/>
          </p:cNvSpPr>
          <p:nvPr/>
        </p:nvSpPr>
        <p:spPr>
          <a:xfrm>
            <a:off x="608400" y="720000"/>
            <a:ext cx="8229600" cy="3955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Arial"/>
              </a:rPr>
              <a:t>Information </a:t>
            </a:r>
            <a:r>
              <a:rPr lang="fr-FR" sz="2000" b="1" dirty="0" err="1" smtClean="0">
                <a:ln>
                  <a:solidFill>
                    <a:schemeClr val="bg1">
                      <a:alpha val="60000"/>
                    </a:schemeClr>
                  </a:solidFill>
                </a:ln>
                <a:solidFill>
                  <a:schemeClr val="bg1">
                    <a:alpha val="60000"/>
                  </a:schemeClr>
                </a:solidFill>
                <a:latin typeface="Consolas"/>
                <a:cs typeface="Arial"/>
              </a:rPr>
              <a:t>Leakage</a:t>
            </a:r>
            <a:r>
              <a:rPr lang="fr-FR" sz="2000" b="1" dirty="0" smtClean="0">
                <a:ln>
                  <a:solidFill>
                    <a:schemeClr val="bg1">
                      <a:alpha val="60000"/>
                    </a:schemeClr>
                  </a:solidFill>
                </a:ln>
                <a:solidFill>
                  <a:schemeClr val="bg1">
                    <a:alpha val="60000"/>
                  </a:schemeClr>
                </a:solidFill>
                <a:latin typeface="Consolas"/>
                <a:cs typeface="Arial"/>
              </a:rPr>
              <a:t/>
            </a:r>
            <a:br>
              <a:rPr lang="fr-FR" sz="2000" b="1" dirty="0" smtClean="0">
                <a:ln>
                  <a:solidFill>
                    <a:schemeClr val="bg1">
                      <a:alpha val="60000"/>
                    </a:schemeClr>
                  </a:solidFill>
                </a:ln>
                <a:solidFill>
                  <a:schemeClr val="bg1">
                    <a:alpha val="60000"/>
                  </a:schemeClr>
                </a:solidFill>
                <a:latin typeface="Consolas"/>
                <a:cs typeface="Arial"/>
              </a:rPr>
            </a:br>
            <a:endParaRPr lang="fr-FR" sz="2000" dirty="0">
              <a:ln>
                <a:solidFill>
                  <a:schemeClr val="bg1">
                    <a:alpha val="60000"/>
                  </a:schemeClr>
                </a:solidFill>
              </a:ln>
              <a:solidFill>
                <a:schemeClr val="bg1">
                  <a:alpha val="60000"/>
                </a:schemeClr>
              </a:solidFill>
              <a:latin typeface="Consolas"/>
              <a:cs typeface="Arial"/>
            </a:endParaRPr>
          </a:p>
        </p:txBody>
      </p:sp>
      <p:sp>
        <p:nvSpPr>
          <p:cNvPr id="6" name="Titre 1"/>
          <p:cNvSpPr txBox="1">
            <a:spLocks/>
          </p:cNvSpPr>
          <p:nvPr/>
        </p:nvSpPr>
        <p:spPr>
          <a:xfrm>
            <a:off x="609600" y="809300"/>
            <a:ext cx="8229600" cy="5254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Arial"/>
              </a:rPr>
              <a:t>in </a:t>
            </a:r>
            <a:r>
              <a:rPr lang="fr-FR" sz="2000" b="1" dirty="0" err="1" smtClean="0">
                <a:ln>
                  <a:solidFill>
                    <a:schemeClr val="bg1">
                      <a:alpha val="60000"/>
                    </a:schemeClr>
                  </a:solidFill>
                </a:ln>
                <a:solidFill>
                  <a:schemeClr val="bg1">
                    <a:alpha val="60000"/>
                  </a:schemeClr>
                </a:solidFill>
                <a:latin typeface="Consolas"/>
                <a:cs typeface="Arial"/>
              </a:rPr>
              <a:t>Probabilistic</a:t>
            </a:r>
            <a:r>
              <a:rPr lang="fr-FR" sz="2000" b="1" dirty="0" smtClean="0">
                <a:ln>
                  <a:solidFill>
                    <a:schemeClr val="bg1">
                      <a:alpha val="60000"/>
                    </a:schemeClr>
                  </a:solidFill>
                </a:ln>
                <a:solidFill>
                  <a:schemeClr val="bg1">
                    <a:alpha val="60000"/>
                  </a:schemeClr>
                </a:solidFill>
                <a:latin typeface="Consolas"/>
                <a:cs typeface="Arial"/>
              </a:rPr>
              <a:t> and </a:t>
            </a:r>
            <a:r>
              <a:rPr lang="fr-FR" sz="2000" b="1" dirty="0" err="1" smtClean="0">
                <a:ln>
                  <a:solidFill>
                    <a:schemeClr val="bg1">
                      <a:alpha val="60000"/>
                    </a:schemeClr>
                  </a:solidFill>
                </a:ln>
                <a:solidFill>
                  <a:schemeClr val="bg1">
                    <a:alpha val="60000"/>
                  </a:schemeClr>
                </a:solidFill>
                <a:latin typeface="Consolas"/>
                <a:cs typeface="Arial"/>
              </a:rPr>
              <a:t>Nondeterministic</a:t>
            </a:r>
            <a:r>
              <a:rPr lang="fr-FR" sz="2000" b="1" dirty="0" smtClean="0">
                <a:ln>
                  <a:solidFill>
                    <a:schemeClr val="bg1">
                      <a:alpha val="60000"/>
                    </a:schemeClr>
                  </a:solidFill>
                </a:ln>
                <a:solidFill>
                  <a:schemeClr val="bg1">
                    <a:alpha val="60000"/>
                  </a:schemeClr>
                </a:solidFill>
                <a:latin typeface="Consolas"/>
                <a:cs typeface="Arial"/>
              </a:rPr>
              <a:t> </a:t>
            </a:r>
            <a:r>
              <a:rPr lang="fr-FR" sz="2000" b="1" dirty="0" err="1" smtClean="0">
                <a:ln>
                  <a:solidFill>
                    <a:schemeClr val="bg1">
                      <a:alpha val="60000"/>
                    </a:schemeClr>
                  </a:solidFill>
                </a:ln>
                <a:solidFill>
                  <a:schemeClr val="bg1">
                    <a:alpha val="60000"/>
                  </a:schemeClr>
                </a:solidFill>
                <a:latin typeface="Consolas"/>
                <a:cs typeface="Arial"/>
              </a:rPr>
              <a:t>Systems</a:t>
            </a:r>
            <a:endParaRPr lang="fr-FR" sz="2000" dirty="0">
              <a:ln>
                <a:solidFill>
                  <a:schemeClr val="bg1">
                    <a:alpha val="60000"/>
                  </a:schemeClr>
                </a:solidFill>
              </a:ln>
              <a:solidFill>
                <a:schemeClr val="bg1">
                  <a:alpha val="60000"/>
                </a:schemeClr>
              </a:solidFill>
              <a:latin typeface="Consolas"/>
              <a:cs typeface="Arial"/>
            </a:endParaRPr>
          </a:p>
        </p:txBody>
      </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12" name="Espace réservé du contenu 2"/>
          <p:cNvSpPr>
            <a:spLocks noGrp="1"/>
          </p:cNvSpPr>
          <p:nvPr>
            <p:ph idx="1"/>
          </p:nvPr>
        </p:nvSpPr>
        <p:spPr>
          <a:xfrm>
            <a:off x="533400" y="1600201"/>
            <a:ext cx="8305800" cy="1912630"/>
          </a:xfrm>
        </p:spPr>
        <p:txBody>
          <a:bodyPr>
            <a:normAutofit/>
          </a:bodyPr>
          <a:lstStyle/>
          <a:p>
            <a:pPr marL="0" indent="0">
              <a:buNone/>
            </a:pPr>
            <a:r>
              <a:rPr lang="fr-FR" sz="3500" b="1" dirty="0" err="1" smtClean="0">
                <a:solidFill>
                  <a:schemeClr val="bg1">
                    <a:alpha val="60000"/>
                  </a:schemeClr>
                </a:solidFill>
                <a:latin typeface="Times"/>
                <a:cs typeface="Times"/>
              </a:rPr>
              <a:t>What</a:t>
            </a:r>
            <a:r>
              <a:rPr lang="fr-FR" sz="3500" b="1" dirty="0" smtClean="0">
                <a:solidFill>
                  <a:schemeClr val="bg1">
                    <a:alpha val="60000"/>
                  </a:schemeClr>
                </a:solidFill>
                <a:latin typeface="Times"/>
                <a:cs typeface="Times"/>
              </a:rPr>
              <a:t> </a:t>
            </a:r>
            <a:r>
              <a:rPr lang="fr-FR" sz="3500" b="1" dirty="0" err="1" smtClean="0">
                <a:solidFill>
                  <a:schemeClr val="bg1">
                    <a:alpha val="60000"/>
                  </a:schemeClr>
                </a:solidFill>
                <a:latin typeface="Times"/>
                <a:cs typeface="Times"/>
              </a:rPr>
              <a:t>is</a:t>
            </a:r>
            <a:r>
              <a:rPr lang="fr-FR" sz="3500" b="1" dirty="0" smtClean="0">
                <a:solidFill>
                  <a:schemeClr val="bg1">
                    <a:alpha val="60000"/>
                  </a:schemeClr>
                </a:solidFill>
                <a:latin typeface="Times"/>
                <a:cs typeface="Times"/>
              </a:rPr>
              <a:t> </a:t>
            </a:r>
            <a:r>
              <a:rPr lang="fr-FR" sz="3500" b="1" dirty="0">
                <a:solidFill>
                  <a:schemeClr val="bg1">
                    <a:alpha val="60000"/>
                  </a:schemeClr>
                </a:solidFill>
                <a:latin typeface="Times"/>
                <a:cs typeface="Times"/>
              </a:rPr>
              <a:t>information </a:t>
            </a:r>
            <a:r>
              <a:rPr lang="fr-FR" sz="3500" b="1" dirty="0" err="1">
                <a:solidFill>
                  <a:schemeClr val="bg1">
                    <a:alpha val="60000"/>
                  </a:schemeClr>
                </a:solidFill>
                <a:latin typeface="Times"/>
                <a:cs typeface="Times"/>
              </a:rPr>
              <a:t>leakage</a:t>
            </a:r>
            <a:r>
              <a:rPr lang="fr-FR" sz="3500" b="1" dirty="0" smtClean="0">
                <a:solidFill>
                  <a:schemeClr val="bg1">
                    <a:alpha val="60000"/>
                  </a:schemeClr>
                </a:solidFill>
                <a:latin typeface="Times"/>
                <a:cs typeface="Times"/>
              </a:rPr>
              <a:t>? </a:t>
            </a:r>
          </a:p>
          <a:p>
            <a:pPr marL="0" indent="0">
              <a:buNone/>
            </a:pPr>
            <a:r>
              <a:rPr lang="en-US" sz="2000" dirty="0" smtClean="0">
                <a:solidFill>
                  <a:schemeClr val="bg1">
                    <a:alpha val="60000"/>
                  </a:schemeClr>
                </a:solidFill>
                <a:latin typeface="Times"/>
                <a:cs typeface="Times"/>
              </a:rPr>
              <a:t>An </a:t>
            </a:r>
            <a:r>
              <a:rPr lang="en-US" sz="2000" b="1" i="1" dirty="0">
                <a:solidFill>
                  <a:schemeClr val="bg1">
                    <a:alpha val="60000"/>
                  </a:schemeClr>
                </a:solidFill>
                <a:latin typeface="Times"/>
                <a:cs typeface="Times"/>
              </a:rPr>
              <a:t>incident</a:t>
            </a:r>
            <a:r>
              <a:rPr lang="en-US" sz="2000" dirty="0">
                <a:solidFill>
                  <a:schemeClr val="bg1">
                    <a:alpha val="60000"/>
                  </a:schemeClr>
                </a:solidFill>
                <a:latin typeface="Times"/>
                <a:cs typeface="Times"/>
              </a:rPr>
              <a:t> where the confidentiality of information has been </a:t>
            </a:r>
            <a:r>
              <a:rPr lang="en-US" sz="2000" dirty="0" smtClean="0">
                <a:solidFill>
                  <a:schemeClr val="bg1">
                    <a:alpha val="60000"/>
                  </a:schemeClr>
                </a:solidFill>
                <a:latin typeface="Times"/>
                <a:cs typeface="Times"/>
              </a:rPr>
              <a:t>compromised</a:t>
            </a:r>
            <a:r>
              <a:rPr lang="fr-FR" sz="2000" dirty="0">
                <a:solidFill>
                  <a:schemeClr val="bg1">
                    <a:alpha val="60000"/>
                  </a:schemeClr>
                </a:solidFill>
                <a:latin typeface="Times"/>
                <a:cs typeface="Times"/>
              </a:rPr>
              <a:t>.</a:t>
            </a:r>
            <a:r>
              <a:rPr lang="fr-FR" sz="2000" dirty="0" smtClean="0">
                <a:solidFill>
                  <a:schemeClr val="bg1">
                    <a:alpha val="60000"/>
                  </a:schemeClr>
                </a:solidFill>
                <a:latin typeface="Times"/>
                <a:cs typeface="Times"/>
              </a:rPr>
              <a:t> </a:t>
            </a:r>
          </a:p>
          <a:p>
            <a:pPr marL="0" indent="0" algn="ctr">
              <a:buNone/>
            </a:pPr>
            <a:r>
              <a:rPr lang="fr-FR" b="1" dirty="0" err="1" smtClean="0">
                <a:solidFill>
                  <a:schemeClr val="bg1">
                    <a:alpha val="60000"/>
                  </a:schemeClr>
                </a:solidFill>
                <a:latin typeface="Times"/>
                <a:cs typeface="Times"/>
              </a:rPr>
              <a:t>Examples</a:t>
            </a:r>
            <a:endParaRPr lang="fr-FR" b="1" dirty="0" smtClean="0">
              <a:solidFill>
                <a:schemeClr val="bg1">
                  <a:alpha val="60000"/>
                </a:schemeClr>
              </a:solidFill>
              <a:latin typeface="Times"/>
              <a:cs typeface="Times"/>
            </a:endParaRPr>
          </a:p>
        </p:txBody>
      </p:sp>
      <p:sp>
        <p:nvSpPr>
          <p:cNvPr id="10" name="Espace réservé du contenu 2"/>
          <p:cNvSpPr txBox="1">
            <a:spLocks/>
          </p:cNvSpPr>
          <p:nvPr/>
        </p:nvSpPr>
        <p:spPr>
          <a:xfrm>
            <a:off x="609600" y="4419600"/>
            <a:ext cx="8305800" cy="227669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pPr>
            <a:r>
              <a:rPr lang="en-US" sz="2200" dirty="0" smtClean="0">
                <a:solidFill>
                  <a:schemeClr val="bg1">
                    <a:alpha val="60000"/>
                  </a:schemeClr>
                </a:solidFill>
                <a:latin typeface="Times"/>
                <a:cs typeface="Times"/>
              </a:rPr>
              <a:t>[2010] Gmail accounts of Chinese dissidents and human rights activists were hacked.</a:t>
            </a:r>
          </a:p>
          <a:p>
            <a:pPr>
              <a:buFontTx/>
              <a:buChar char="•"/>
            </a:pPr>
            <a:r>
              <a:rPr lang="fr-FR" sz="2200" dirty="0" smtClean="0">
                <a:solidFill>
                  <a:schemeClr val="bg1">
                    <a:alpha val="60000"/>
                  </a:schemeClr>
                </a:solidFill>
                <a:latin typeface="Times"/>
                <a:cs typeface="Times"/>
              </a:rPr>
              <a:t>[2011] </a:t>
            </a:r>
            <a:r>
              <a:rPr lang="fr-FR" sz="2200" dirty="0" err="1" smtClean="0">
                <a:solidFill>
                  <a:schemeClr val="bg1">
                    <a:alpha val="60000"/>
                  </a:schemeClr>
                </a:solidFill>
                <a:latin typeface="Times"/>
                <a:cs typeface="Times"/>
              </a:rPr>
              <a:t>Passwords</a:t>
            </a:r>
            <a:r>
              <a:rPr lang="fr-FR" sz="2200" dirty="0" smtClean="0">
                <a:solidFill>
                  <a:schemeClr val="bg1">
                    <a:alpha val="60000"/>
                  </a:schemeClr>
                </a:solidFill>
                <a:latin typeface="Times"/>
                <a:cs typeface="Times"/>
              </a:rPr>
              <a:t> of  U.S. White House </a:t>
            </a:r>
            <a:r>
              <a:rPr lang="fr-FR" sz="2200" dirty="0" err="1" smtClean="0">
                <a:solidFill>
                  <a:schemeClr val="bg1">
                    <a:alpha val="60000"/>
                  </a:schemeClr>
                </a:solidFill>
                <a:latin typeface="Times"/>
                <a:cs typeface="Times"/>
              </a:rPr>
              <a:t>officials</a:t>
            </a:r>
            <a:r>
              <a:rPr lang="fr-FR" sz="2200" dirty="0" smtClean="0">
                <a:solidFill>
                  <a:schemeClr val="bg1">
                    <a:alpha val="60000"/>
                  </a:schemeClr>
                </a:solidFill>
                <a:latin typeface="Times"/>
                <a:cs typeface="Times"/>
              </a:rPr>
              <a:t>, </a:t>
            </a:r>
            <a:r>
              <a:rPr lang="fr-FR" sz="2200" dirty="0" err="1" smtClean="0">
                <a:solidFill>
                  <a:schemeClr val="bg1">
                    <a:alpha val="60000"/>
                  </a:schemeClr>
                </a:solidFill>
                <a:latin typeface="Times"/>
                <a:cs typeface="Times"/>
              </a:rPr>
              <a:t>Chinese</a:t>
            </a:r>
            <a:r>
              <a:rPr lang="fr-FR" sz="2200" dirty="0" smtClean="0">
                <a:solidFill>
                  <a:schemeClr val="bg1">
                    <a:alpha val="60000"/>
                  </a:schemeClr>
                </a:solidFill>
                <a:latin typeface="Times"/>
                <a:cs typeface="Times"/>
              </a:rPr>
              <a:t> </a:t>
            </a:r>
            <a:r>
              <a:rPr lang="fr-FR" sz="2200" dirty="0" err="1" smtClean="0">
                <a:solidFill>
                  <a:schemeClr val="bg1">
                    <a:alpha val="60000"/>
                  </a:schemeClr>
                </a:solidFill>
                <a:latin typeface="Times"/>
                <a:cs typeface="Times"/>
              </a:rPr>
              <a:t>political</a:t>
            </a:r>
            <a:r>
              <a:rPr lang="fr-FR" sz="2200" dirty="0" smtClean="0">
                <a:solidFill>
                  <a:schemeClr val="bg1">
                    <a:alpha val="60000"/>
                  </a:schemeClr>
                </a:solidFill>
                <a:latin typeface="Times"/>
                <a:cs typeface="Times"/>
              </a:rPr>
              <a:t> </a:t>
            </a:r>
            <a:r>
              <a:rPr lang="fr-FR" sz="2200" dirty="0" err="1" smtClean="0">
                <a:solidFill>
                  <a:schemeClr val="bg1">
                    <a:alpha val="60000"/>
                  </a:schemeClr>
                </a:solidFill>
                <a:latin typeface="Times"/>
                <a:cs typeface="Times"/>
              </a:rPr>
              <a:t>activists</a:t>
            </a:r>
            <a:r>
              <a:rPr lang="fr-FR" sz="2200" dirty="0" smtClean="0">
                <a:solidFill>
                  <a:schemeClr val="bg1">
                    <a:alpha val="60000"/>
                  </a:schemeClr>
                </a:solidFill>
                <a:latin typeface="Times"/>
                <a:cs typeface="Times"/>
              </a:rPr>
              <a:t>, </a:t>
            </a:r>
            <a:r>
              <a:rPr lang="fr-FR" sz="2200" dirty="0" err="1" smtClean="0">
                <a:solidFill>
                  <a:schemeClr val="bg1">
                    <a:alpha val="60000"/>
                  </a:schemeClr>
                </a:solidFill>
                <a:latin typeface="Times"/>
                <a:cs typeface="Times"/>
              </a:rPr>
              <a:t>officials</a:t>
            </a:r>
            <a:r>
              <a:rPr lang="fr-FR" sz="2200" dirty="0" smtClean="0">
                <a:solidFill>
                  <a:schemeClr val="bg1">
                    <a:alpha val="60000"/>
                  </a:schemeClr>
                </a:solidFill>
                <a:latin typeface="Times"/>
                <a:cs typeface="Times"/>
              </a:rPr>
              <a:t> in </a:t>
            </a:r>
            <a:r>
              <a:rPr lang="fr-FR" sz="2200" dirty="0" err="1" smtClean="0">
                <a:solidFill>
                  <a:schemeClr val="bg1">
                    <a:alpha val="60000"/>
                  </a:schemeClr>
                </a:solidFill>
                <a:latin typeface="Times"/>
                <a:cs typeface="Times"/>
              </a:rPr>
              <a:t>several</a:t>
            </a:r>
            <a:r>
              <a:rPr lang="fr-FR" sz="2200" dirty="0" smtClean="0">
                <a:solidFill>
                  <a:schemeClr val="bg1">
                    <a:alpha val="60000"/>
                  </a:schemeClr>
                </a:solidFill>
                <a:latin typeface="Times"/>
                <a:cs typeface="Times"/>
              </a:rPr>
              <a:t> </a:t>
            </a:r>
            <a:r>
              <a:rPr lang="fr-FR" sz="2200" dirty="0" err="1" smtClean="0">
                <a:solidFill>
                  <a:schemeClr val="bg1">
                    <a:alpha val="60000"/>
                  </a:schemeClr>
                </a:solidFill>
                <a:latin typeface="Times"/>
                <a:cs typeface="Times"/>
              </a:rPr>
              <a:t>Asian</a:t>
            </a:r>
            <a:r>
              <a:rPr lang="fr-FR" sz="2200" dirty="0" smtClean="0">
                <a:solidFill>
                  <a:schemeClr val="bg1">
                    <a:alpha val="60000"/>
                  </a:schemeClr>
                </a:solidFill>
                <a:latin typeface="Times"/>
                <a:cs typeface="Times"/>
              </a:rPr>
              <a:t> countries, and </a:t>
            </a:r>
            <a:r>
              <a:rPr lang="fr-FR" sz="2200" dirty="0" err="1" smtClean="0">
                <a:solidFill>
                  <a:schemeClr val="bg1">
                    <a:alpha val="60000"/>
                  </a:schemeClr>
                </a:solidFill>
                <a:latin typeface="Times"/>
                <a:cs typeface="Times"/>
              </a:rPr>
              <a:t>others</a:t>
            </a:r>
            <a:r>
              <a:rPr lang="fr-FR" sz="2200" dirty="0" smtClean="0">
                <a:solidFill>
                  <a:schemeClr val="bg1">
                    <a:alpha val="60000"/>
                  </a:schemeClr>
                </a:solidFill>
                <a:latin typeface="Times"/>
                <a:cs typeface="Times"/>
              </a:rPr>
              <a:t> </a:t>
            </a:r>
            <a:r>
              <a:rPr lang="fr-FR" sz="2200" dirty="0" err="1" smtClean="0">
                <a:solidFill>
                  <a:schemeClr val="bg1">
                    <a:alpha val="60000"/>
                  </a:schemeClr>
                </a:solidFill>
                <a:latin typeface="Times"/>
                <a:cs typeface="Times"/>
              </a:rPr>
              <a:t>were</a:t>
            </a:r>
            <a:r>
              <a:rPr lang="fr-FR" sz="2200" dirty="0" smtClean="0">
                <a:solidFill>
                  <a:schemeClr val="bg1">
                    <a:alpha val="60000"/>
                  </a:schemeClr>
                </a:solidFill>
                <a:latin typeface="Times"/>
                <a:cs typeface="Times"/>
              </a:rPr>
              <a:t> </a:t>
            </a:r>
            <a:r>
              <a:rPr lang="fr-FR" sz="2200" dirty="0" err="1" smtClean="0">
                <a:solidFill>
                  <a:schemeClr val="bg1">
                    <a:alpha val="60000"/>
                  </a:schemeClr>
                </a:solidFill>
                <a:latin typeface="Times"/>
                <a:cs typeface="Times"/>
              </a:rPr>
              <a:t>hacked</a:t>
            </a:r>
            <a:r>
              <a:rPr lang="fr-FR" sz="2200" dirty="0" smtClean="0">
                <a:solidFill>
                  <a:schemeClr val="bg1">
                    <a:alpha val="60000"/>
                  </a:schemeClr>
                </a:solidFill>
                <a:latin typeface="Times"/>
                <a:cs typeface="Times"/>
              </a:rPr>
              <a:t>.</a:t>
            </a:r>
          </a:p>
          <a:p>
            <a:pPr marL="0" indent="0">
              <a:buNone/>
            </a:pPr>
            <a:r>
              <a:rPr lang="fr-FR" sz="2200" b="1" dirty="0" err="1" smtClean="0">
                <a:solidFill>
                  <a:schemeClr val="bg1">
                    <a:alpha val="60000"/>
                  </a:schemeClr>
                </a:solidFill>
                <a:latin typeface="Times"/>
                <a:cs typeface="Times"/>
              </a:rPr>
              <a:t>Result</a:t>
            </a:r>
            <a:r>
              <a:rPr lang="fr-FR" sz="2200" b="1" dirty="0" smtClean="0">
                <a:solidFill>
                  <a:schemeClr val="bg1">
                    <a:alpha val="60000"/>
                  </a:schemeClr>
                </a:solidFill>
                <a:latin typeface="Times"/>
                <a:cs typeface="Times"/>
              </a:rPr>
              <a:t>: </a:t>
            </a:r>
            <a:r>
              <a:rPr lang="fr-FR" sz="2200" b="1" dirty="0" err="1" smtClean="0">
                <a:solidFill>
                  <a:schemeClr val="bg1">
                    <a:alpha val="60000"/>
                  </a:schemeClr>
                </a:solidFill>
                <a:latin typeface="Times"/>
                <a:cs typeface="Times"/>
              </a:rPr>
              <a:t>After</a:t>
            </a:r>
            <a:r>
              <a:rPr lang="fr-FR" sz="2200" b="1" dirty="0" smtClean="0">
                <a:solidFill>
                  <a:schemeClr val="bg1">
                    <a:alpha val="60000"/>
                  </a:schemeClr>
                </a:solidFill>
                <a:latin typeface="Times"/>
                <a:cs typeface="Times"/>
              </a:rPr>
              <a:t> cross </a:t>
            </a:r>
            <a:r>
              <a:rPr lang="fr-FR" sz="2200" b="1" dirty="0" err="1" smtClean="0">
                <a:solidFill>
                  <a:schemeClr val="bg1">
                    <a:alpha val="60000"/>
                  </a:schemeClr>
                </a:solidFill>
                <a:latin typeface="Times"/>
                <a:cs typeface="Times"/>
              </a:rPr>
              <a:t>acusation</a:t>
            </a:r>
            <a:r>
              <a:rPr lang="fr-FR" sz="2200" b="1" dirty="0" smtClean="0">
                <a:solidFill>
                  <a:schemeClr val="bg1">
                    <a:alpha val="60000"/>
                  </a:schemeClr>
                </a:solidFill>
                <a:latin typeface="Times"/>
                <a:cs typeface="Times"/>
              </a:rPr>
              <a:t> </a:t>
            </a:r>
            <a:r>
              <a:rPr lang="fr-FR" sz="2200" b="1" dirty="0" err="1" smtClean="0">
                <a:solidFill>
                  <a:schemeClr val="bg1">
                    <a:alpha val="60000"/>
                  </a:schemeClr>
                </a:solidFill>
                <a:latin typeface="Times"/>
                <a:cs typeface="Times"/>
              </a:rPr>
              <a:t>with</a:t>
            </a:r>
            <a:r>
              <a:rPr lang="fr-FR" sz="2200" b="1" dirty="0" smtClean="0">
                <a:solidFill>
                  <a:schemeClr val="bg1">
                    <a:alpha val="60000"/>
                  </a:schemeClr>
                </a:solidFill>
                <a:latin typeface="Times"/>
                <a:cs typeface="Times"/>
              </a:rPr>
              <a:t> the </a:t>
            </a:r>
            <a:r>
              <a:rPr lang="fr-FR" sz="2200" b="1" dirty="0" err="1">
                <a:solidFill>
                  <a:schemeClr val="bg1">
                    <a:alpha val="60000"/>
                  </a:schemeClr>
                </a:solidFill>
                <a:latin typeface="Times"/>
                <a:cs typeface="Times"/>
              </a:rPr>
              <a:t>C</a:t>
            </a:r>
            <a:r>
              <a:rPr lang="fr-FR" sz="2200" b="1" dirty="0" err="1" smtClean="0">
                <a:solidFill>
                  <a:schemeClr val="bg1">
                    <a:alpha val="60000"/>
                  </a:schemeClr>
                </a:solidFill>
                <a:latin typeface="Times"/>
                <a:cs typeface="Times"/>
              </a:rPr>
              <a:t>hinese</a:t>
            </a:r>
            <a:r>
              <a:rPr lang="fr-FR" sz="2200" b="1" dirty="0" smtClean="0">
                <a:solidFill>
                  <a:schemeClr val="bg1">
                    <a:alpha val="60000"/>
                  </a:schemeClr>
                </a:solidFill>
                <a:latin typeface="Times"/>
                <a:cs typeface="Times"/>
              </a:rPr>
              <a:t> </a:t>
            </a:r>
            <a:r>
              <a:rPr lang="fr-FR" sz="2200" b="1" dirty="0" err="1" smtClean="0">
                <a:solidFill>
                  <a:schemeClr val="bg1">
                    <a:alpha val="60000"/>
                  </a:schemeClr>
                </a:solidFill>
                <a:latin typeface="Times"/>
                <a:cs typeface="Times"/>
              </a:rPr>
              <a:t>goverment</a:t>
            </a:r>
            <a:r>
              <a:rPr lang="fr-FR" sz="2200" b="1" dirty="0" smtClean="0">
                <a:solidFill>
                  <a:schemeClr val="bg1">
                    <a:alpha val="60000"/>
                  </a:schemeClr>
                </a:solidFill>
                <a:latin typeface="Times"/>
                <a:cs typeface="Times"/>
              </a:rPr>
              <a:t> </a:t>
            </a:r>
            <a:r>
              <a:rPr lang="fr-FR" sz="2200" b="1" dirty="0" err="1" smtClean="0">
                <a:solidFill>
                  <a:schemeClr val="bg1">
                    <a:alpha val="60000"/>
                  </a:schemeClr>
                </a:solidFill>
                <a:latin typeface="Times"/>
                <a:cs typeface="Times"/>
              </a:rPr>
              <a:t>because</a:t>
            </a:r>
            <a:r>
              <a:rPr lang="fr-FR" sz="2200" b="1" dirty="0" smtClean="0">
                <a:solidFill>
                  <a:schemeClr val="bg1">
                    <a:alpha val="60000"/>
                  </a:schemeClr>
                </a:solidFill>
                <a:latin typeface="Times"/>
                <a:cs typeface="Times"/>
              </a:rPr>
              <a:t> the </a:t>
            </a:r>
            <a:r>
              <a:rPr lang="fr-FR" sz="2200" b="1" dirty="0" smtClean="0">
                <a:solidFill>
                  <a:schemeClr val="bg1">
                    <a:alpha val="60000"/>
                  </a:schemeClr>
                </a:solidFill>
                <a:latin typeface="Times"/>
                <a:cs typeface="Times"/>
              </a:rPr>
              <a:t>source of the cyber </a:t>
            </a:r>
            <a:r>
              <a:rPr lang="fr-FR" sz="2200" b="1" dirty="0" err="1" smtClean="0">
                <a:solidFill>
                  <a:schemeClr val="bg1">
                    <a:alpha val="60000"/>
                  </a:schemeClr>
                </a:solidFill>
                <a:latin typeface="Times"/>
                <a:cs typeface="Times"/>
              </a:rPr>
              <a:t>attacks</a:t>
            </a:r>
            <a:r>
              <a:rPr lang="fr-FR" sz="2200" b="1" dirty="0" smtClean="0">
                <a:solidFill>
                  <a:schemeClr val="bg1">
                    <a:alpha val="60000"/>
                  </a:schemeClr>
                </a:solidFill>
                <a:latin typeface="Times"/>
                <a:cs typeface="Times"/>
              </a:rPr>
              <a:t>, </a:t>
            </a:r>
            <a:r>
              <a:rPr lang="fr-FR" sz="2200" b="1" dirty="0">
                <a:solidFill>
                  <a:schemeClr val="bg1">
                    <a:alpha val="60000"/>
                  </a:schemeClr>
                </a:solidFill>
                <a:latin typeface="Times"/>
                <a:cs typeface="Times"/>
              </a:rPr>
              <a:t> </a:t>
            </a:r>
            <a:r>
              <a:rPr lang="fr-FR" sz="2200" b="1" dirty="0" smtClean="0">
                <a:solidFill>
                  <a:schemeClr val="bg1">
                    <a:alpha val="60000"/>
                  </a:schemeClr>
                </a:solidFill>
                <a:latin typeface="Times"/>
                <a:cs typeface="Times"/>
              </a:rPr>
              <a:t>G</a:t>
            </a:r>
            <a:r>
              <a:rPr lang="fr-FR" sz="2200" b="1" dirty="0" smtClean="0">
                <a:solidFill>
                  <a:schemeClr val="bg1">
                    <a:alpha val="60000"/>
                  </a:schemeClr>
                </a:solidFill>
                <a:latin typeface="Times"/>
                <a:cs typeface="Times"/>
              </a:rPr>
              <a:t>oogle </a:t>
            </a:r>
            <a:r>
              <a:rPr lang="fr-FR" sz="2200" b="1" dirty="0" err="1" smtClean="0">
                <a:solidFill>
                  <a:schemeClr val="bg1">
                    <a:alpha val="60000"/>
                  </a:schemeClr>
                </a:solidFill>
                <a:latin typeface="Times"/>
                <a:cs typeface="Times"/>
              </a:rPr>
              <a:t>moved</a:t>
            </a:r>
            <a:r>
              <a:rPr lang="fr-FR" sz="2200" b="1" dirty="0" smtClean="0">
                <a:solidFill>
                  <a:schemeClr val="bg1">
                    <a:alpha val="60000"/>
                  </a:schemeClr>
                </a:solidFill>
                <a:latin typeface="Times"/>
                <a:cs typeface="Times"/>
              </a:rPr>
              <a:t> all </a:t>
            </a:r>
            <a:r>
              <a:rPr lang="fr-FR" sz="2200" b="1" dirty="0" err="1" smtClean="0">
                <a:solidFill>
                  <a:schemeClr val="bg1">
                    <a:alpha val="60000"/>
                  </a:schemeClr>
                </a:solidFill>
                <a:latin typeface="Times"/>
                <a:cs typeface="Times"/>
              </a:rPr>
              <a:t>its</a:t>
            </a:r>
            <a:r>
              <a:rPr lang="fr-FR" sz="2200" b="1" dirty="0" smtClean="0">
                <a:solidFill>
                  <a:schemeClr val="bg1">
                    <a:alpha val="60000"/>
                  </a:schemeClr>
                </a:solidFill>
                <a:latin typeface="Times"/>
                <a:cs typeface="Times"/>
              </a:rPr>
              <a:t> servers out of </a:t>
            </a:r>
            <a:r>
              <a:rPr lang="fr-FR" sz="2200" b="1" dirty="0" smtClean="0">
                <a:solidFill>
                  <a:schemeClr val="bg1">
                    <a:alpha val="60000"/>
                  </a:schemeClr>
                </a:solidFill>
                <a:latin typeface="Times"/>
                <a:cs typeface="Times"/>
              </a:rPr>
              <a:t>China.</a:t>
            </a:r>
            <a:endParaRPr lang="fr-FR" sz="2200" b="1" dirty="0" smtClean="0">
              <a:solidFill>
                <a:schemeClr val="bg1">
                  <a:alpha val="60000"/>
                </a:schemeClr>
              </a:solidFill>
              <a:latin typeface="Times"/>
              <a:cs typeface="Times"/>
            </a:endParaRPr>
          </a:p>
        </p:txBody>
      </p:sp>
      <p:pic>
        <p:nvPicPr>
          <p:cNvPr id="9" name="Image 8" descr="gmail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67" y="3240000"/>
            <a:ext cx="2409398" cy="993877"/>
          </a:xfrm>
          <a:prstGeom prst="rect">
            <a:avLst/>
          </a:prstGeom>
          <a:ln w="25400">
            <a:solidFill>
              <a:schemeClr val="bg1">
                <a:alpha val="30000"/>
              </a:schemeClr>
            </a:solidFill>
          </a:ln>
        </p:spPr>
      </p:pic>
      <p:pic>
        <p:nvPicPr>
          <p:cNvPr id="14" name="Image 13" descr="wikileaks.jpg"/>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3478407" y="3240000"/>
            <a:ext cx="3132667" cy="771301"/>
          </a:xfrm>
          <a:prstGeom prst="rect">
            <a:avLst/>
          </a:prstGeom>
          <a:noFill/>
          <a:ln w="25400">
            <a:solidFill>
              <a:schemeClr val="bg1">
                <a:alpha val="20000"/>
              </a:schemeClr>
            </a:solidFill>
          </a:ln>
        </p:spPr>
      </p:pic>
      <p:pic>
        <p:nvPicPr>
          <p:cNvPr id="15" name="Image 14" descr="Sony_Online_Entertainment_Logo.jpg"/>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6940888" y="3240000"/>
            <a:ext cx="1505874" cy="993877"/>
          </a:xfrm>
          <a:prstGeom prst="rect">
            <a:avLst/>
          </a:prstGeom>
          <a:ln w="25400">
            <a:solidFill>
              <a:schemeClr val="bg1">
                <a:alpha val="20000"/>
              </a:schemeClr>
            </a:solidFill>
          </a:ln>
        </p:spPr>
      </p:pic>
    </p:spTree>
    <p:extLst>
      <p:ext uri="{BB962C8B-B14F-4D97-AF65-F5344CB8AC3E}">
        <p14:creationId xmlns:p14="http://schemas.microsoft.com/office/powerpoint/2010/main" val="680778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28" presetClass="emph" presetSubtype="0" fill="hold" nodeType="withEffect">
                                  <p:stCondLst>
                                    <p:cond delay="0"/>
                                  </p:stCondLst>
                                  <p:iterate type="lt">
                                    <p:tmPct val="10000"/>
                                  </p:iterate>
                                  <p:childTnLst>
                                    <p:animClr clrSpc="rgb" dir="cw">
                                      <p:cBhvr override="childStyle">
                                        <p:cTn id="9" dur="500" fill="hold"/>
                                        <p:tgtEl>
                                          <p:spTgt spid="5">
                                            <p:txEl>
                                              <p:pRg st="0" end="0"/>
                                            </p:txEl>
                                          </p:spTgt>
                                        </p:tgtEl>
                                        <p:attrNameLst>
                                          <p:attrName>style.color</p:attrName>
                                        </p:attrNameLst>
                                      </p:cBhvr>
                                      <p:to>
                                        <a:schemeClr val="bg1"/>
                                      </p:to>
                                    </p:animClr>
                                    <p:animClr clrSpc="rgb" dir="cw">
                                      <p:cBhvr>
                                        <p:cTn id="10" dur="500" fill="hold"/>
                                        <p:tgtEl>
                                          <p:spTgt spid="5">
                                            <p:txEl>
                                              <p:pRg st="0" end="0"/>
                                            </p:txEl>
                                          </p:spTgt>
                                        </p:tgtEl>
                                        <p:attrNameLst>
                                          <p:attrName>fillcolor</p:attrName>
                                        </p:attrNameLst>
                                      </p:cBhvr>
                                      <p:to>
                                        <a:schemeClr val="bg1"/>
                                      </p:to>
                                    </p:animClr>
                                    <p:set>
                                      <p:cBhvr>
                                        <p:cTn id="11" dur="500" fill="hold"/>
                                        <p:tgtEl>
                                          <p:spTgt spid="5">
                                            <p:txEl>
                                              <p:pRg st="0" end="0"/>
                                            </p:txEl>
                                          </p:spTgt>
                                        </p:tgtEl>
                                        <p:attrNameLst>
                                          <p:attrName>fill.type</p:attrName>
                                        </p:attrNameLst>
                                      </p:cBhvr>
                                      <p:to>
                                        <p:strVal val="solid"/>
                                      </p:to>
                                    </p:set>
                                    <p:anim to="1.5" calcmode="lin" valueType="num">
                                      <p:cBhvr override="childStyle">
                                        <p:cTn id="12" dur="500" fill="hold"/>
                                        <p:tgtEl>
                                          <p:spTgt spid="5">
                                            <p:txEl>
                                              <p:pRg st="0" end="0"/>
                                            </p:txEl>
                                          </p:spTgt>
                                        </p:tgtEl>
                                        <p:attrNameLst>
                                          <p:attrName>style.fontSize</p:attrName>
                                        </p:attrNameLst>
                                      </p:cBhvr>
                                    </p:anim>
                                  </p:childTnLst>
                                  <p:subTnLst>
                                    <p:animClr clrSpc="rgb" dir="cw">
                                      <p:cBhvr override="childStyle">
                                        <p:cTn dur="1" fill="hold" display="0" masterRel="nextClick" afterEffect="1"/>
                                        <p:tgtEl>
                                          <p:spTgt spid="5">
                                            <p:txEl>
                                              <p:pRg st="0" end="0"/>
                                            </p:txEl>
                                          </p:spTgt>
                                        </p:tgtEl>
                                        <p:attrNameLst>
                                          <p:attrName>ppt_c</p:attrName>
                                        </p:attrNameLst>
                                      </p:cBhvr>
                                      <p:to>
                                        <a:schemeClr val="bg1"/>
                                      </p:to>
                                    </p:animClr>
                                  </p:subTnLst>
                                </p:cTn>
                              </p:par>
                              <p:par>
                                <p:cTn id="13" presetID="9" presetClass="emph" presetSubtype="0" grpId="0" nodeType="withEffect">
                                  <p:stCondLst>
                                    <p:cond delay="0"/>
                                  </p:stCondLst>
                                  <p:childTnLst>
                                    <p:set>
                                      <p:cBhvr rctx="PPT">
                                        <p:cTn id="14" dur="indefinite"/>
                                        <p:tgtEl>
                                          <p:spTgt spid="6">
                                            <p:txEl>
                                              <p:pRg st="0" end="0"/>
                                            </p:txEl>
                                          </p:spTgt>
                                        </p:tgtEl>
                                        <p:attrNameLst>
                                          <p:attrName>style.opacity</p:attrName>
                                        </p:attrNameLst>
                                      </p:cBhvr>
                                      <p:to>
                                        <p:strVal val="0.25"/>
                                      </p:to>
                                    </p:set>
                                    <p:animEffect filter="image" prLst="opacity: 0.25">
                                      <p:cBhvr rctx="IE">
                                        <p:cTn id="15" dur="indefinite"/>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32457"/>
            <a:ext cx="8229600" cy="411162"/>
          </a:xfrm>
        </p:spPr>
        <p:txBody>
          <a:bodyPr>
            <a:noAutofit/>
          </a:bodyPr>
          <a:lstStyle/>
          <a:p>
            <a:r>
              <a:rPr lang="fr-FR" sz="2000" b="1" dirty="0" smtClean="0">
                <a:ln>
                  <a:solidFill>
                    <a:schemeClr val="bg1">
                      <a:alpha val="60000"/>
                    </a:schemeClr>
                  </a:solidFill>
                </a:ln>
                <a:solidFill>
                  <a:schemeClr val="bg1">
                    <a:alpha val="60000"/>
                  </a:schemeClr>
                </a:solidFill>
                <a:latin typeface="Consolas"/>
                <a:cs typeface="Arial"/>
              </a:rPr>
              <a:t>  Quantitative </a:t>
            </a:r>
            <a:r>
              <a:rPr lang="fr-FR" sz="2000" b="1" dirty="0" err="1">
                <a:ln>
                  <a:solidFill>
                    <a:schemeClr val="bg1">
                      <a:alpha val="60000"/>
                    </a:schemeClr>
                  </a:solidFill>
                </a:ln>
                <a:solidFill>
                  <a:schemeClr val="bg1">
                    <a:alpha val="60000"/>
                  </a:schemeClr>
                </a:solidFill>
                <a:latin typeface="Consolas"/>
                <a:cs typeface="Arial"/>
              </a:rPr>
              <a:t>Analysis</a:t>
            </a:r>
            <a:r>
              <a:rPr lang="fr-FR" sz="2000" b="1" dirty="0">
                <a:ln>
                  <a:solidFill>
                    <a:schemeClr val="bg1">
                      <a:alpha val="60000"/>
                    </a:schemeClr>
                  </a:solidFill>
                </a:ln>
                <a:solidFill>
                  <a:schemeClr val="bg1">
                    <a:alpha val="60000"/>
                  </a:schemeClr>
                </a:solidFill>
                <a:latin typeface="Consolas"/>
                <a:cs typeface="Arial"/>
              </a:rPr>
              <a:t> </a:t>
            </a:r>
            <a:r>
              <a:rPr lang="fr-FR" sz="2000" b="1" dirty="0" smtClean="0">
                <a:ln>
                  <a:solidFill>
                    <a:schemeClr val="bg1">
                      <a:alpha val="60000"/>
                    </a:schemeClr>
                  </a:solidFill>
                </a:ln>
                <a:solidFill>
                  <a:schemeClr val="bg1">
                    <a:alpha val="60000"/>
                  </a:schemeClr>
                </a:solidFill>
                <a:latin typeface="Consolas"/>
                <a:cs typeface="Arial"/>
              </a:rPr>
              <a:t>of</a:t>
            </a:r>
            <a:endParaRPr lang="fr-FR" sz="1600" dirty="0">
              <a:ln>
                <a:solidFill>
                  <a:schemeClr val="bg1">
                    <a:alpha val="60000"/>
                  </a:schemeClr>
                </a:solidFill>
              </a:ln>
              <a:solidFill>
                <a:schemeClr val="bg1">
                  <a:alpha val="60000"/>
                </a:schemeClr>
              </a:solidFill>
              <a:latin typeface="Consolas"/>
              <a:cs typeface="Arial"/>
            </a:endParaRPr>
          </a:p>
        </p:txBody>
      </p:sp>
      <p:sp>
        <p:nvSpPr>
          <p:cNvPr id="5" name="Titre 1"/>
          <p:cNvSpPr txBox="1">
            <a:spLocks/>
          </p:cNvSpPr>
          <p:nvPr/>
        </p:nvSpPr>
        <p:spPr>
          <a:xfrm>
            <a:off x="608400" y="720000"/>
            <a:ext cx="8229600" cy="3955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Arial"/>
              </a:rPr>
              <a:t>Information </a:t>
            </a:r>
            <a:r>
              <a:rPr lang="fr-FR" sz="2000" b="1" dirty="0" err="1" smtClean="0">
                <a:ln>
                  <a:solidFill>
                    <a:schemeClr val="bg1">
                      <a:alpha val="60000"/>
                    </a:schemeClr>
                  </a:solidFill>
                </a:ln>
                <a:solidFill>
                  <a:schemeClr val="bg1">
                    <a:alpha val="60000"/>
                  </a:schemeClr>
                </a:solidFill>
                <a:latin typeface="Consolas"/>
                <a:cs typeface="Arial"/>
              </a:rPr>
              <a:t>Leakage</a:t>
            </a:r>
            <a:r>
              <a:rPr lang="fr-FR" sz="2000" b="1" dirty="0" smtClean="0">
                <a:ln>
                  <a:solidFill>
                    <a:schemeClr val="bg1">
                      <a:alpha val="60000"/>
                    </a:schemeClr>
                  </a:solidFill>
                </a:ln>
                <a:solidFill>
                  <a:schemeClr val="bg1">
                    <a:alpha val="60000"/>
                  </a:schemeClr>
                </a:solidFill>
                <a:latin typeface="Consolas"/>
                <a:cs typeface="Arial"/>
              </a:rPr>
              <a:t/>
            </a:r>
            <a:br>
              <a:rPr lang="fr-FR" sz="2000" b="1" dirty="0" smtClean="0">
                <a:ln>
                  <a:solidFill>
                    <a:schemeClr val="bg1">
                      <a:alpha val="60000"/>
                    </a:schemeClr>
                  </a:solidFill>
                </a:ln>
                <a:solidFill>
                  <a:schemeClr val="bg1">
                    <a:alpha val="60000"/>
                  </a:schemeClr>
                </a:solidFill>
                <a:latin typeface="Consolas"/>
                <a:cs typeface="Arial"/>
              </a:rPr>
            </a:br>
            <a:endParaRPr lang="fr-FR" sz="2000" dirty="0">
              <a:ln>
                <a:solidFill>
                  <a:schemeClr val="bg1">
                    <a:alpha val="60000"/>
                  </a:schemeClr>
                </a:solidFill>
              </a:ln>
              <a:solidFill>
                <a:schemeClr val="bg1">
                  <a:alpha val="60000"/>
                </a:schemeClr>
              </a:solidFill>
              <a:latin typeface="Consolas"/>
              <a:cs typeface="Arial"/>
            </a:endParaRPr>
          </a:p>
        </p:txBody>
      </p:sp>
      <p:sp>
        <p:nvSpPr>
          <p:cNvPr id="6" name="Titre 1"/>
          <p:cNvSpPr txBox="1">
            <a:spLocks/>
          </p:cNvSpPr>
          <p:nvPr/>
        </p:nvSpPr>
        <p:spPr>
          <a:xfrm>
            <a:off x="609600" y="809300"/>
            <a:ext cx="8229600" cy="5254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Arial"/>
              </a:rPr>
              <a:t>in </a:t>
            </a:r>
            <a:r>
              <a:rPr lang="fr-FR" sz="2000" b="1" dirty="0" err="1" smtClean="0">
                <a:ln>
                  <a:solidFill>
                    <a:schemeClr val="bg1">
                      <a:alpha val="60000"/>
                    </a:schemeClr>
                  </a:solidFill>
                </a:ln>
                <a:solidFill>
                  <a:schemeClr val="bg1">
                    <a:alpha val="60000"/>
                  </a:schemeClr>
                </a:solidFill>
                <a:latin typeface="Consolas"/>
                <a:cs typeface="Arial"/>
              </a:rPr>
              <a:t>Probabilistic</a:t>
            </a:r>
            <a:r>
              <a:rPr lang="fr-FR" sz="2000" b="1" dirty="0" smtClean="0">
                <a:ln>
                  <a:solidFill>
                    <a:schemeClr val="bg1">
                      <a:alpha val="60000"/>
                    </a:schemeClr>
                  </a:solidFill>
                </a:ln>
                <a:solidFill>
                  <a:schemeClr val="bg1">
                    <a:alpha val="60000"/>
                  </a:schemeClr>
                </a:solidFill>
                <a:latin typeface="Consolas"/>
                <a:cs typeface="Arial"/>
              </a:rPr>
              <a:t> and </a:t>
            </a:r>
            <a:r>
              <a:rPr lang="fr-FR" sz="2000" b="1" dirty="0" err="1" smtClean="0">
                <a:ln>
                  <a:solidFill>
                    <a:schemeClr val="bg1">
                      <a:alpha val="60000"/>
                    </a:schemeClr>
                  </a:solidFill>
                </a:ln>
                <a:solidFill>
                  <a:schemeClr val="bg1">
                    <a:alpha val="60000"/>
                  </a:schemeClr>
                </a:solidFill>
                <a:latin typeface="Consolas"/>
                <a:cs typeface="Arial"/>
              </a:rPr>
              <a:t>Nondeterministic</a:t>
            </a:r>
            <a:r>
              <a:rPr lang="fr-FR" sz="2000" b="1" dirty="0" smtClean="0">
                <a:ln>
                  <a:solidFill>
                    <a:schemeClr val="bg1">
                      <a:alpha val="60000"/>
                    </a:schemeClr>
                  </a:solidFill>
                </a:ln>
                <a:solidFill>
                  <a:schemeClr val="bg1">
                    <a:alpha val="60000"/>
                  </a:schemeClr>
                </a:solidFill>
                <a:latin typeface="Consolas"/>
                <a:cs typeface="Arial"/>
              </a:rPr>
              <a:t> </a:t>
            </a:r>
            <a:r>
              <a:rPr lang="fr-FR" sz="2000" b="1" dirty="0" err="1" smtClean="0">
                <a:ln>
                  <a:solidFill>
                    <a:schemeClr val="bg1">
                      <a:alpha val="60000"/>
                    </a:schemeClr>
                  </a:solidFill>
                </a:ln>
                <a:solidFill>
                  <a:schemeClr val="bg1">
                    <a:alpha val="60000"/>
                  </a:schemeClr>
                </a:solidFill>
                <a:latin typeface="Consolas"/>
                <a:cs typeface="Arial"/>
              </a:rPr>
              <a:t>Systems</a:t>
            </a:r>
            <a:endParaRPr lang="fr-FR" sz="2000" dirty="0">
              <a:ln>
                <a:solidFill>
                  <a:schemeClr val="bg1">
                    <a:alpha val="60000"/>
                  </a:schemeClr>
                </a:solidFill>
              </a:ln>
              <a:solidFill>
                <a:schemeClr val="bg1">
                  <a:alpha val="60000"/>
                </a:schemeClr>
              </a:solidFill>
              <a:latin typeface="Consolas"/>
              <a:cs typeface="Arial"/>
            </a:endParaRPr>
          </a:p>
        </p:txBody>
      </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10" name="Espace réservé du contenu 2"/>
          <p:cNvSpPr txBox="1">
            <a:spLocks/>
          </p:cNvSpPr>
          <p:nvPr/>
        </p:nvSpPr>
        <p:spPr>
          <a:xfrm>
            <a:off x="609600" y="4417761"/>
            <a:ext cx="8305800" cy="22785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chemeClr val="bg1">
                    <a:alpha val="60000"/>
                  </a:schemeClr>
                </a:solidFill>
                <a:latin typeface="Times"/>
                <a:cs typeface="Times"/>
              </a:rPr>
              <a:t>International non-profit organization that publishes submissions of private secret and classified media from anonymous news sources </a:t>
            </a:r>
          </a:p>
          <a:p>
            <a:pPr>
              <a:buFontTx/>
              <a:buChar char="•"/>
            </a:pPr>
            <a:r>
              <a:rPr lang="en-US" sz="2000" dirty="0" smtClean="0">
                <a:solidFill>
                  <a:schemeClr val="bg1">
                    <a:alpha val="60000"/>
                  </a:schemeClr>
                </a:solidFill>
                <a:latin typeface="Times"/>
                <a:cs typeface="Times"/>
              </a:rPr>
              <a:t>Released  92 000 US confidential documents about war in Afghanistan</a:t>
            </a:r>
          </a:p>
          <a:p>
            <a:pPr>
              <a:buFontTx/>
              <a:buChar char="•"/>
            </a:pPr>
            <a:r>
              <a:rPr lang="en-US" sz="2000" dirty="0" smtClean="0">
                <a:solidFill>
                  <a:schemeClr val="bg1">
                    <a:alpha val="60000"/>
                  </a:schemeClr>
                </a:solidFill>
                <a:latin typeface="Times"/>
                <a:cs typeface="Times"/>
              </a:rPr>
              <a:t>Released 260 000 US diplomatic cables</a:t>
            </a:r>
          </a:p>
          <a:p>
            <a:pPr>
              <a:buFontTx/>
              <a:buChar char="•"/>
            </a:pPr>
            <a:r>
              <a:rPr lang="en-US" sz="2000" dirty="0" smtClean="0">
                <a:solidFill>
                  <a:schemeClr val="bg1">
                    <a:alpha val="60000"/>
                  </a:schemeClr>
                </a:solidFill>
                <a:latin typeface="Times"/>
                <a:cs typeface="Times"/>
              </a:rPr>
              <a:t>Released 400 000 US confidential documents about the war in </a:t>
            </a:r>
            <a:r>
              <a:rPr lang="en-US" sz="2000" dirty="0" err="1" smtClean="0">
                <a:solidFill>
                  <a:schemeClr val="bg1">
                    <a:alpha val="60000"/>
                  </a:schemeClr>
                </a:solidFill>
                <a:latin typeface="Times"/>
                <a:cs typeface="Times"/>
              </a:rPr>
              <a:t>Irak</a:t>
            </a:r>
            <a:r>
              <a:rPr lang="en-US" sz="2000" dirty="0" smtClean="0">
                <a:solidFill>
                  <a:schemeClr val="bg1">
                    <a:alpha val="60000"/>
                  </a:schemeClr>
                </a:solidFill>
                <a:latin typeface="Times"/>
                <a:cs typeface="Times"/>
              </a:rPr>
              <a:t> </a:t>
            </a:r>
          </a:p>
          <a:p>
            <a:pPr marL="0" indent="0">
              <a:buNone/>
            </a:pPr>
            <a:r>
              <a:rPr lang="fr-FR" sz="2000" b="1" dirty="0" err="1" smtClean="0">
                <a:solidFill>
                  <a:schemeClr val="bg1">
                    <a:alpha val="60000"/>
                  </a:schemeClr>
                </a:solidFill>
                <a:latin typeface="Times"/>
                <a:cs typeface="Times"/>
              </a:rPr>
              <a:t>Result</a:t>
            </a:r>
            <a:r>
              <a:rPr lang="fr-FR" sz="2000" b="1" dirty="0" smtClean="0">
                <a:solidFill>
                  <a:schemeClr val="bg1">
                    <a:alpha val="60000"/>
                  </a:schemeClr>
                </a:solidFill>
                <a:latin typeface="Times"/>
                <a:cs typeface="Times"/>
              </a:rPr>
              <a:t>: one of </a:t>
            </a:r>
            <a:r>
              <a:rPr lang="fr-FR" sz="2000" b="1" dirty="0">
                <a:solidFill>
                  <a:schemeClr val="bg1">
                    <a:alpha val="60000"/>
                  </a:schemeClr>
                </a:solidFill>
                <a:latin typeface="Times"/>
                <a:cs typeface="Times"/>
              </a:rPr>
              <a:t>the </a:t>
            </a:r>
            <a:r>
              <a:rPr lang="fr-FR" sz="2000" b="1" dirty="0" err="1">
                <a:solidFill>
                  <a:schemeClr val="bg1">
                    <a:alpha val="60000"/>
                  </a:schemeClr>
                </a:solidFill>
                <a:latin typeface="Times"/>
                <a:cs typeface="Times"/>
              </a:rPr>
              <a:t>biggest</a:t>
            </a:r>
            <a:r>
              <a:rPr lang="fr-FR" sz="2000" b="1" dirty="0">
                <a:solidFill>
                  <a:schemeClr val="bg1">
                    <a:alpha val="60000"/>
                  </a:schemeClr>
                </a:solidFill>
                <a:latin typeface="Times"/>
                <a:cs typeface="Times"/>
              </a:rPr>
              <a:t> </a:t>
            </a:r>
            <a:r>
              <a:rPr lang="fr-FR" sz="2000" b="1" dirty="0" err="1">
                <a:solidFill>
                  <a:schemeClr val="bg1">
                    <a:alpha val="60000"/>
                  </a:schemeClr>
                </a:solidFill>
                <a:latin typeface="Times"/>
                <a:cs typeface="Times"/>
              </a:rPr>
              <a:t>diplomatic</a:t>
            </a:r>
            <a:r>
              <a:rPr lang="fr-FR" sz="2000" b="1" dirty="0">
                <a:solidFill>
                  <a:schemeClr val="bg1">
                    <a:alpha val="60000"/>
                  </a:schemeClr>
                </a:solidFill>
                <a:latin typeface="Times"/>
                <a:cs typeface="Times"/>
              </a:rPr>
              <a:t> </a:t>
            </a:r>
            <a:r>
              <a:rPr lang="fr-FR" sz="2000" b="1" dirty="0" err="1">
                <a:solidFill>
                  <a:schemeClr val="bg1">
                    <a:alpha val="60000"/>
                  </a:schemeClr>
                </a:solidFill>
                <a:latin typeface="Times"/>
                <a:cs typeface="Times"/>
              </a:rPr>
              <a:t>crisis</a:t>
            </a:r>
            <a:r>
              <a:rPr lang="fr-FR" sz="2000" b="1" dirty="0">
                <a:solidFill>
                  <a:schemeClr val="bg1">
                    <a:alpha val="60000"/>
                  </a:schemeClr>
                </a:solidFill>
                <a:latin typeface="Times"/>
                <a:cs typeface="Times"/>
              </a:rPr>
              <a:t> in the </a:t>
            </a:r>
            <a:r>
              <a:rPr lang="fr-FR" sz="2000" b="1" dirty="0" err="1">
                <a:solidFill>
                  <a:schemeClr val="bg1">
                    <a:alpha val="60000"/>
                  </a:schemeClr>
                </a:solidFill>
                <a:latin typeface="Times"/>
                <a:cs typeface="Times"/>
              </a:rPr>
              <a:t>history</a:t>
            </a:r>
            <a:r>
              <a:rPr lang="fr-FR" sz="2000" b="1" dirty="0">
                <a:solidFill>
                  <a:schemeClr val="bg1">
                    <a:alpha val="60000"/>
                  </a:schemeClr>
                </a:solidFill>
                <a:latin typeface="Times"/>
                <a:cs typeface="Times"/>
              </a:rPr>
              <a:t> of the U.S.</a:t>
            </a:r>
            <a:r>
              <a:rPr lang="fr-FR" sz="2000" dirty="0">
                <a:solidFill>
                  <a:schemeClr val="bg1">
                    <a:alpha val="60000"/>
                  </a:schemeClr>
                </a:solidFill>
                <a:latin typeface="Times"/>
                <a:cs typeface="Times"/>
              </a:rPr>
              <a:t> </a:t>
            </a:r>
            <a:endParaRPr lang="en-US" sz="2000" dirty="0">
              <a:solidFill>
                <a:schemeClr val="bg1">
                  <a:alpha val="60000"/>
                </a:schemeClr>
              </a:solidFill>
              <a:latin typeface="Times"/>
              <a:cs typeface="Times"/>
            </a:endParaRPr>
          </a:p>
        </p:txBody>
      </p:sp>
      <p:pic>
        <p:nvPicPr>
          <p:cNvPr id="11" name="Image 10" descr="gmail01.jpg"/>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694267" y="3240000"/>
            <a:ext cx="2409398" cy="993877"/>
          </a:xfrm>
          <a:prstGeom prst="rect">
            <a:avLst/>
          </a:prstGeom>
          <a:ln w="25400">
            <a:solidFill>
              <a:schemeClr val="bg1">
                <a:alpha val="20000"/>
              </a:schemeClr>
            </a:solidFill>
          </a:ln>
        </p:spPr>
      </p:pic>
      <p:pic>
        <p:nvPicPr>
          <p:cNvPr id="13" name="Image 12" descr="wikileaks.jp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478407" y="3240000"/>
            <a:ext cx="3132667" cy="771301"/>
          </a:xfrm>
          <a:prstGeom prst="rect">
            <a:avLst/>
          </a:prstGeom>
          <a:noFill/>
          <a:ln w="25400">
            <a:solidFill>
              <a:schemeClr val="bg1">
                <a:alpha val="20000"/>
              </a:schemeClr>
            </a:solidFill>
          </a:ln>
        </p:spPr>
      </p:pic>
      <p:pic>
        <p:nvPicPr>
          <p:cNvPr id="14" name="Image 13" descr="Sony_Online_Entertainment_Logo.jpg"/>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6940888" y="3240000"/>
            <a:ext cx="1505874" cy="993877"/>
          </a:xfrm>
          <a:prstGeom prst="rect">
            <a:avLst/>
          </a:prstGeom>
          <a:ln w="25400">
            <a:solidFill>
              <a:schemeClr val="bg1">
                <a:alpha val="20000"/>
              </a:schemeClr>
            </a:solidFill>
          </a:ln>
        </p:spPr>
      </p:pic>
      <p:sp>
        <p:nvSpPr>
          <p:cNvPr id="15" name="Espace réservé du contenu 2"/>
          <p:cNvSpPr>
            <a:spLocks noGrp="1"/>
          </p:cNvSpPr>
          <p:nvPr>
            <p:ph idx="1"/>
          </p:nvPr>
        </p:nvSpPr>
        <p:spPr>
          <a:xfrm>
            <a:off x="533400" y="1600201"/>
            <a:ext cx="8305800" cy="1912630"/>
          </a:xfrm>
        </p:spPr>
        <p:txBody>
          <a:bodyPr>
            <a:normAutofit/>
          </a:bodyPr>
          <a:lstStyle/>
          <a:p>
            <a:pPr marL="0" indent="0">
              <a:buNone/>
            </a:pPr>
            <a:r>
              <a:rPr lang="fr-FR" sz="3500" b="1" dirty="0" err="1" smtClean="0">
                <a:solidFill>
                  <a:schemeClr val="bg1">
                    <a:alpha val="60000"/>
                  </a:schemeClr>
                </a:solidFill>
                <a:latin typeface="Times"/>
                <a:cs typeface="Times"/>
              </a:rPr>
              <a:t>What</a:t>
            </a:r>
            <a:r>
              <a:rPr lang="fr-FR" sz="3500" b="1" dirty="0" smtClean="0">
                <a:solidFill>
                  <a:schemeClr val="bg1">
                    <a:alpha val="60000"/>
                  </a:schemeClr>
                </a:solidFill>
                <a:latin typeface="Times"/>
                <a:cs typeface="Times"/>
              </a:rPr>
              <a:t> </a:t>
            </a:r>
            <a:r>
              <a:rPr lang="fr-FR" sz="3500" b="1" dirty="0" err="1" smtClean="0">
                <a:solidFill>
                  <a:schemeClr val="bg1">
                    <a:alpha val="60000"/>
                  </a:schemeClr>
                </a:solidFill>
                <a:latin typeface="Times"/>
                <a:cs typeface="Times"/>
              </a:rPr>
              <a:t>is</a:t>
            </a:r>
            <a:r>
              <a:rPr lang="fr-FR" sz="3500" b="1" dirty="0" smtClean="0">
                <a:solidFill>
                  <a:schemeClr val="bg1">
                    <a:alpha val="60000"/>
                  </a:schemeClr>
                </a:solidFill>
                <a:latin typeface="Times"/>
                <a:cs typeface="Times"/>
              </a:rPr>
              <a:t> </a:t>
            </a:r>
            <a:r>
              <a:rPr lang="fr-FR" sz="3500" b="1" dirty="0">
                <a:solidFill>
                  <a:schemeClr val="bg1">
                    <a:alpha val="60000"/>
                  </a:schemeClr>
                </a:solidFill>
                <a:latin typeface="Times"/>
                <a:cs typeface="Times"/>
              </a:rPr>
              <a:t>information </a:t>
            </a:r>
            <a:r>
              <a:rPr lang="fr-FR" sz="3500" b="1" dirty="0" err="1">
                <a:solidFill>
                  <a:schemeClr val="bg1">
                    <a:alpha val="60000"/>
                  </a:schemeClr>
                </a:solidFill>
                <a:latin typeface="Times"/>
                <a:cs typeface="Times"/>
              </a:rPr>
              <a:t>leakage</a:t>
            </a:r>
            <a:r>
              <a:rPr lang="fr-FR" sz="3500" b="1" dirty="0" smtClean="0">
                <a:solidFill>
                  <a:schemeClr val="bg1">
                    <a:alpha val="60000"/>
                  </a:schemeClr>
                </a:solidFill>
                <a:latin typeface="Times"/>
                <a:cs typeface="Times"/>
              </a:rPr>
              <a:t>? </a:t>
            </a:r>
          </a:p>
          <a:p>
            <a:pPr marL="0" indent="0">
              <a:buNone/>
            </a:pPr>
            <a:r>
              <a:rPr lang="en-US" sz="2000" dirty="0" smtClean="0">
                <a:solidFill>
                  <a:schemeClr val="bg1">
                    <a:alpha val="60000"/>
                  </a:schemeClr>
                </a:solidFill>
                <a:latin typeface="Times"/>
                <a:cs typeface="Times"/>
              </a:rPr>
              <a:t>An </a:t>
            </a:r>
            <a:r>
              <a:rPr lang="en-US" sz="2000" b="1" i="1" dirty="0">
                <a:solidFill>
                  <a:schemeClr val="bg1">
                    <a:alpha val="60000"/>
                  </a:schemeClr>
                </a:solidFill>
                <a:latin typeface="Times"/>
                <a:cs typeface="Times"/>
              </a:rPr>
              <a:t>incident</a:t>
            </a:r>
            <a:r>
              <a:rPr lang="en-US" sz="2000" dirty="0">
                <a:solidFill>
                  <a:schemeClr val="bg1">
                    <a:alpha val="60000"/>
                  </a:schemeClr>
                </a:solidFill>
                <a:latin typeface="Times"/>
                <a:cs typeface="Times"/>
              </a:rPr>
              <a:t> where the confidentiality of information has been </a:t>
            </a:r>
            <a:r>
              <a:rPr lang="en-US" sz="2000" dirty="0" smtClean="0">
                <a:solidFill>
                  <a:schemeClr val="bg1">
                    <a:alpha val="60000"/>
                  </a:schemeClr>
                </a:solidFill>
                <a:latin typeface="Times"/>
                <a:cs typeface="Times"/>
              </a:rPr>
              <a:t>compromised</a:t>
            </a:r>
            <a:r>
              <a:rPr lang="fr-FR" sz="2000" dirty="0">
                <a:solidFill>
                  <a:schemeClr val="bg1">
                    <a:alpha val="60000"/>
                  </a:schemeClr>
                </a:solidFill>
                <a:latin typeface="Times"/>
                <a:cs typeface="Times"/>
              </a:rPr>
              <a:t>.</a:t>
            </a:r>
            <a:r>
              <a:rPr lang="fr-FR" sz="2000" dirty="0" smtClean="0">
                <a:solidFill>
                  <a:schemeClr val="bg1">
                    <a:alpha val="60000"/>
                  </a:schemeClr>
                </a:solidFill>
                <a:latin typeface="Times"/>
                <a:cs typeface="Times"/>
              </a:rPr>
              <a:t> </a:t>
            </a:r>
          </a:p>
          <a:p>
            <a:pPr marL="0" indent="0" algn="ctr">
              <a:buNone/>
            </a:pPr>
            <a:r>
              <a:rPr lang="fr-FR" b="1" dirty="0" err="1" smtClean="0">
                <a:solidFill>
                  <a:schemeClr val="bg1">
                    <a:alpha val="60000"/>
                  </a:schemeClr>
                </a:solidFill>
                <a:latin typeface="Times"/>
                <a:cs typeface="Times"/>
              </a:rPr>
              <a:t>Examples</a:t>
            </a:r>
            <a:endParaRPr lang="fr-FR" b="1" dirty="0" smtClean="0">
              <a:solidFill>
                <a:schemeClr val="bg1">
                  <a:alpha val="60000"/>
                </a:schemeClr>
              </a:solidFill>
              <a:latin typeface="Times"/>
              <a:cs typeface="Times"/>
            </a:endParaRPr>
          </a:p>
        </p:txBody>
      </p:sp>
    </p:spTree>
    <p:extLst>
      <p:ext uri="{BB962C8B-B14F-4D97-AF65-F5344CB8AC3E}">
        <p14:creationId xmlns:p14="http://schemas.microsoft.com/office/powerpoint/2010/main" val="3316351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28" presetClass="emph" presetSubtype="0" fill="hold" nodeType="withEffect">
                                  <p:stCondLst>
                                    <p:cond delay="0"/>
                                  </p:stCondLst>
                                  <p:iterate type="lt">
                                    <p:tmPct val="10000"/>
                                  </p:iterate>
                                  <p:childTnLst>
                                    <p:animClr clrSpc="rgb" dir="cw">
                                      <p:cBhvr override="childStyle">
                                        <p:cTn id="9" dur="10" fill="hold"/>
                                        <p:tgtEl>
                                          <p:spTgt spid="5">
                                            <p:txEl>
                                              <p:pRg st="0" end="0"/>
                                            </p:txEl>
                                          </p:spTgt>
                                        </p:tgtEl>
                                        <p:attrNameLst>
                                          <p:attrName>style.color</p:attrName>
                                        </p:attrNameLst>
                                      </p:cBhvr>
                                      <p:to>
                                        <a:schemeClr val="bg1"/>
                                      </p:to>
                                    </p:animClr>
                                    <p:animClr clrSpc="rgb" dir="cw">
                                      <p:cBhvr>
                                        <p:cTn id="10" dur="10" fill="hold"/>
                                        <p:tgtEl>
                                          <p:spTgt spid="5">
                                            <p:txEl>
                                              <p:pRg st="0" end="0"/>
                                            </p:txEl>
                                          </p:spTgt>
                                        </p:tgtEl>
                                        <p:attrNameLst>
                                          <p:attrName>fillcolor</p:attrName>
                                        </p:attrNameLst>
                                      </p:cBhvr>
                                      <p:to>
                                        <a:schemeClr val="bg1"/>
                                      </p:to>
                                    </p:animClr>
                                    <p:set>
                                      <p:cBhvr>
                                        <p:cTn id="11" dur="10" fill="hold"/>
                                        <p:tgtEl>
                                          <p:spTgt spid="5">
                                            <p:txEl>
                                              <p:pRg st="0" end="0"/>
                                            </p:txEl>
                                          </p:spTgt>
                                        </p:tgtEl>
                                        <p:attrNameLst>
                                          <p:attrName>fill.type</p:attrName>
                                        </p:attrNameLst>
                                      </p:cBhvr>
                                      <p:to>
                                        <p:strVal val="solid"/>
                                      </p:to>
                                    </p:set>
                                    <p:anim to="1.5" calcmode="lin" valueType="num">
                                      <p:cBhvr override="childStyle">
                                        <p:cTn id="12" dur="10" fill="hold"/>
                                        <p:tgtEl>
                                          <p:spTgt spid="5">
                                            <p:txEl>
                                              <p:pRg st="0" end="0"/>
                                            </p:txEl>
                                          </p:spTgt>
                                        </p:tgtEl>
                                        <p:attrNameLst>
                                          <p:attrName>style.fontSize</p:attrName>
                                        </p:attrNameLst>
                                      </p:cBhvr>
                                    </p:anim>
                                  </p:childTnLst>
                                  <p:subTnLst>
                                    <p:animClr clrSpc="rgb" dir="cw">
                                      <p:cBhvr override="childStyle">
                                        <p:cTn dur="1" fill="hold" display="0" masterRel="nextClick" afterEffect="1"/>
                                        <p:tgtEl>
                                          <p:spTgt spid="5">
                                            <p:txEl>
                                              <p:pRg st="0" end="0"/>
                                            </p:txEl>
                                          </p:spTgt>
                                        </p:tgtEl>
                                        <p:attrNameLst>
                                          <p:attrName>ppt_c</p:attrName>
                                        </p:attrNameLst>
                                      </p:cBhvr>
                                      <p:to>
                                        <a:schemeClr val="bg1"/>
                                      </p:to>
                                    </p:animClr>
                                  </p:subTnLst>
                                </p:cTn>
                              </p:par>
                              <p:par>
                                <p:cTn id="13" presetID="9" presetClass="emph" presetSubtype="0" grpId="0" nodeType="withEffect">
                                  <p:stCondLst>
                                    <p:cond delay="0"/>
                                  </p:stCondLst>
                                  <p:childTnLst>
                                    <p:set>
                                      <p:cBhvr rctx="PPT">
                                        <p:cTn id="14" dur="indefinite"/>
                                        <p:tgtEl>
                                          <p:spTgt spid="6">
                                            <p:txEl>
                                              <p:pRg st="0" end="0"/>
                                            </p:txEl>
                                          </p:spTgt>
                                        </p:tgtEl>
                                        <p:attrNameLst>
                                          <p:attrName>style.opacity</p:attrName>
                                        </p:attrNameLst>
                                      </p:cBhvr>
                                      <p:to>
                                        <p:strVal val="0.25"/>
                                      </p:to>
                                    </p:set>
                                    <p:animEffect filter="image" prLst="opacity: 0.25">
                                      <p:cBhvr rctx="IE">
                                        <p:cTn id="15" dur="indefinite"/>
                                        <p:tgtEl>
                                          <p:spTgt spid="6">
                                            <p:txEl>
                                              <p:pRg st="0" end="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32457"/>
            <a:ext cx="8229600" cy="411162"/>
          </a:xfrm>
        </p:spPr>
        <p:txBody>
          <a:bodyPr>
            <a:noAutofit/>
          </a:bodyPr>
          <a:lstStyle/>
          <a:p>
            <a:r>
              <a:rPr lang="fr-FR" sz="2000" b="1" dirty="0" smtClean="0">
                <a:ln>
                  <a:solidFill>
                    <a:schemeClr val="bg1">
                      <a:alpha val="60000"/>
                    </a:schemeClr>
                  </a:solidFill>
                </a:ln>
                <a:solidFill>
                  <a:schemeClr val="bg1">
                    <a:alpha val="60000"/>
                  </a:schemeClr>
                </a:solidFill>
                <a:latin typeface="Consolas"/>
                <a:cs typeface="Arial"/>
              </a:rPr>
              <a:t>  Quantitative </a:t>
            </a:r>
            <a:r>
              <a:rPr lang="fr-FR" sz="2000" b="1" dirty="0" err="1">
                <a:ln>
                  <a:solidFill>
                    <a:schemeClr val="bg1">
                      <a:alpha val="60000"/>
                    </a:schemeClr>
                  </a:solidFill>
                </a:ln>
                <a:solidFill>
                  <a:schemeClr val="bg1">
                    <a:alpha val="60000"/>
                  </a:schemeClr>
                </a:solidFill>
                <a:latin typeface="Consolas"/>
                <a:cs typeface="Arial"/>
              </a:rPr>
              <a:t>Analysis</a:t>
            </a:r>
            <a:r>
              <a:rPr lang="fr-FR" sz="2000" b="1" dirty="0">
                <a:ln>
                  <a:solidFill>
                    <a:schemeClr val="bg1">
                      <a:alpha val="60000"/>
                    </a:schemeClr>
                  </a:solidFill>
                </a:ln>
                <a:solidFill>
                  <a:schemeClr val="bg1">
                    <a:alpha val="60000"/>
                  </a:schemeClr>
                </a:solidFill>
                <a:latin typeface="Consolas"/>
                <a:cs typeface="Arial"/>
              </a:rPr>
              <a:t> </a:t>
            </a:r>
            <a:r>
              <a:rPr lang="fr-FR" sz="2000" b="1" dirty="0" smtClean="0">
                <a:ln>
                  <a:solidFill>
                    <a:schemeClr val="bg1">
                      <a:alpha val="60000"/>
                    </a:schemeClr>
                  </a:solidFill>
                </a:ln>
                <a:solidFill>
                  <a:schemeClr val="bg1">
                    <a:alpha val="60000"/>
                  </a:schemeClr>
                </a:solidFill>
                <a:latin typeface="Consolas"/>
                <a:cs typeface="Arial"/>
              </a:rPr>
              <a:t>of</a:t>
            </a:r>
            <a:endParaRPr lang="fr-FR" sz="1600" dirty="0">
              <a:ln>
                <a:solidFill>
                  <a:schemeClr val="bg1">
                    <a:alpha val="60000"/>
                  </a:schemeClr>
                </a:solidFill>
              </a:ln>
              <a:solidFill>
                <a:schemeClr val="bg1">
                  <a:alpha val="60000"/>
                </a:schemeClr>
              </a:solidFill>
              <a:latin typeface="Consolas"/>
              <a:cs typeface="Arial"/>
            </a:endParaRPr>
          </a:p>
        </p:txBody>
      </p:sp>
      <p:sp>
        <p:nvSpPr>
          <p:cNvPr id="5" name="Titre 1"/>
          <p:cNvSpPr txBox="1">
            <a:spLocks/>
          </p:cNvSpPr>
          <p:nvPr/>
        </p:nvSpPr>
        <p:spPr>
          <a:xfrm>
            <a:off x="608400" y="720000"/>
            <a:ext cx="8229600" cy="3955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Arial"/>
              </a:rPr>
              <a:t>Information </a:t>
            </a:r>
            <a:r>
              <a:rPr lang="fr-FR" sz="2000" b="1" dirty="0" err="1" smtClean="0">
                <a:ln>
                  <a:solidFill>
                    <a:schemeClr val="bg1">
                      <a:alpha val="60000"/>
                    </a:schemeClr>
                  </a:solidFill>
                </a:ln>
                <a:solidFill>
                  <a:schemeClr val="bg1">
                    <a:alpha val="60000"/>
                  </a:schemeClr>
                </a:solidFill>
                <a:latin typeface="Consolas"/>
                <a:cs typeface="Arial"/>
              </a:rPr>
              <a:t>Leakage</a:t>
            </a:r>
            <a:r>
              <a:rPr lang="fr-FR" sz="2000" b="1" dirty="0" smtClean="0">
                <a:ln>
                  <a:solidFill>
                    <a:schemeClr val="bg1">
                      <a:alpha val="60000"/>
                    </a:schemeClr>
                  </a:solidFill>
                </a:ln>
                <a:solidFill>
                  <a:schemeClr val="bg1">
                    <a:alpha val="60000"/>
                  </a:schemeClr>
                </a:solidFill>
                <a:latin typeface="Consolas"/>
                <a:cs typeface="Arial"/>
              </a:rPr>
              <a:t/>
            </a:r>
            <a:br>
              <a:rPr lang="fr-FR" sz="2000" b="1" dirty="0" smtClean="0">
                <a:ln>
                  <a:solidFill>
                    <a:schemeClr val="bg1">
                      <a:alpha val="60000"/>
                    </a:schemeClr>
                  </a:solidFill>
                </a:ln>
                <a:solidFill>
                  <a:schemeClr val="bg1">
                    <a:alpha val="60000"/>
                  </a:schemeClr>
                </a:solidFill>
                <a:latin typeface="Consolas"/>
                <a:cs typeface="Arial"/>
              </a:rPr>
            </a:br>
            <a:endParaRPr lang="fr-FR" sz="2000" dirty="0">
              <a:ln>
                <a:solidFill>
                  <a:schemeClr val="bg1">
                    <a:alpha val="60000"/>
                  </a:schemeClr>
                </a:solidFill>
              </a:ln>
              <a:solidFill>
                <a:schemeClr val="bg1">
                  <a:alpha val="60000"/>
                </a:schemeClr>
              </a:solidFill>
              <a:latin typeface="Consolas"/>
              <a:cs typeface="Arial"/>
            </a:endParaRPr>
          </a:p>
        </p:txBody>
      </p:sp>
      <p:sp>
        <p:nvSpPr>
          <p:cNvPr id="6" name="Titre 1"/>
          <p:cNvSpPr txBox="1">
            <a:spLocks/>
          </p:cNvSpPr>
          <p:nvPr/>
        </p:nvSpPr>
        <p:spPr>
          <a:xfrm>
            <a:off x="609600" y="809300"/>
            <a:ext cx="8229600" cy="5254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Arial"/>
              </a:rPr>
              <a:t>in </a:t>
            </a:r>
            <a:r>
              <a:rPr lang="fr-FR" sz="2000" b="1" dirty="0" err="1" smtClean="0">
                <a:ln>
                  <a:solidFill>
                    <a:schemeClr val="bg1">
                      <a:alpha val="60000"/>
                    </a:schemeClr>
                  </a:solidFill>
                </a:ln>
                <a:solidFill>
                  <a:schemeClr val="bg1">
                    <a:alpha val="60000"/>
                  </a:schemeClr>
                </a:solidFill>
                <a:latin typeface="Consolas"/>
                <a:cs typeface="Arial"/>
              </a:rPr>
              <a:t>Probabilistic</a:t>
            </a:r>
            <a:r>
              <a:rPr lang="fr-FR" sz="2000" b="1" dirty="0" smtClean="0">
                <a:ln>
                  <a:solidFill>
                    <a:schemeClr val="bg1">
                      <a:alpha val="60000"/>
                    </a:schemeClr>
                  </a:solidFill>
                </a:ln>
                <a:solidFill>
                  <a:schemeClr val="bg1">
                    <a:alpha val="60000"/>
                  </a:schemeClr>
                </a:solidFill>
                <a:latin typeface="Consolas"/>
                <a:cs typeface="Arial"/>
              </a:rPr>
              <a:t> and </a:t>
            </a:r>
            <a:r>
              <a:rPr lang="fr-FR" sz="2000" b="1" dirty="0" err="1" smtClean="0">
                <a:ln>
                  <a:solidFill>
                    <a:schemeClr val="bg1">
                      <a:alpha val="60000"/>
                    </a:schemeClr>
                  </a:solidFill>
                </a:ln>
                <a:solidFill>
                  <a:schemeClr val="bg1">
                    <a:alpha val="60000"/>
                  </a:schemeClr>
                </a:solidFill>
                <a:latin typeface="Consolas"/>
                <a:cs typeface="Arial"/>
              </a:rPr>
              <a:t>Nondeterministic</a:t>
            </a:r>
            <a:r>
              <a:rPr lang="fr-FR" sz="2000" b="1" dirty="0" smtClean="0">
                <a:ln>
                  <a:solidFill>
                    <a:schemeClr val="bg1">
                      <a:alpha val="60000"/>
                    </a:schemeClr>
                  </a:solidFill>
                </a:ln>
                <a:solidFill>
                  <a:schemeClr val="bg1">
                    <a:alpha val="60000"/>
                  </a:schemeClr>
                </a:solidFill>
                <a:latin typeface="Consolas"/>
                <a:cs typeface="Arial"/>
              </a:rPr>
              <a:t> </a:t>
            </a:r>
            <a:r>
              <a:rPr lang="fr-FR" sz="2000" b="1" dirty="0" err="1" smtClean="0">
                <a:ln>
                  <a:solidFill>
                    <a:schemeClr val="bg1">
                      <a:alpha val="60000"/>
                    </a:schemeClr>
                  </a:solidFill>
                </a:ln>
                <a:solidFill>
                  <a:schemeClr val="bg1">
                    <a:alpha val="60000"/>
                  </a:schemeClr>
                </a:solidFill>
                <a:latin typeface="Consolas"/>
                <a:cs typeface="Arial"/>
              </a:rPr>
              <a:t>Systems</a:t>
            </a:r>
            <a:endParaRPr lang="fr-FR" sz="2000" dirty="0">
              <a:ln>
                <a:solidFill>
                  <a:schemeClr val="bg1">
                    <a:alpha val="60000"/>
                  </a:schemeClr>
                </a:solidFill>
              </a:ln>
              <a:solidFill>
                <a:schemeClr val="bg1">
                  <a:alpha val="60000"/>
                </a:schemeClr>
              </a:solidFill>
              <a:latin typeface="Consolas"/>
              <a:cs typeface="Arial"/>
            </a:endParaRPr>
          </a:p>
        </p:txBody>
      </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10" name="Espace réservé du contenu 2"/>
          <p:cNvSpPr txBox="1">
            <a:spLocks/>
          </p:cNvSpPr>
          <p:nvPr/>
        </p:nvSpPr>
        <p:spPr>
          <a:xfrm>
            <a:off x="609600" y="4390741"/>
            <a:ext cx="8305800" cy="230555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chemeClr val="bg1">
                    <a:alpha val="60000"/>
                  </a:schemeClr>
                </a:solidFill>
              </a:rPr>
              <a:t>Online multiplayer gaming and </a:t>
            </a:r>
            <a:r>
              <a:rPr lang="en-US" sz="2400" dirty="0" smtClean="0">
                <a:solidFill>
                  <a:schemeClr val="bg1">
                    <a:alpha val="60000"/>
                  </a:schemeClr>
                </a:solidFill>
              </a:rPr>
              <a:t>media service </a:t>
            </a:r>
            <a:r>
              <a:rPr lang="en-US" sz="2400" dirty="0">
                <a:solidFill>
                  <a:schemeClr val="bg1">
                    <a:alpha val="60000"/>
                  </a:schemeClr>
                </a:solidFill>
              </a:rPr>
              <a:t>for use with the PS </a:t>
            </a:r>
            <a:r>
              <a:rPr lang="en-US" sz="2400" dirty="0" smtClean="0">
                <a:solidFill>
                  <a:schemeClr val="bg1">
                    <a:alpha val="60000"/>
                  </a:schemeClr>
                </a:solidFill>
              </a:rPr>
              <a:t>3</a:t>
            </a:r>
            <a:endParaRPr lang="en-US" sz="2400" dirty="0">
              <a:solidFill>
                <a:schemeClr val="bg1">
                  <a:alpha val="60000"/>
                </a:schemeClr>
              </a:solidFill>
            </a:endParaRPr>
          </a:p>
          <a:p>
            <a:r>
              <a:rPr lang="en-US" sz="2400" dirty="0">
                <a:solidFill>
                  <a:schemeClr val="bg1">
                    <a:alpha val="60000"/>
                  </a:schemeClr>
                </a:solidFill>
              </a:rPr>
              <a:t>[April 2011] The service was hacked and </a:t>
            </a:r>
            <a:r>
              <a:rPr lang="en-US" sz="2400" dirty="0" smtClean="0">
                <a:solidFill>
                  <a:schemeClr val="bg1">
                    <a:alpha val="60000"/>
                  </a:schemeClr>
                </a:solidFill>
              </a:rPr>
              <a:t>led </a:t>
            </a:r>
            <a:r>
              <a:rPr lang="en-US" sz="2400" dirty="0">
                <a:solidFill>
                  <a:schemeClr val="bg1">
                    <a:alpha val="60000"/>
                  </a:schemeClr>
                </a:solidFill>
              </a:rPr>
              <a:t>to information leakage of </a:t>
            </a:r>
            <a:r>
              <a:rPr lang="en-US" sz="2400" dirty="0" smtClean="0">
                <a:solidFill>
                  <a:schemeClr val="bg1">
                    <a:alpha val="60000"/>
                  </a:schemeClr>
                </a:solidFill>
              </a:rPr>
              <a:t>100 </a:t>
            </a:r>
            <a:r>
              <a:rPr lang="en-US" sz="2400" dirty="0">
                <a:solidFill>
                  <a:schemeClr val="bg1">
                    <a:alpha val="60000"/>
                  </a:schemeClr>
                </a:solidFill>
              </a:rPr>
              <a:t>million users. The information leaked </a:t>
            </a:r>
            <a:r>
              <a:rPr lang="en-US" sz="2400" dirty="0" smtClean="0">
                <a:solidFill>
                  <a:schemeClr val="bg1">
                    <a:alpha val="60000"/>
                  </a:schemeClr>
                </a:solidFill>
              </a:rPr>
              <a:t>includes users’ name</a:t>
            </a:r>
            <a:r>
              <a:rPr lang="en-US" sz="2400" dirty="0">
                <a:solidFill>
                  <a:schemeClr val="bg1">
                    <a:alpha val="60000"/>
                  </a:schemeClr>
                </a:solidFill>
              </a:rPr>
              <a:t>, home address, email, birthday, passwords, credit card information and </a:t>
            </a:r>
            <a:r>
              <a:rPr lang="en-US" sz="2400" dirty="0" smtClean="0">
                <a:solidFill>
                  <a:schemeClr val="bg1">
                    <a:alpha val="60000"/>
                  </a:schemeClr>
                </a:solidFill>
              </a:rPr>
              <a:t>more confidential data</a:t>
            </a:r>
          </a:p>
          <a:p>
            <a:pPr marL="0" indent="0">
              <a:buNone/>
            </a:pPr>
            <a:r>
              <a:rPr lang="en-US" sz="2400" b="1" dirty="0" smtClean="0">
                <a:solidFill>
                  <a:schemeClr val="bg1">
                    <a:alpha val="60000"/>
                  </a:schemeClr>
                </a:solidFill>
              </a:rPr>
              <a:t>Result: Reputation damage + millionaire economic losses (due to the shut down of the service and multiple sues for negligence)</a:t>
            </a:r>
            <a:endParaRPr lang="en-US" sz="2400" b="1" dirty="0">
              <a:solidFill>
                <a:schemeClr val="bg1">
                  <a:alpha val="60000"/>
                </a:schemeClr>
              </a:solidFill>
            </a:endParaRPr>
          </a:p>
          <a:p>
            <a:pPr marL="0" indent="0" algn="ctr">
              <a:buFont typeface="Arial"/>
              <a:buNone/>
            </a:pPr>
            <a:endParaRPr lang="fr-FR" sz="2200" dirty="0" smtClean="0">
              <a:solidFill>
                <a:schemeClr val="bg1">
                  <a:alpha val="60000"/>
                </a:schemeClr>
              </a:solidFill>
              <a:latin typeface="Times"/>
              <a:cs typeface="Times"/>
            </a:endParaRPr>
          </a:p>
        </p:txBody>
      </p:sp>
      <p:pic>
        <p:nvPicPr>
          <p:cNvPr id="15" name="Image 14" descr="gmail01.jpg"/>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694267" y="3240000"/>
            <a:ext cx="2409398" cy="993877"/>
          </a:xfrm>
          <a:prstGeom prst="rect">
            <a:avLst/>
          </a:prstGeom>
          <a:ln w="25400">
            <a:solidFill>
              <a:schemeClr val="bg1">
                <a:alpha val="20000"/>
              </a:schemeClr>
            </a:solidFill>
          </a:ln>
        </p:spPr>
      </p:pic>
      <p:pic>
        <p:nvPicPr>
          <p:cNvPr id="16" name="Image 15" descr="wikileaks.jpg"/>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3478407" y="3240000"/>
            <a:ext cx="3132667" cy="771301"/>
          </a:xfrm>
          <a:prstGeom prst="rect">
            <a:avLst/>
          </a:prstGeom>
          <a:noFill/>
          <a:ln w="25400">
            <a:solidFill>
              <a:schemeClr val="bg1">
                <a:alpha val="20000"/>
              </a:schemeClr>
            </a:solidFill>
          </a:ln>
        </p:spPr>
      </p:pic>
      <p:pic>
        <p:nvPicPr>
          <p:cNvPr id="17" name="Image 16" descr="Sony_Online_Entertainment_Logo.jpg"/>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6940888" y="3240000"/>
            <a:ext cx="1505874" cy="993877"/>
          </a:xfrm>
          <a:prstGeom prst="rect">
            <a:avLst/>
          </a:prstGeom>
          <a:ln w="25400">
            <a:solidFill>
              <a:schemeClr val="bg1">
                <a:alpha val="20000"/>
              </a:schemeClr>
            </a:solidFill>
          </a:ln>
        </p:spPr>
      </p:pic>
      <p:sp>
        <p:nvSpPr>
          <p:cNvPr id="12" name="Espace réservé du contenu 2"/>
          <p:cNvSpPr>
            <a:spLocks noGrp="1"/>
          </p:cNvSpPr>
          <p:nvPr>
            <p:ph idx="1"/>
          </p:nvPr>
        </p:nvSpPr>
        <p:spPr>
          <a:xfrm>
            <a:off x="533400" y="1600201"/>
            <a:ext cx="8305800" cy="1912630"/>
          </a:xfrm>
        </p:spPr>
        <p:txBody>
          <a:bodyPr>
            <a:normAutofit/>
          </a:bodyPr>
          <a:lstStyle/>
          <a:p>
            <a:pPr marL="0" indent="0">
              <a:buNone/>
            </a:pPr>
            <a:r>
              <a:rPr lang="fr-FR" sz="3500" b="1" dirty="0" err="1" smtClean="0">
                <a:solidFill>
                  <a:schemeClr val="bg1">
                    <a:alpha val="60000"/>
                  </a:schemeClr>
                </a:solidFill>
                <a:latin typeface="Times"/>
                <a:cs typeface="Times"/>
              </a:rPr>
              <a:t>What</a:t>
            </a:r>
            <a:r>
              <a:rPr lang="fr-FR" sz="3500" b="1" dirty="0" smtClean="0">
                <a:solidFill>
                  <a:schemeClr val="bg1">
                    <a:alpha val="60000"/>
                  </a:schemeClr>
                </a:solidFill>
                <a:latin typeface="Times"/>
                <a:cs typeface="Times"/>
              </a:rPr>
              <a:t> </a:t>
            </a:r>
            <a:r>
              <a:rPr lang="fr-FR" sz="3500" b="1" dirty="0" err="1" smtClean="0">
                <a:solidFill>
                  <a:schemeClr val="bg1">
                    <a:alpha val="60000"/>
                  </a:schemeClr>
                </a:solidFill>
                <a:latin typeface="Times"/>
                <a:cs typeface="Times"/>
              </a:rPr>
              <a:t>is</a:t>
            </a:r>
            <a:r>
              <a:rPr lang="fr-FR" sz="3500" b="1" dirty="0" smtClean="0">
                <a:solidFill>
                  <a:schemeClr val="bg1">
                    <a:alpha val="60000"/>
                  </a:schemeClr>
                </a:solidFill>
                <a:latin typeface="Times"/>
                <a:cs typeface="Times"/>
              </a:rPr>
              <a:t> </a:t>
            </a:r>
            <a:r>
              <a:rPr lang="fr-FR" sz="3500" b="1" dirty="0">
                <a:solidFill>
                  <a:schemeClr val="bg1">
                    <a:alpha val="60000"/>
                  </a:schemeClr>
                </a:solidFill>
                <a:latin typeface="Times"/>
                <a:cs typeface="Times"/>
              </a:rPr>
              <a:t>information </a:t>
            </a:r>
            <a:r>
              <a:rPr lang="fr-FR" sz="3500" b="1" dirty="0" err="1">
                <a:solidFill>
                  <a:schemeClr val="bg1">
                    <a:alpha val="60000"/>
                  </a:schemeClr>
                </a:solidFill>
                <a:latin typeface="Times"/>
                <a:cs typeface="Times"/>
              </a:rPr>
              <a:t>leakage</a:t>
            </a:r>
            <a:r>
              <a:rPr lang="fr-FR" sz="3500" b="1" dirty="0" smtClean="0">
                <a:solidFill>
                  <a:schemeClr val="bg1">
                    <a:alpha val="60000"/>
                  </a:schemeClr>
                </a:solidFill>
                <a:latin typeface="Times"/>
                <a:cs typeface="Times"/>
              </a:rPr>
              <a:t>? </a:t>
            </a:r>
          </a:p>
          <a:p>
            <a:pPr marL="0" indent="0">
              <a:buNone/>
            </a:pPr>
            <a:r>
              <a:rPr lang="en-US" sz="2000" dirty="0" smtClean="0">
                <a:solidFill>
                  <a:schemeClr val="bg1">
                    <a:alpha val="60000"/>
                  </a:schemeClr>
                </a:solidFill>
                <a:latin typeface="Times"/>
                <a:cs typeface="Times"/>
              </a:rPr>
              <a:t>An </a:t>
            </a:r>
            <a:r>
              <a:rPr lang="en-US" sz="2000" b="1" i="1" dirty="0">
                <a:solidFill>
                  <a:schemeClr val="bg1">
                    <a:alpha val="60000"/>
                  </a:schemeClr>
                </a:solidFill>
                <a:latin typeface="Times"/>
                <a:cs typeface="Times"/>
              </a:rPr>
              <a:t>incident</a:t>
            </a:r>
            <a:r>
              <a:rPr lang="en-US" sz="2000" dirty="0">
                <a:solidFill>
                  <a:schemeClr val="bg1">
                    <a:alpha val="60000"/>
                  </a:schemeClr>
                </a:solidFill>
                <a:latin typeface="Times"/>
                <a:cs typeface="Times"/>
              </a:rPr>
              <a:t> where the confidentiality of information has been </a:t>
            </a:r>
            <a:r>
              <a:rPr lang="en-US" sz="2000" dirty="0" smtClean="0">
                <a:solidFill>
                  <a:schemeClr val="bg1">
                    <a:alpha val="60000"/>
                  </a:schemeClr>
                </a:solidFill>
                <a:latin typeface="Times"/>
                <a:cs typeface="Times"/>
              </a:rPr>
              <a:t>compromised</a:t>
            </a:r>
            <a:r>
              <a:rPr lang="fr-FR" sz="2000" dirty="0">
                <a:solidFill>
                  <a:schemeClr val="bg1">
                    <a:alpha val="60000"/>
                  </a:schemeClr>
                </a:solidFill>
                <a:latin typeface="Times"/>
                <a:cs typeface="Times"/>
              </a:rPr>
              <a:t>.</a:t>
            </a:r>
            <a:r>
              <a:rPr lang="fr-FR" sz="2000" dirty="0" smtClean="0">
                <a:solidFill>
                  <a:schemeClr val="bg1">
                    <a:alpha val="60000"/>
                  </a:schemeClr>
                </a:solidFill>
                <a:latin typeface="Times"/>
                <a:cs typeface="Times"/>
              </a:rPr>
              <a:t> </a:t>
            </a:r>
          </a:p>
          <a:p>
            <a:pPr marL="0" indent="0" algn="ctr">
              <a:buNone/>
            </a:pPr>
            <a:r>
              <a:rPr lang="fr-FR" b="1" dirty="0" err="1" smtClean="0">
                <a:solidFill>
                  <a:schemeClr val="bg1">
                    <a:alpha val="60000"/>
                  </a:schemeClr>
                </a:solidFill>
                <a:latin typeface="Times"/>
                <a:cs typeface="Times"/>
              </a:rPr>
              <a:t>Examples</a:t>
            </a:r>
            <a:endParaRPr lang="fr-FR" b="1" dirty="0" smtClean="0">
              <a:solidFill>
                <a:schemeClr val="bg1">
                  <a:alpha val="60000"/>
                </a:schemeClr>
              </a:solidFill>
              <a:latin typeface="Times"/>
              <a:cs typeface="Times"/>
            </a:endParaRPr>
          </a:p>
        </p:txBody>
      </p:sp>
    </p:spTree>
    <p:extLst>
      <p:ext uri="{BB962C8B-B14F-4D97-AF65-F5344CB8AC3E}">
        <p14:creationId xmlns:p14="http://schemas.microsoft.com/office/powerpoint/2010/main" val="1071820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28" presetClass="emph" presetSubtype="0" fill="hold" nodeType="withEffect">
                                  <p:stCondLst>
                                    <p:cond delay="0"/>
                                  </p:stCondLst>
                                  <p:iterate type="lt">
                                    <p:tmPct val="10000"/>
                                  </p:iterate>
                                  <p:childTnLst>
                                    <p:animClr clrSpc="rgb" dir="cw">
                                      <p:cBhvr override="childStyle">
                                        <p:cTn id="9" dur="10" fill="hold"/>
                                        <p:tgtEl>
                                          <p:spTgt spid="5">
                                            <p:txEl>
                                              <p:pRg st="0" end="0"/>
                                            </p:txEl>
                                          </p:spTgt>
                                        </p:tgtEl>
                                        <p:attrNameLst>
                                          <p:attrName>style.color</p:attrName>
                                        </p:attrNameLst>
                                      </p:cBhvr>
                                      <p:to>
                                        <a:schemeClr val="bg1"/>
                                      </p:to>
                                    </p:animClr>
                                    <p:animClr clrSpc="rgb" dir="cw">
                                      <p:cBhvr>
                                        <p:cTn id="10" dur="10" fill="hold"/>
                                        <p:tgtEl>
                                          <p:spTgt spid="5">
                                            <p:txEl>
                                              <p:pRg st="0" end="0"/>
                                            </p:txEl>
                                          </p:spTgt>
                                        </p:tgtEl>
                                        <p:attrNameLst>
                                          <p:attrName>fillcolor</p:attrName>
                                        </p:attrNameLst>
                                      </p:cBhvr>
                                      <p:to>
                                        <a:schemeClr val="bg1"/>
                                      </p:to>
                                    </p:animClr>
                                    <p:set>
                                      <p:cBhvr>
                                        <p:cTn id="11" dur="10" fill="hold"/>
                                        <p:tgtEl>
                                          <p:spTgt spid="5">
                                            <p:txEl>
                                              <p:pRg st="0" end="0"/>
                                            </p:txEl>
                                          </p:spTgt>
                                        </p:tgtEl>
                                        <p:attrNameLst>
                                          <p:attrName>fill.type</p:attrName>
                                        </p:attrNameLst>
                                      </p:cBhvr>
                                      <p:to>
                                        <p:strVal val="solid"/>
                                      </p:to>
                                    </p:set>
                                    <p:anim to="1.5" calcmode="lin" valueType="num">
                                      <p:cBhvr override="childStyle">
                                        <p:cTn id="12" dur="10" fill="hold"/>
                                        <p:tgtEl>
                                          <p:spTgt spid="5">
                                            <p:txEl>
                                              <p:pRg st="0" end="0"/>
                                            </p:txEl>
                                          </p:spTgt>
                                        </p:tgtEl>
                                        <p:attrNameLst>
                                          <p:attrName>style.fontSize</p:attrName>
                                        </p:attrNameLst>
                                      </p:cBhvr>
                                    </p:anim>
                                  </p:childTnLst>
                                  <p:subTnLst>
                                    <p:animClr clrSpc="rgb" dir="cw">
                                      <p:cBhvr override="childStyle">
                                        <p:cTn dur="1" fill="hold" display="0" masterRel="nextClick" afterEffect="1"/>
                                        <p:tgtEl>
                                          <p:spTgt spid="5">
                                            <p:txEl>
                                              <p:pRg st="0" end="0"/>
                                            </p:txEl>
                                          </p:spTgt>
                                        </p:tgtEl>
                                        <p:attrNameLst>
                                          <p:attrName>ppt_c</p:attrName>
                                        </p:attrNameLst>
                                      </p:cBhvr>
                                      <p:to>
                                        <a:schemeClr val="bg1"/>
                                      </p:to>
                                    </p:animClr>
                                  </p:subTnLst>
                                </p:cTn>
                              </p:par>
                              <p:par>
                                <p:cTn id="13" presetID="9" presetClass="emph" presetSubtype="0" grpId="0" nodeType="withEffect">
                                  <p:stCondLst>
                                    <p:cond delay="0"/>
                                  </p:stCondLst>
                                  <p:childTnLst>
                                    <p:set>
                                      <p:cBhvr rctx="PPT">
                                        <p:cTn id="14" dur="indefinite"/>
                                        <p:tgtEl>
                                          <p:spTgt spid="6">
                                            <p:txEl>
                                              <p:pRg st="0" end="0"/>
                                            </p:txEl>
                                          </p:spTgt>
                                        </p:tgtEl>
                                        <p:attrNameLst>
                                          <p:attrName>style.opacity</p:attrName>
                                        </p:attrNameLst>
                                      </p:cBhvr>
                                      <p:to>
                                        <p:strVal val="0.25"/>
                                      </p:to>
                                    </p:set>
                                    <p:animEffect filter="image" prLst="opacity: 0.25">
                                      <p:cBhvr rctx="IE">
                                        <p:cTn id="15" dur="indefinite"/>
                                        <p:tgtEl>
                                          <p:spTgt spid="6">
                                            <p:txEl>
                                              <p:pRg st="0" end="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Image 10" descr="Sony_Online_Entertainment_Logo.jpg"/>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6940888" y="3240000"/>
            <a:ext cx="1505874" cy="993877"/>
          </a:xfrm>
          <a:prstGeom prst="rect">
            <a:avLst/>
          </a:prstGeom>
          <a:ln w="25400">
            <a:solidFill>
              <a:schemeClr val="bg1">
                <a:alpha val="20000"/>
              </a:schemeClr>
            </a:solidFill>
          </a:ln>
        </p:spPr>
      </p:pic>
      <p:sp>
        <p:nvSpPr>
          <p:cNvPr id="2" name="Titre 1"/>
          <p:cNvSpPr>
            <a:spLocks noGrp="1"/>
          </p:cNvSpPr>
          <p:nvPr>
            <p:ph type="title"/>
          </p:nvPr>
        </p:nvSpPr>
        <p:spPr>
          <a:xfrm>
            <a:off x="457200" y="232457"/>
            <a:ext cx="8229600" cy="411162"/>
          </a:xfrm>
        </p:spPr>
        <p:txBody>
          <a:bodyPr>
            <a:noAutofit/>
          </a:bodyPr>
          <a:lstStyle/>
          <a:p>
            <a:r>
              <a:rPr lang="fr-FR" sz="2000" b="1" dirty="0" smtClean="0">
                <a:ln>
                  <a:solidFill>
                    <a:schemeClr val="bg1">
                      <a:alpha val="60000"/>
                    </a:schemeClr>
                  </a:solidFill>
                </a:ln>
                <a:solidFill>
                  <a:schemeClr val="bg1">
                    <a:alpha val="60000"/>
                  </a:schemeClr>
                </a:solidFill>
                <a:latin typeface="Consolas"/>
                <a:cs typeface="Arial"/>
              </a:rPr>
              <a:t>  Quantitative </a:t>
            </a:r>
            <a:r>
              <a:rPr lang="fr-FR" sz="2000" b="1" dirty="0" err="1">
                <a:ln>
                  <a:solidFill>
                    <a:schemeClr val="bg1">
                      <a:alpha val="60000"/>
                    </a:schemeClr>
                  </a:solidFill>
                </a:ln>
                <a:solidFill>
                  <a:schemeClr val="bg1">
                    <a:alpha val="60000"/>
                  </a:schemeClr>
                </a:solidFill>
                <a:latin typeface="Consolas"/>
                <a:cs typeface="Arial"/>
              </a:rPr>
              <a:t>Analysis</a:t>
            </a:r>
            <a:r>
              <a:rPr lang="fr-FR" sz="2000" b="1" dirty="0">
                <a:ln>
                  <a:solidFill>
                    <a:schemeClr val="bg1">
                      <a:alpha val="60000"/>
                    </a:schemeClr>
                  </a:solidFill>
                </a:ln>
                <a:solidFill>
                  <a:schemeClr val="bg1">
                    <a:alpha val="60000"/>
                  </a:schemeClr>
                </a:solidFill>
                <a:latin typeface="Consolas"/>
                <a:cs typeface="Arial"/>
              </a:rPr>
              <a:t> </a:t>
            </a:r>
            <a:r>
              <a:rPr lang="fr-FR" sz="2000" b="1" dirty="0" smtClean="0">
                <a:ln>
                  <a:solidFill>
                    <a:schemeClr val="bg1">
                      <a:alpha val="60000"/>
                    </a:schemeClr>
                  </a:solidFill>
                </a:ln>
                <a:solidFill>
                  <a:schemeClr val="bg1">
                    <a:alpha val="60000"/>
                  </a:schemeClr>
                </a:solidFill>
                <a:latin typeface="Consolas"/>
                <a:cs typeface="Arial"/>
              </a:rPr>
              <a:t>of</a:t>
            </a:r>
            <a:endParaRPr lang="fr-FR" sz="1600" dirty="0">
              <a:ln>
                <a:solidFill>
                  <a:schemeClr val="bg1">
                    <a:alpha val="60000"/>
                  </a:schemeClr>
                </a:solidFill>
              </a:ln>
              <a:solidFill>
                <a:schemeClr val="bg1">
                  <a:alpha val="60000"/>
                </a:schemeClr>
              </a:solidFill>
              <a:latin typeface="Consolas"/>
              <a:cs typeface="Arial"/>
            </a:endParaRPr>
          </a:p>
        </p:txBody>
      </p:sp>
      <p:sp>
        <p:nvSpPr>
          <p:cNvPr id="5" name="Titre 1"/>
          <p:cNvSpPr txBox="1">
            <a:spLocks/>
          </p:cNvSpPr>
          <p:nvPr/>
        </p:nvSpPr>
        <p:spPr>
          <a:xfrm>
            <a:off x="608400" y="720000"/>
            <a:ext cx="8229600" cy="3955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Arial"/>
              </a:rPr>
              <a:t>Information </a:t>
            </a:r>
            <a:r>
              <a:rPr lang="fr-FR" sz="2000" b="1" dirty="0" err="1" smtClean="0">
                <a:ln>
                  <a:solidFill>
                    <a:schemeClr val="bg1">
                      <a:alpha val="60000"/>
                    </a:schemeClr>
                  </a:solidFill>
                </a:ln>
                <a:solidFill>
                  <a:schemeClr val="bg1">
                    <a:alpha val="60000"/>
                  </a:schemeClr>
                </a:solidFill>
                <a:latin typeface="Consolas"/>
                <a:cs typeface="Arial"/>
              </a:rPr>
              <a:t>Leakage</a:t>
            </a:r>
            <a:r>
              <a:rPr lang="fr-FR" sz="2000" b="1" dirty="0" smtClean="0">
                <a:ln>
                  <a:solidFill>
                    <a:schemeClr val="bg1">
                      <a:alpha val="60000"/>
                    </a:schemeClr>
                  </a:solidFill>
                </a:ln>
                <a:solidFill>
                  <a:schemeClr val="bg1">
                    <a:alpha val="60000"/>
                  </a:schemeClr>
                </a:solidFill>
                <a:latin typeface="Consolas"/>
                <a:cs typeface="Arial"/>
              </a:rPr>
              <a:t/>
            </a:r>
            <a:br>
              <a:rPr lang="fr-FR" sz="2000" b="1" dirty="0" smtClean="0">
                <a:ln>
                  <a:solidFill>
                    <a:schemeClr val="bg1">
                      <a:alpha val="60000"/>
                    </a:schemeClr>
                  </a:solidFill>
                </a:ln>
                <a:solidFill>
                  <a:schemeClr val="bg1">
                    <a:alpha val="60000"/>
                  </a:schemeClr>
                </a:solidFill>
                <a:latin typeface="Consolas"/>
                <a:cs typeface="Arial"/>
              </a:rPr>
            </a:br>
            <a:endParaRPr lang="fr-FR" sz="2000" dirty="0">
              <a:ln>
                <a:solidFill>
                  <a:schemeClr val="bg1">
                    <a:alpha val="60000"/>
                  </a:schemeClr>
                </a:solidFill>
              </a:ln>
              <a:solidFill>
                <a:schemeClr val="bg1">
                  <a:alpha val="60000"/>
                </a:schemeClr>
              </a:solidFill>
              <a:latin typeface="Consolas"/>
              <a:cs typeface="Arial"/>
            </a:endParaRPr>
          </a:p>
        </p:txBody>
      </p:sp>
      <p:sp>
        <p:nvSpPr>
          <p:cNvPr id="6" name="Titre 1"/>
          <p:cNvSpPr txBox="1">
            <a:spLocks/>
          </p:cNvSpPr>
          <p:nvPr/>
        </p:nvSpPr>
        <p:spPr>
          <a:xfrm>
            <a:off x="609600" y="809300"/>
            <a:ext cx="8229600" cy="5254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Arial"/>
              </a:rPr>
              <a:t>in </a:t>
            </a:r>
            <a:r>
              <a:rPr lang="fr-FR" sz="2000" b="1" dirty="0" err="1" smtClean="0">
                <a:ln>
                  <a:solidFill>
                    <a:schemeClr val="bg1">
                      <a:alpha val="60000"/>
                    </a:schemeClr>
                  </a:solidFill>
                </a:ln>
                <a:solidFill>
                  <a:schemeClr val="bg1">
                    <a:alpha val="60000"/>
                  </a:schemeClr>
                </a:solidFill>
                <a:latin typeface="Consolas"/>
                <a:cs typeface="Arial"/>
              </a:rPr>
              <a:t>Probabilistic</a:t>
            </a:r>
            <a:r>
              <a:rPr lang="fr-FR" sz="2000" b="1" dirty="0" smtClean="0">
                <a:ln>
                  <a:solidFill>
                    <a:schemeClr val="bg1">
                      <a:alpha val="60000"/>
                    </a:schemeClr>
                  </a:solidFill>
                </a:ln>
                <a:solidFill>
                  <a:schemeClr val="bg1">
                    <a:alpha val="60000"/>
                  </a:schemeClr>
                </a:solidFill>
                <a:latin typeface="Consolas"/>
                <a:cs typeface="Arial"/>
              </a:rPr>
              <a:t> and </a:t>
            </a:r>
            <a:r>
              <a:rPr lang="fr-FR" sz="2000" b="1" dirty="0" err="1" smtClean="0">
                <a:ln>
                  <a:solidFill>
                    <a:schemeClr val="bg1">
                      <a:alpha val="60000"/>
                    </a:schemeClr>
                  </a:solidFill>
                </a:ln>
                <a:solidFill>
                  <a:schemeClr val="bg1">
                    <a:alpha val="60000"/>
                  </a:schemeClr>
                </a:solidFill>
                <a:latin typeface="Consolas"/>
                <a:cs typeface="Arial"/>
              </a:rPr>
              <a:t>Nondeterministic</a:t>
            </a:r>
            <a:r>
              <a:rPr lang="fr-FR" sz="2000" b="1" dirty="0" smtClean="0">
                <a:ln>
                  <a:solidFill>
                    <a:schemeClr val="bg1">
                      <a:alpha val="60000"/>
                    </a:schemeClr>
                  </a:solidFill>
                </a:ln>
                <a:solidFill>
                  <a:schemeClr val="bg1">
                    <a:alpha val="60000"/>
                  </a:schemeClr>
                </a:solidFill>
                <a:latin typeface="Consolas"/>
                <a:cs typeface="Arial"/>
              </a:rPr>
              <a:t> </a:t>
            </a:r>
            <a:r>
              <a:rPr lang="fr-FR" sz="2000" b="1" dirty="0" err="1" smtClean="0">
                <a:ln>
                  <a:solidFill>
                    <a:schemeClr val="bg1">
                      <a:alpha val="60000"/>
                    </a:schemeClr>
                  </a:solidFill>
                </a:ln>
                <a:solidFill>
                  <a:schemeClr val="bg1">
                    <a:alpha val="60000"/>
                  </a:schemeClr>
                </a:solidFill>
                <a:latin typeface="Consolas"/>
                <a:cs typeface="Arial"/>
              </a:rPr>
              <a:t>Systems</a:t>
            </a:r>
            <a:endParaRPr lang="fr-FR" sz="2000" dirty="0">
              <a:ln>
                <a:solidFill>
                  <a:schemeClr val="bg1">
                    <a:alpha val="60000"/>
                  </a:schemeClr>
                </a:solidFill>
              </a:ln>
              <a:solidFill>
                <a:schemeClr val="bg1">
                  <a:alpha val="60000"/>
                </a:schemeClr>
              </a:solidFill>
              <a:latin typeface="Consolas"/>
              <a:cs typeface="Arial"/>
            </a:endParaRPr>
          </a:p>
        </p:txBody>
      </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12" name="Espace réservé du contenu 2"/>
          <p:cNvSpPr>
            <a:spLocks noGrp="1"/>
          </p:cNvSpPr>
          <p:nvPr>
            <p:ph idx="1"/>
          </p:nvPr>
        </p:nvSpPr>
        <p:spPr>
          <a:xfrm>
            <a:off x="533400" y="1600201"/>
            <a:ext cx="8305800" cy="1912630"/>
          </a:xfrm>
        </p:spPr>
        <p:txBody>
          <a:bodyPr>
            <a:normAutofit/>
          </a:bodyPr>
          <a:lstStyle/>
          <a:p>
            <a:pPr marL="0" indent="0">
              <a:buNone/>
            </a:pPr>
            <a:r>
              <a:rPr lang="fr-FR" b="1" dirty="0" err="1" smtClean="0">
                <a:solidFill>
                  <a:schemeClr val="bg1">
                    <a:alpha val="60000"/>
                  </a:schemeClr>
                </a:solidFill>
                <a:latin typeface="Times"/>
                <a:cs typeface="Times"/>
              </a:rPr>
              <a:t>What</a:t>
            </a:r>
            <a:r>
              <a:rPr lang="fr-FR" b="1" dirty="0" smtClean="0">
                <a:solidFill>
                  <a:schemeClr val="bg1">
                    <a:alpha val="60000"/>
                  </a:schemeClr>
                </a:solidFill>
                <a:latin typeface="Times"/>
                <a:cs typeface="Times"/>
              </a:rPr>
              <a:t> </a:t>
            </a:r>
            <a:r>
              <a:rPr lang="fr-FR" b="1" dirty="0" err="1" smtClean="0">
                <a:solidFill>
                  <a:schemeClr val="bg1">
                    <a:alpha val="60000"/>
                  </a:schemeClr>
                </a:solidFill>
                <a:latin typeface="Times"/>
                <a:cs typeface="Times"/>
              </a:rPr>
              <a:t>is</a:t>
            </a:r>
            <a:r>
              <a:rPr lang="fr-FR" b="1" dirty="0" smtClean="0">
                <a:solidFill>
                  <a:schemeClr val="bg1">
                    <a:alpha val="60000"/>
                  </a:schemeClr>
                </a:solidFill>
                <a:latin typeface="Times"/>
                <a:cs typeface="Times"/>
              </a:rPr>
              <a:t> information </a:t>
            </a:r>
            <a:r>
              <a:rPr lang="fr-FR" b="1" dirty="0" err="1" smtClean="0">
                <a:solidFill>
                  <a:schemeClr val="bg1">
                    <a:alpha val="60000"/>
                  </a:schemeClr>
                </a:solidFill>
                <a:latin typeface="Times"/>
                <a:cs typeface="Times"/>
              </a:rPr>
              <a:t>leakage</a:t>
            </a:r>
            <a:r>
              <a:rPr lang="fr-FR" b="1" dirty="0" smtClean="0">
                <a:solidFill>
                  <a:schemeClr val="bg1">
                    <a:alpha val="60000"/>
                  </a:schemeClr>
                </a:solidFill>
                <a:latin typeface="Times"/>
                <a:cs typeface="Times"/>
              </a:rPr>
              <a:t>? </a:t>
            </a:r>
          </a:p>
          <a:p>
            <a:pPr marL="0" indent="0">
              <a:buNone/>
            </a:pPr>
            <a:r>
              <a:rPr lang="en-US" sz="2000" dirty="0" smtClean="0">
                <a:solidFill>
                  <a:schemeClr val="bg1">
                    <a:alpha val="60000"/>
                  </a:schemeClr>
                </a:solidFill>
                <a:latin typeface="Times"/>
                <a:cs typeface="Times"/>
              </a:rPr>
              <a:t>An </a:t>
            </a:r>
            <a:r>
              <a:rPr lang="en-US" sz="2000" b="1" i="1" dirty="0">
                <a:solidFill>
                  <a:schemeClr val="bg1">
                    <a:alpha val="60000"/>
                  </a:schemeClr>
                </a:solidFill>
                <a:latin typeface="Times"/>
                <a:cs typeface="Times"/>
              </a:rPr>
              <a:t>incident</a:t>
            </a:r>
            <a:r>
              <a:rPr lang="en-US" sz="2000" dirty="0">
                <a:solidFill>
                  <a:schemeClr val="bg1">
                    <a:alpha val="60000"/>
                  </a:schemeClr>
                </a:solidFill>
                <a:latin typeface="Times"/>
                <a:cs typeface="Times"/>
              </a:rPr>
              <a:t> where the confidentiality of information has been </a:t>
            </a:r>
            <a:r>
              <a:rPr lang="en-US" sz="2000" dirty="0" smtClean="0">
                <a:solidFill>
                  <a:schemeClr val="bg1">
                    <a:alpha val="60000"/>
                  </a:schemeClr>
                </a:solidFill>
                <a:latin typeface="Times"/>
                <a:cs typeface="Times"/>
              </a:rPr>
              <a:t>compromised</a:t>
            </a:r>
            <a:r>
              <a:rPr lang="fr-FR" sz="2000" dirty="0">
                <a:solidFill>
                  <a:schemeClr val="bg1">
                    <a:alpha val="60000"/>
                  </a:schemeClr>
                </a:solidFill>
                <a:latin typeface="Times"/>
                <a:cs typeface="Times"/>
              </a:rPr>
              <a:t>.</a:t>
            </a:r>
            <a:r>
              <a:rPr lang="fr-FR" sz="2000" dirty="0" smtClean="0">
                <a:solidFill>
                  <a:schemeClr val="bg1">
                    <a:alpha val="60000"/>
                  </a:schemeClr>
                </a:solidFill>
                <a:latin typeface="Times"/>
                <a:cs typeface="Times"/>
              </a:rPr>
              <a:t> </a:t>
            </a:r>
          </a:p>
          <a:p>
            <a:pPr marL="0" indent="0">
              <a:buNone/>
            </a:pPr>
            <a:endParaRPr lang="fr-FR" dirty="0" smtClean="0">
              <a:solidFill>
                <a:schemeClr val="bg1">
                  <a:alpha val="60000"/>
                </a:schemeClr>
              </a:solidFill>
              <a:latin typeface="Times"/>
              <a:cs typeface="Times"/>
            </a:endParaRPr>
          </a:p>
          <a:p>
            <a:pPr marL="0" indent="0" algn="ctr">
              <a:buNone/>
            </a:pPr>
            <a:endParaRPr lang="fr-FR" sz="3800" b="1" dirty="0" smtClean="0">
              <a:solidFill>
                <a:schemeClr val="bg1">
                  <a:alpha val="60000"/>
                </a:schemeClr>
              </a:solidFill>
              <a:latin typeface="Times"/>
              <a:cs typeface="Times"/>
            </a:endParaRPr>
          </a:p>
        </p:txBody>
      </p:sp>
      <p:sp>
        <p:nvSpPr>
          <p:cNvPr id="10" name="Espace réservé du contenu 2"/>
          <p:cNvSpPr txBox="1">
            <a:spLocks/>
          </p:cNvSpPr>
          <p:nvPr/>
        </p:nvSpPr>
        <p:spPr>
          <a:xfrm>
            <a:off x="609600" y="4404251"/>
            <a:ext cx="8305800" cy="22920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bg1">
                    <a:alpha val="60000"/>
                  </a:schemeClr>
                </a:solidFill>
              </a:rPr>
              <a:t>What kind of </a:t>
            </a:r>
            <a:r>
              <a:rPr lang="en-US" b="1" i="1" dirty="0" smtClean="0">
                <a:solidFill>
                  <a:schemeClr val="bg1">
                    <a:alpha val="60000"/>
                  </a:schemeClr>
                </a:solidFill>
              </a:rPr>
              <a:t>incident</a:t>
            </a:r>
            <a:r>
              <a:rPr lang="en-US" dirty="0" smtClean="0">
                <a:solidFill>
                  <a:schemeClr val="bg1">
                    <a:alpha val="60000"/>
                  </a:schemeClr>
                </a:solidFill>
              </a:rPr>
              <a:t>?</a:t>
            </a:r>
            <a:endParaRPr lang="en-US" dirty="0">
              <a:solidFill>
                <a:schemeClr val="bg1">
                  <a:alpha val="60000"/>
                </a:schemeClr>
              </a:solidFill>
            </a:endParaRPr>
          </a:p>
          <a:p>
            <a:r>
              <a:rPr lang="en-US" sz="2400" dirty="0" smtClean="0">
                <a:solidFill>
                  <a:schemeClr val="bg1">
                    <a:alpha val="60000"/>
                  </a:schemeClr>
                </a:solidFill>
              </a:rPr>
              <a:t>Human ``negligence’’ (phishing scams, infected computer, </a:t>
            </a:r>
            <a:r>
              <a:rPr lang="en-US" sz="2400" dirty="0" err="1" smtClean="0">
                <a:solidFill>
                  <a:schemeClr val="bg1">
                    <a:alpha val="60000"/>
                  </a:schemeClr>
                </a:solidFill>
              </a:rPr>
              <a:t>etc</a:t>
            </a:r>
            <a:r>
              <a:rPr lang="en-US" sz="2400" dirty="0" smtClean="0">
                <a:solidFill>
                  <a:schemeClr val="bg1">
                    <a:alpha val="60000"/>
                  </a:schemeClr>
                </a:solidFill>
              </a:rPr>
              <a:t>)</a:t>
            </a:r>
          </a:p>
          <a:p>
            <a:r>
              <a:rPr lang="en-US" sz="2400" dirty="0" smtClean="0">
                <a:solidFill>
                  <a:schemeClr val="bg1">
                    <a:alpha val="60000"/>
                  </a:schemeClr>
                </a:solidFill>
              </a:rPr>
              <a:t>Acts of sabotage (for example from an insider)</a:t>
            </a:r>
          </a:p>
          <a:p>
            <a:r>
              <a:rPr lang="en-US" sz="2400" dirty="0" smtClean="0">
                <a:solidFill>
                  <a:schemeClr val="bg1">
                    <a:alpha val="60000"/>
                  </a:schemeClr>
                </a:solidFill>
              </a:rPr>
              <a:t>Bugs in the system (either intended or unintended)</a:t>
            </a:r>
          </a:p>
        </p:txBody>
      </p:sp>
      <p:pic>
        <p:nvPicPr>
          <p:cNvPr id="15" name="Image 14" descr="gmail01.jpg"/>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694267" y="3240000"/>
            <a:ext cx="2409398" cy="993877"/>
          </a:xfrm>
          <a:prstGeom prst="rect">
            <a:avLst/>
          </a:prstGeom>
          <a:ln w="25400">
            <a:solidFill>
              <a:schemeClr val="bg1">
                <a:alpha val="20000"/>
              </a:schemeClr>
            </a:solidFill>
          </a:ln>
        </p:spPr>
      </p:pic>
      <p:pic>
        <p:nvPicPr>
          <p:cNvPr id="16" name="Image 15" descr="wikileaks.jpg"/>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3478407" y="3240000"/>
            <a:ext cx="3132667" cy="771301"/>
          </a:xfrm>
          <a:prstGeom prst="rect">
            <a:avLst/>
          </a:prstGeom>
          <a:noFill/>
          <a:ln w="25400">
            <a:solidFill>
              <a:schemeClr val="bg1">
                <a:alpha val="20000"/>
              </a:schemeClr>
            </a:solidFill>
          </a:ln>
        </p:spPr>
      </p:pic>
    </p:spTree>
    <p:extLst>
      <p:ext uri="{BB962C8B-B14F-4D97-AF65-F5344CB8AC3E}">
        <p14:creationId xmlns:p14="http://schemas.microsoft.com/office/powerpoint/2010/main" val="1300017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28" presetClass="emph" presetSubtype="0" fill="hold" nodeType="withEffect">
                                  <p:stCondLst>
                                    <p:cond delay="0"/>
                                  </p:stCondLst>
                                  <p:iterate type="lt">
                                    <p:tmPct val="10000"/>
                                  </p:iterate>
                                  <p:childTnLst>
                                    <p:animClr clrSpc="rgb" dir="cw">
                                      <p:cBhvr override="childStyle">
                                        <p:cTn id="9" dur="10" fill="hold"/>
                                        <p:tgtEl>
                                          <p:spTgt spid="5">
                                            <p:txEl>
                                              <p:pRg st="0" end="0"/>
                                            </p:txEl>
                                          </p:spTgt>
                                        </p:tgtEl>
                                        <p:attrNameLst>
                                          <p:attrName>style.color</p:attrName>
                                        </p:attrNameLst>
                                      </p:cBhvr>
                                      <p:to>
                                        <a:schemeClr val="bg1"/>
                                      </p:to>
                                    </p:animClr>
                                    <p:animClr clrSpc="rgb" dir="cw">
                                      <p:cBhvr>
                                        <p:cTn id="10" dur="10" fill="hold"/>
                                        <p:tgtEl>
                                          <p:spTgt spid="5">
                                            <p:txEl>
                                              <p:pRg st="0" end="0"/>
                                            </p:txEl>
                                          </p:spTgt>
                                        </p:tgtEl>
                                        <p:attrNameLst>
                                          <p:attrName>fillcolor</p:attrName>
                                        </p:attrNameLst>
                                      </p:cBhvr>
                                      <p:to>
                                        <a:schemeClr val="bg1"/>
                                      </p:to>
                                    </p:animClr>
                                    <p:set>
                                      <p:cBhvr>
                                        <p:cTn id="11" dur="10" fill="hold"/>
                                        <p:tgtEl>
                                          <p:spTgt spid="5">
                                            <p:txEl>
                                              <p:pRg st="0" end="0"/>
                                            </p:txEl>
                                          </p:spTgt>
                                        </p:tgtEl>
                                        <p:attrNameLst>
                                          <p:attrName>fill.type</p:attrName>
                                        </p:attrNameLst>
                                      </p:cBhvr>
                                      <p:to>
                                        <p:strVal val="solid"/>
                                      </p:to>
                                    </p:set>
                                    <p:anim to="1.5" calcmode="lin" valueType="num">
                                      <p:cBhvr override="childStyle">
                                        <p:cTn id="12" dur="10" fill="hold"/>
                                        <p:tgtEl>
                                          <p:spTgt spid="5">
                                            <p:txEl>
                                              <p:pRg st="0" end="0"/>
                                            </p:txEl>
                                          </p:spTgt>
                                        </p:tgtEl>
                                        <p:attrNameLst>
                                          <p:attrName>style.fontSize</p:attrName>
                                        </p:attrNameLst>
                                      </p:cBhvr>
                                    </p:anim>
                                  </p:childTnLst>
                                  <p:subTnLst>
                                    <p:animClr clrSpc="rgb" dir="cw">
                                      <p:cBhvr override="childStyle">
                                        <p:cTn dur="1" fill="hold" display="0" masterRel="nextClick" afterEffect="1"/>
                                        <p:tgtEl>
                                          <p:spTgt spid="5">
                                            <p:txEl>
                                              <p:pRg st="0" end="0"/>
                                            </p:txEl>
                                          </p:spTgt>
                                        </p:tgtEl>
                                        <p:attrNameLst>
                                          <p:attrName>ppt_c</p:attrName>
                                        </p:attrNameLst>
                                      </p:cBhvr>
                                      <p:to>
                                        <a:schemeClr val="bg1"/>
                                      </p:to>
                                    </p:animClr>
                                  </p:subTnLst>
                                </p:cTn>
                              </p:par>
                              <p:par>
                                <p:cTn id="13" presetID="9" presetClass="emph" presetSubtype="0" grpId="0" nodeType="withEffect">
                                  <p:stCondLst>
                                    <p:cond delay="0"/>
                                  </p:stCondLst>
                                  <p:childTnLst>
                                    <p:set>
                                      <p:cBhvr rctx="PPT">
                                        <p:cTn id="14" dur="indefinite"/>
                                        <p:tgtEl>
                                          <p:spTgt spid="6">
                                            <p:txEl>
                                              <p:pRg st="0" end="0"/>
                                            </p:txEl>
                                          </p:spTgt>
                                        </p:tgtEl>
                                        <p:attrNameLst>
                                          <p:attrName>style.opacity</p:attrName>
                                        </p:attrNameLst>
                                      </p:cBhvr>
                                      <p:to>
                                        <p:strVal val="0.25"/>
                                      </p:to>
                                    </p:set>
                                    <p:animEffect filter="image" prLst="opacity: 0.25">
                                      <p:cBhvr rctx="IE">
                                        <p:cTn id="15" dur="indefinite"/>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iterate type="lt">
                                    <p:tmAbs val="0"/>
                                  </p:iterate>
                                  <p:childTnLst>
                                    <p:set>
                                      <p:cBhvr>
                                        <p:cTn id="3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5" presetClass="emph" presetSubtype="0" nodeType="clickEffect">
                                  <p:stCondLst>
                                    <p:cond delay="0"/>
                                  </p:stCondLst>
                                  <p:iterate type="lt">
                                    <p:tmAbs val="25"/>
                                  </p:iterate>
                                  <p:childTnLst>
                                    <p:set>
                                      <p:cBhvr override="childStyle">
                                        <p:cTn id="35" dur="indefinite"/>
                                        <p:tgtEl>
                                          <p:spTgt spid="10">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32457"/>
            <a:ext cx="8229600" cy="411162"/>
          </a:xfrm>
        </p:spPr>
        <p:txBody>
          <a:bodyPr>
            <a:noAutofit/>
          </a:bodyPr>
          <a:lstStyle/>
          <a:p>
            <a:r>
              <a:rPr lang="fr-FR" sz="2000" b="1" dirty="0" smtClean="0">
                <a:ln>
                  <a:solidFill>
                    <a:schemeClr val="bg1">
                      <a:alpha val="60000"/>
                    </a:schemeClr>
                  </a:solidFill>
                </a:ln>
                <a:solidFill>
                  <a:schemeClr val="bg1">
                    <a:alpha val="60000"/>
                  </a:schemeClr>
                </a:solidFill>
                <a:latin typeface="Consolas"/>
                <a:cs typeface="Consolas"/>
              </a:rPr>
              <a:t>  Quantitative </a:t>
            </a:r>
            <a:r>
              <a:rPr lang="fr-FR" sz="2000" b="1" dirty="0" err="1">
                <a:ln>
                  <a:solidFill>
                    <a:schemeClr val="bg1">
                      <a:alpha val="60000"/>
                    </a:schemeClr>
                  </a:solidFill>
                </a:ln>
                <a:solidFill>
                  <a:schemeClr val="bg1">
                    <a:alpha val="60000"/>
                  </a:schemeClr>
                </a:solidFill>
                <a:latin typeface="Consolas"/>
                <a:cs typeface="Consolas"/>
              </a:rPr>
              <a:t>Analysis</a:t>
            </a:r>
            <a:r>
              <a:rPr lang="fr-FR" sz="2000" b="1" dirty="0">
                <a:ln>
                  <a:solidFill>
                    <a:schemeClr val="bg1">
                      <a:alpha val="60000"/>
                    </a:schemeClr>
                  </a:solidFill>
                </a:ln>
                <a:solidFill>
                  <a:schemeClr val="bg1">
                    <a:alpha val="60000"/>
                  </a:schemeClr>
                </a:solidFill>
                <a:latin typeface="Consolas"/>
                <a:cs typeface="Consolas"/>
              </a:rPr>
              <a:t> </a:t>
            </a:r>
            <a:r>
              <a:rPr lang="fr-FR" sz="2000" b="1" dirty="0" smtClean="0">
                <a:ln>
                  <a:solidFill>
                    <a:schemeClr val="bg1">
                      <a:alpha val="60000"/>
                    </a:schemeClr>
                  </a:solidFill>
                </a:ln>
                <a:solidFill>
                  <a:schemeClr val="bg1">
                    <a:alpha val="60000"/>
                  </a:schemeClr>
                </a:solidFill>
                <a:latin typeface="Consolas"/>
                <a:cs typeface="Consolas"/>
              </a:rPr>
              <a:t>of</a:t>
            </a:r>
            <a:endParaRPr lang="fr-FR" sz="1600" dirty="0">
              <a:ln>
                <a:solidFill>
                  <a:schemeClr val="bg1">
                    <a:alpha val="60000"/>
                  </a:schemeClr>
                </a:solidFill>
              </a:ln>
              <a:solidFill>
                <a:schemeClr val="bg1">
                  <a:alpha val="60000"/>
                </a:schemeClr>
              </a:solidFill>
              <a:latin typeface="Consolas"/>
              <a:cs typeface="Consolas"/>
            </a:endParaRPr>
          </a:p>
        </p:txBody>
      </p:sp>
      <p:sp>
        <p:nvSpPr>
          <p:cNvPr id="5" name="Titre 1"/>
          <p:cNvSpPr txBox="1">
            <a:spLocks/>
          </p:cNvSpPr>
          <p:nvPr/>
        </p:nvSpPr>
        <p:spPr>
          <a:xfrm>
            <a:off x="608400" y="720000"/>
            <a:ext cx="8229600" cy="3955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Consolas"/>
              </a:rPr>
              <a:t>Information </a:t>
            </a:r>
            <a:r>
              <a:rPr lang="fr-FR" sz="2000" b="1" dirty="0" err="1" smtClean="0">
                <a:ln>
                  <a:solidFill>
                    <a:schemeClr val="bg1">
                      <a:alpha val="60000"/>
                    </a:schemeClr>
                  </a:solidFill>
                </a:ln>
                <a:solidFill>
                  <a:schemeClr val="bg1">
                    <a:alpha val="60000"/>
                  </a:schemeClr>
                </a:solidFill>
                <a:latin typeface="Consolas"/>
                <a:cs typeface="Consolas"/>
              </a:rPr>
              <a:t>Leakage</a:t>
            </a:r>
            <a:r>
              <a:rPr lang="fr-FR" sz="2000" b="1" dirty="0" smtClean="0">
                <a:ln>
                  <a:solidFill>
                    <a:schemeClr val="bg1">
                      <a:alpha val="60000"/>
                    </a:schemeClr>
                  </a:solidFill>
                </a:ln>
                <a:solidFill>
                  <a:schemeClr val="bg1">
                    <a:alpha val="60000"/>
                  </a:schemeClr>
                </a:solidFill>
                <a:latin typeface="Consolas"/>
                <a:cs typeface="Consolas"/>
              </a:rPr>
              <a:t/>
            </a:r>
            <a:br>
              <a:rPr lang="fr-FR" sz="2000" b="1" dirty="0" smtClean="0">
                <a:ln>
                  <a:solidFill>
                    <a:schemeClr val="bg1">
                      <a:alpha val="60000"/>
                    </a:schemeClr>
                  </a:solidFill>
                </a:ln>
                <a:solidFill>
                  <a:schemeClr val="bg1">
                    <a:alpha val="60000"/>
                  </a:schemeClr>
                </a:solidFill>
                <a:latin typeface="Consolas"/>
                <a:cs typeface="Consolas"/>
              </a:rPr>
            </a:br>
            <a:endParaRPr lang="fr-FR" sz="2000" dirty="0">
              <a:ln>
                <a:solidFill>
                  <a:schemeClr val="bg1">
                    <a:alpha val="60000"/>
                  </a:schemeClr>
                </a:solidFill>
              </a:ln>
              <a:solidFill>
                <a:schemeClr val="bg1">
                  <a:alpha val="60000"/>
                </a:schemeClr>
              </a:solidFill>
              <a:latin typeface="Consolas"/>
              <a:cs typeface="Consolas"/>
            </a:endParaRPr>
          </a:p>
        </p:txBody>
      </p:sp>
      <p:sp>
        <p:nvSpPr>
          <p:cNvPr id="6" name="Titre 1"/>
          <p:cNvSpPr txBox="1">
            <a:spLocks/>
          </p:cNvSpPr>
          <p:nvPr/>
        </p:nvSpPr>
        <p:spPr>
          <a:xfrm>
            <a:off x="609600" y="809300"/>
            <a:ext cx="8229600" cy="5254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dirty="0" smtClean="0">
                <a:ln>
                  <a:solidFill>
                    <a:schemeClr val="bg1">
                      <a:alpha val="60000"/>
                    </a:schemeClr>
                  </a:solidFill>
                </a:ln>
                <a:solidFill>
                  <a:schemeClr val="bg1">
                    <a:alpha val="60000"/>
                  </a:schemeClr>
                </a:solidFill>
                <a:latin typeface="Consolas"/>
                <a:cs typeface="Consolas"/>
              </a:rPr>
              <a:t>in </a:t>
            </a:r>
            <a:r>
              <a:rPr lang="fr-FR" sz="2000" b="1" dirty="0" err="1" smtClean="0">
                <a:ln>
                  <a:solidFill>
                    <a:schemeClr val="bg1">
                      <a:alpha val="60000"/>
                    </a:schemeClr>
                  </a:solidFill>
                </a:ln>
                <a:solidFill>
                  <a:schemeClr val="bg1">
                    <a:alpha val="60000"/>
                  </a:schemeClr>
                </a:solidFill>
                <a:latin typeface="Consolas"/>
                <a:cs typeface="Consolas"/>
              </a:rPr>
              <a:t>Probabilistic</a:t>
            </a:r>
            <a:r>
              <a:rPr lang="fr-FR" sz="2000" b="1" dirty="0" smtClean="0">
                <a:ln>
                  <a:solidFill>
                    <a:schemeClr val="bg1">
                      <a:alpha val="60000"/>
                    </a:schemeClr>
                  </a:solidFill>
                </a:ln>
                <a:solidFill>
                  <a:schemeClr val="bg1">
                    <a:alpha val="60000"/>
                  </a:schemeClr>
                </a:solidFill>
                <a:latin typeface="Consolas"/>
                <a:cs typeface="Consolas"/>
              </a:rPr>
              <a:t> and </a:t>
            </a:r>
            <a:r>
              <a:rPr lang="fr-FR" sz="2000" b="1" dirty="0" err="1" smtClean="0">
                <a:ln>
                  <a:solidFill>
                    <a:schemeClr val="bg1">
                      <a:alpha val="60000"/>
                    </a:schemeClr>
                  </a:solidFill>
                </a:ln>
                <a:solidFill>
                  <a:schemeClr val="bg1">
                    <a:alpha val="60000"/>
                  </a:schemeClr>
                </a:solidFill>
                <a:latin typeface="Consolas"/>
                <a:cs typeface="Consolas"/>
              </a:rPr>
              <a:t>Nondeterministic</a:t>
            </a:r>
            <a:r>
              <a:rPr lang="fr-FR" sz="2000" b="1" dirty="0" smtClean="0">
                <a:ln>
                  <a:solidFill>
                    <a:schemeClr val="bg1">
                      <a:alpha val="60000"/>
                    </a:schemeClr>
                  </a:solidFill>
                </a:ln>
                <a:solidFill>
                  <a:schemeClr val="bg1">
                    <a:alpha val="60000"/>
                  </a:schemeClr>
                </a:solidFill>
                <a:latin typeface="Consolas"/>
                <a:cs typeface="Consolas"/>
              </a:rPr>
              <a:t> </a:t>
            </a:r>
            <a:r>
              <a:rPr lang="fr-FR" sz="2000" b="1" dirty="0" err="1" smtClean="0">
                <a:ln>
                  <a:solidFill>
                    <a:schemeClr val="bg1">
                      <a:alpha val="60000"/>
                    </a:schemeClr>
                  </a:solidFill>
                </a:ln>
                <a:solidFill>
                  <a:schemeClr val="bg1">
                    <a:alpha val="60000"/>
                  </a:schemeClr>
                </a:solidFill>
                <a:latin typeface="Consolas"/>
                <a:cs typeface="Consolas"/>
              </a:rPr>
              <a:t>Systems</a:t>
            </a:r>
            <a:endParaRPr lang="fr-FR" sz="2000" dirty="0">
              <a:ln>
                <a:solidFill>
                  <a:schemeClr val="bg1">
                    <a:alpha val="60000"/>
                  </a:schemeClr>
                </a:solidFill>
              </a:ln>
              <a:solidFill>
                <a:schemeClr val="bg1">
                  <a:alpha val="60000"/>
                </a:schemeClr>
              </a:solidFill>
              <a:latin typeface="Consolas"/>
              <a:cs typeface="Consolas"/>
            </a:endParaRPr>
          </a:p>
        </p:txBody>
      </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12" name="Espace réservé du contenu 2"/>
          <p:cNvSpPr>
            <a:spLocks noGrp="1"/>
          </p:cNvSpPr>
          <p:nvPr>
            <p:ph idx="1"/>
          </p:nvPr>
        </p:nvSpPr>
        <p:spPr>
          <a:xfrm>
            <a:off x="533400" y="1600200"/>
            <a:ext cx="8229600" cy="4525963"/>
          </a:xfrm>
        </p:spPr>
        <p:txBody>
          <a:bodyPr/>
          <a:lstStyle/>
          <a:p>
            <a:pPr>
              <a:buFontTx/>
              <a:buChar char="•"/>
            </a:pPr>
            <a:r>
              <a:rPr lang="fr-FR" dirty="0" smtClean="0">
                <a:ln>
                  <a:solidFill>
                    <a:schemeClr val="bg1">
                      <a:alpha val="60000"/>
                    </a:schemeClr>
                  </a:solidFill>
                </a:ln>
                <a:solidFill>
                  <a:schemeClr val="bg1">
                    <a:alpha val="60000"/>
                  </a:schemeClr>
                </a:solidFill>
                <a:latin typeface="Times"/>
                <a:cs typeface="Times"/>
              </a:rPr>
              <a:t>Quantitative </a:t>
            </a:r>
            <a:r>
              <a:rPr lang="fr-FR" dirty="0" err="1" smtClean="0">
                <a:ln>
                  <a:solidFill>
                    <a:schemeClr val="bg1">
                      <a:alpha val="60000"/>
                    </a:schemeClr>
                  </a:solidFill>
                </a:ln>
                <a:solidFill>
                  <a:schemeClr val="bg1">
                    <a:alpha val="60000"/>
                  </a:schemeClr>
                </a:solidFill>
                <a:latin typeface="Times"/>
                <a:cs typeface="Times"/>
              </a:rPr>
              <a:t>Analysis</a:t>
            </a:r>
            <a:endParaRPr lang="fr-FR" dirty="0" smtClean="0">
              <a:ln>
                <a:solidFill>
                  <a:schemeClr val="bg1">
                    <a:alpha val="60000"/>
                  </a:schemeClr>
                </a:solidFill>
              </a:ln>
              <a:solidFill>
                <a:schemeClr val="bg1">
                  <a:alpha val="60000"/>
                </a:schemeClr>
              </a:solidFill>
              <a:latin typeface="Times"/>
              <a:cs typeface="Times"/>
            </a:endParaRPr>
          </a:p>
          <a:p>
            <a:pPr marL="0" indent="0">
              <a:buNone/>
            </a:pPr>
            <a:r>
              <a:rPr lang="fr-FR" sz="2400" dirty="0" smtClean="0">
                <a:ln>
                  <a:solidFill>
                    <a:schemeClr val="bg1">
                      <a:alpha val="60000"/>
                    </a:schemeClr>
                  </a:solidFill>
                </a:ln>
                <a:solidFill>
                  <a:schemeClr val="bg1">
                    <a:alpha val="60000"/>
                  </a:schemeClr>
                </a:solidFill>
                <a:latin typeface="Times"/>
                <a:cs typeface="Times"/>
              </a:rPr>
              <a:t>In practice all </a:t>
            </a:r>
            <a:r>
              <a:rPr lang="fr-FR" sz="2400" dirty="0" err="1" smtClean="0">
                <a:ln>
                  <a:solidFill>
                    <a:schemeClr val="bg1">
                      <a:alpha val="60000"/>
                    </a:schemeClr>
                  </a:solidFill>
                </a:ln>
                <a:solidFill>
                  <a:schemeClr val="bg1">
                    <a:alpha val="60000"/>
                  </a:schemeClr>
                </a:solidFill>
                <a:latin typeface="Times"/>
                <a:cs typeface="Times"/>
              </a:rPr>
              <a:t>systems</a:t>
            </a:r>
            <a:r>
              <a:rPr lang="fr-FR" sz="2400" dirty="0" smtClean="0">
                <a:ln>
                  <a:solidFill>
                    <a:schemeClr val="bg1">
                      <a:alpha val="60000"/>
                    </a:schemeClr>
                  </a:solidFill>
                </a:ln>
                <a:solidFill>
                  <a:schemeClr val="bg1">
                    <a:alpha val="60000"/>
                  </a:schemeClr>
                </a:solidFill>
                <a:latin typeface="Times"/>
                <a:cs typeface="Times"/>
              </a:rPr>
              <a:t> </a:t>
            </a:r>
            <a:r>
              <a:rPr lang="fr-FR" sz="2400" dirty="0" err="1" smtClean="0">
                <a:ln>
                  <a:solidFill>
                    <a:schemeClr val="bg1">
                      <a:alpha val="60000"/>
                    </a:schemeClr>
                  </a:solidFill>
                </a:ln>
                <a:solidFill>
                  <a:schemeClr val="bg1">
                    <a:alpha val="60000"/>
                  </a:schemeClr>
                </a:solidFill>
                <a:latin typeface="Times"/>
                <a:cs typeface="Times"/>
              </a:rPr>
              <a:t>leak</a:t>
            </a:r>
            <a:r>
              <a:rPr lang="fr-FR" sz="2400" dirty="0" smtClean="0">
                <a:ln>
                  <a:solidFill>
                    <a:schemeClr val="bg1">
                      <a:alpha val="60000"/>
                    </a:schemeClr>
                  </a:solidFill>
                </a:ln>
                <a:solidFill>
                  <a:schemeClr val="bg1">
                    <a:alpha val="60000"/>
                  </a:schemeClr>
                </a:solidFill>
                <a:latin typeface="Times"/>
                <a:cs typeface="Times"/>
              </a:rPr>
              <a:t> </a:t>
            </a:r>
            <a:r>
              <a:rPr lang="fr-FR" sz="2400" i="1" dirty="0" err="1" smtClean="0">
                <a:ln>
                  <a:solidFill>
                    <a:schemeClr val="bg1"/>
                  </a:solidFill>
                </a:ln>
                <a:solidFill>
                  <a:schemeClr val="bg1"/>
                </a:solidFill>
                <a:latin typeface="Times"/>
                <a:cs typeface="Times"/>
              </a:rPr>
              <a:t>some</a:t>
            </a:r>
            <a:r>
              <a:rPr lang="fr-FR" sz="2400" i="1" dirty="0" smtClean="0">
                <a:ln>
                  <a:solidFill>
                    <a:schemeClr val="bg1"/>
                  </a:solidFill>
                </a:ln>
                <a:solidFill>
                  <a:schemeClr val="bg1"/>
                </a:solidFill>
                <a:latin typeface="Times"/>
                <a:cs typeface="Times"/>
              </a:rPr>
              <a:t> </a:t>
            </a:r>
            <a:r>
              <a:rPr lang="fr-FR" sz="2400" dirty="0" smtClean="0">
                <a:ln>
                  <a:solidFill>
                    <a:schemeClr val="bg1">
                      <a:alpha val="60000"/>
                    </a:schemeClr>
                  </a:solidFill>
                </a:ln>
                <a:solidFill>
                  <a:schemeClr val="bg1">
                    <a:alpha val="60000"/>
                  </a:schemeClr>
                </a:solidFill>
                <a:latin typeface="Times"/>
                <a:cs typeface="Times"/>
              </a:rPr>
              <a:t>information</a:t>
            </a:r>
            <a:r>
              <a:rPr lang="fr-FR" sz="2400" i="1" dirty="0" smtClean="0">
                <a:ln>
                  <a:solidFill>
                    <a:schemeClr val="bg1">
                      <a:alpha val="60000"/>
                    </a:schemeClr>
                  </a:solidFill>
                </a:ln>
                <a:solidFill>
                  <a:schemeClr val="bg1">
                    <a:alpha val="60000"/>
                  </a:schemeClr>
                </a:solidFill>
                <a:latin typeface="Times"/>
                <a:cs typeface="Times"/>
              </a:rPr>
              <a:t>.</a:t>
            </a:r>
          </a:p>
          <a:p>
            <a:pPr marL="0" indent="0">
              <a:buNone/>
            </a:pPr>
            <a:r>
              <a:rPr lang="fr-FR" sz="2400" dirty="0" smtClean="0">
                <a:ln>
                  <a:solidFill>
                    <a:schemeClr val="bg1">
                      <a:alpha val="60000"/>
                    </a:schemeClr>
                  </a:solidFill>
                </a:ln>
                <a:solidFill>
                  <a:schemeClr val="bg1">
                    <a:alpha val="60000"/>
                  </a:schemeClr>
                </a:solidFill>
                <a:latin typeface="Times"/>
                <a:cs typeface="Times"/>
              </a:rPr>
              <a:t>The challenge </a:t>
            </a:r>
            <a:r>
              <a:rPr lang="fr-FR" sz="2400" dirty="0" err="1" smtClean="0">
                <a:ln>
                  <a:solidFill>
                    <a:schemeClr val="bg1">
                      <a:alpha val="60000"/>
                    </a:schemeClr>
                  </a:solidFill>
                </a:ln>
                <a:solidFill>
                  <a:schemeClr val="bg1">
                    <a:alpha val="60000"/>
                  </a:schemeClr>
                </a:solidFill>
                <a:latin typeface="Times"/>
                <a:cs typeface="Times"/>
              </a:rPr>
              <a:t>is</a:t>
            </a:r>
            <a:r>
              <a:rPr lang="fr-FR" sz="2400" dirty="0" smtClean="0">
                <a:ln>
                  <a:solidFill>
                    <a:schemeClr val="bg1">
                      <a:alpha val="60000"/>
                    </a:schemeClr>
                  </a:solidFill>
                </a:ln>
                <a:solidFill>
                  <a:schemeClr val="bg1">
                    <a:alpha val="60000"/>
                  </a:schemeClr>
                </a:solidFill>
                <a:latin typeface="Times"/>
                <a:cs typeface="Times"/>
              </a:rPr>
              <a:t> to </a:t>
            </a:r>
            <a:r>
              <a:rPr lang="fr-FR" sz="2400" dirty="0" err="1" smtClean="0">
                <a:ln>
                  <a:solidFill>
                    <a:schemeClr val="bg1">
                      <a:alpha val="60000"/>
                    </a:schemeClr>
                  </a:solidFill>
                </a:ln>
                <a:solidFill>
                  <a:schemeClr val="bg1">
                    <a:alpha val="60000"/>
                  </a:schemeClr>
                </a:solidFill>
                <a:latin typeface="Times"/>
                <a:cs typeface="Times"/>
              </a:rPr>
              <a:t>determine</a:t>
            </a:r>
            <a:r>
              <a:rPr lang="fr-FR" sz="2400" dirty="0" smtClean="0">
                <a:ln>
                  <a:solidFill>
                    <a:schemeClr val="bg1">
                      <a:alpha val="60000"/>
                    </a:schemeClr>
                  </a:solidFill>
                </a:ln>
                <a:solidFill>
                  <a:schemeClr val="bg1">
                    <a:alpha val="60000"/>
                  </a:schemeClr>
                </a:solidFill>
                <a:latin typeface="Times"/>
                <a:cs typeface="Times"/>
              </a:rPr>
              <a:t> </a:t>
            </a:r>
            <a:r>
              <a:rPr lang="fr-FR" sz="2400" i="1" dirty="0" smtClean="0">
                <a:ln>
                  <a:solidFill>
                    <a:schemeClr val="bg1"/>
                  </a:solidFill>
                </a:ln>
                <a:solidFill>
                  <a:schemeClr val="bg1"/>
                </a:solidFill>
                <a:latin typeface="Times"/>
                <a:cs typeface="Times"/>
              </a:rPr>
              <a:t>how </a:t>
            </a:r>
            <a:r>
              <a:rPr lang="fr-FR" sz="2400" i="1" dirty="0" err="1" smtClean="0">
                <a:ln>
                  <a:solidFill>
                    <a:schemeClr val="bg1"/>
                  </a:solidFill>
                </a:ln>
                <a:solidFill>
                  <a:schemeClr val="bg1"/>
                </a:solidFill>
                <a:latin typeface="Times"/>
                <a:cs typeface="Times"/>
              </a:rPr>
              <a:t>much</a:t>
            </a:r>
            <a:r>
              <a:rPr lang="fr-FR" sz="2400" i="1" dirty="0" smtClean="0">
                <a:ln>
                  <a:solidFill>
                    <a:schemeClr val="bg1">
                      <a:alpha val="60000"/>
                    </a:schemeClr>
                  </a:solidFill>
                </a:ln>
                <a:solidFill>
                  <a:schemeClr val="bg1">
                    <a:alpha val="60000"/>
                  </a:schemeClr>
                </a:solidFill>
                <a:latin typeface="Times"/>
                <a:cs typeface="Times"/>
              </a:rPr>
              <a:t>.</a:t>
            </a:r>
          </a:p>
          <a:p>
            <a:pPr marL="0" indent="0">
              <a:buNone/>
            </a:pPr>
            <a:endParaRPr lang="fr-FR" dirty="0" smtClean="0">
              <a:ln>
                <a:solidFill>
                  <a:schemeClr val="bg1">
                    <a:alpha val="60000"/>
                  </a:schemeClr>
                </a:solidFill>
              </a:ln>
              <a:solidFill>
                <a:schemeClr val="bg1">
                  <a:alpha val="60000"/>
                </a:schemeClr>
              </a:solidFill>
              <a:latin typeface="Times"/>
              <a:cs typeface="Times"/>
            </a:endParaRPr>
          </a:p>
          <a:p>
            <a:pPr marL="0" indent="0">
              <a:buNone/>
            </a:pPr>
            <a:endParaRPr lang="fr-FR" dirty="0" smtClean="0">
              <a:ln>
                <a:solidFill>
                  <a:schemeClr val="bg1">
                    <a:alpha val="60000"/>
                  </a:schemeClr>
                </a:solidFill>
              </a:ln>
              <a:solidFill>
                <a:schemeClr val="bg1">
                  <a:alpha val="60000"/>
                </a:schemeClr>
              </a:solidFill>
              <a:latin typeface="Times"/>
              <a:cs typeface="Times"/>
            </a:endParaRPr>
          </a:p>
          <a:p>
            <a:pPr>
              <a:buFontTx/>
              <a:buChar char="•"/>
            </a:pPr>
            <a:r>
              <a:rPr lang="fr-FR" dirty="0" err="1" smtClean="0">
                <a:ln>
                  <a:solidFill>
                    <a:schemeClr val="bg1">
                      <a:alpha val="60000"/>
                    </a:schemeClr>
                  </a:solidFill>
                </a:ln>
                <a:solidFill>
                  <a:schemeClr val="bg1">
                    <a:alpha val="60000"/>
                  </a:schemeClr>
                </a:solidFill>
                <a:latin typeface="Times"/>
                <a:cs typeface="Times"/>
              </a:rPr>
              <a:t>Probab</a:t>
            </a:r>
            <a:r>
              <a:rPr lang="fr-FR" dirty="0" smtClean="0">
                <a:ln>
                  <a:solidFill>
                    <a:schemeClr val="bg1">
                      <a:alpha val="60000"/>
                    </a:schemeClr>
                  </a:solidFill>
                </a:ln>
                <a:solidFill>
                  <a:schemeClr val="bg1">
                    <a:alpha val="60000"/>
                  </a:schemeClr>
                </a:solidFill>
                <a:latin typeface="Times"/>
                <a:cs typeface="Times"/>
              </a:rPr>
              <a:t> &amp; </a:t>
            </a:r>
            <a:r>
              <a:rPr lang="fr-FR" dirty="0" err="1" smtClean="0">
                <a:ln>
                  <a:solidFill>
                    <a:schemeClr val="bg1">
                      <a:alpha val="60000"/>
                    </a:schemeClr>
                  </a:solidFill>
                </a:ln>
                <a:solidFill>
                  <a:schemeClr val="bg1">
                    <a:alpha val="60000"/>
                  </a:schemeClr>
                </a:solidFill>
                <a:latin typeface="Times"/>
                <a:cs typeface="Times"/>
              </a:rPr>
              <a:t>Nondeterm</a:t>
            </a:r>
            <a:r>
              <a:rPr lang="fr-FR" dirty="0" smtClean="0">
                <a:ln>
                  <a:solidFill>
                    <a:schemeClr val="bg1">
                      <a:alpha val="60000"/>
                    </a:schemeClr>
                  </a:solidFill>
                </a:ln>
                <a:solidFill>
                  <a:schemeClr val="bg1">
                    <a:alpha val="60000"/>
                  </a:schemeClr>
                </a:solidFill>
                <a:latin typeface="Times"/>
                <a:cs typeface="Times"/>
              </a:rPr>
              <a:t> </a:t>
            </a:r>
            <a:r>
              <a:rPr lang="fr-FR" dirty="0" err="1" smtClean="0">
                <a:ln>
                  <a:solidFill>
                    <a:schemeClr val="bg1">
                      <a:alpha val="60000"/>
                    </a:schemeClr>
                  </a:solidFill>
                </a:ln>
                <a:solidFill>
                  <a:schemeClr val="bg1">
                    <a:alpha val="60000"/>
                  </a:schemeClr>
                </a:solidFill>
                <a:latin typeface="Times"/>
                <a:cs typeface="Times"/>
              </a:rPr>
              <a:t>Systems</a:t>
            </a:r>
            <a:endParaRPr lang="fr-FR" dirty="0" smtClean="0">
              <a:ln>
                <a:solidFill>
                  <a:schemeClr val="bg1">
                    <a:alpha val="60000"/>
                  </a:schemeClr>
                </a:solidFill>
              </a:ln>
              <a:solidFill>
                <a:schemeClr val="bg1">
                  <a:alpha val="60000"/>
                </a:schemeClr>
              </a:solidFill>
              <a:latin typeface="Times"/>
              <a:cs typeface="Times"/>
            </a:endParaRPr>
          </a:p>
          <a:p>
            <a:pPr marL="0" indent="0">
              <a:buNone/>
            </a:pPr>
            <a:r>
              <a:rPr lang="fr-FR" sz="2400" dirty="0" err="1" smtClean="0">
                <a:ln>
                  <a:solidFill>
                    <a:schemeClr val="bg1">
                      <a:alpha val="60000"/>
                    </a:schemeClr>
                  </a:solidFill>
                </a:ln>
                <a:solidFill>
                  <a:schemeClr val="bg1">
                    <a:alpha val="60000"/>
                  </a:schemeClr>
                </a:solidFill>
                <a:latin typeface="Times"/>
                <a:cs typeface="Times"/>
              </a:rPr>
              <a:t>Mathematical</a:t>
            </a:r>
            <a:r>
              <a:rPr lang="fr-FR" sz="2400" dirty="0" smtClean="0">
                <a:ln>
                  <a:solidFill>
                    <a:schemeClr val="bg1">
                      <a:alpha val="60000"/>
                    </a:schemeClr>
                  </a:solidFill>
                </a:ln>
                <a:solidFill>
                  <a:schemeClr val="bg1">
                    <a:alpha val="60000"/>
                  </a:schemeClr>
                </a:solidFill>
                <a:latin typeface="Times"/>
                <a:cs typeface="Times"/>
              </a:rPr>
              <a:t> </a:t>
            </a:r>
            <a:r>
              <a:rPr lang="fr-FR" sz="2400" dirty="0" err="1" smtClean="0">
                <a:ln>
                  <a:solidFill>
                    <a:schemeClr val="bg1">
                      <a:alpha val="60000"/>
                    </a:schemeClr>
                  </a:solidFill>
                </a:ln>
                <a:solidFill>
                  <a:schemeClr val="bg1">
                    <a:alpha val="60000"/>
                  </a:schemeClr>
                </a:solidFill>
                <a:latin typeface="Times"/>
                <a:cs typeface="Times"/>
              </a:rPr>
              <a:t>models</a:t>
            </a:r>
            <a:r>
              <a:rPr lang="fr-FR" sz="2400" dirty="0" smtClean="0">
                <a:ln>
                  <a:solidFill>
                    <a:schemeClr val="bg1">
                      <a:alpha val="60000"/>
                    </a:schemeClr>
                  </a:solidFill>
                </a:ln>
                <a:solidFill>
                  <a:schemeClr val="bg1">
                    <a:alpha val="60000"/>
                  </a:schemeClr>
                </a:solidFill>
                <a:latin typeface="Times"/>
                <a:cs typeface="Times"/>
              </a:rPr>
              <a:t> </a:t>
            </a:r>
            <a:r>
              <a:rPr lang="fr-FR" sz="2400" dirty="0" err="1">
                <a:ln>
                  <a:solidFill>
                    <a:schemeClr val="bg1">
                      <a:alpha val="60000"/>
                    </a:schemeClr>
                  </a:solidFill>
                </a:ln>
                <a:solidFill>
                  <a:schemeClr val="bg1">
                    <a:alpha val="60000"/>
                  </a:schemeClr>
                </a:solidFill>
                <a:latin typeface="Times"/>
                <a:cs typeface="Times"/>
              </a:rPr>
              <a:t>r</a:t>
            </a:r>
            <a:r>
              <a:rPr lang="fr-FR" sz="2400" dirty="0" err="1" smtClean="0">
                <a:ln>
                  <a:solidFill>
                    <a:schemeClr val="bg1">
                      <a:alpha val="60000"/>
                    </a:schemeClr>
                  </a:solidFill>
                </a:ln>
                <a:solidFill>
                  <a:schemeClr val="bg1">
                    <a:alpha val="60000"/>
                  </a:schemeClr>
                </a:solidFill>
                <a:latin typeface="Times"/>
                <a:cs typeface="Times"/>
              </a:rPr>
              <a:t>equired</a:t>
            </a:r>
            <a:r>
              <a:rPr lang="fr-FR" sz="2400" dirty="0" smtClean="0">
                <a:ln>
                  <a:solidFill>
                    <a:schemeClr val="bg1">
                      <a:alpha val="60000"/>
                    </a:schemeClr>
                  </a:solidFill>
                </a:ln>
                <a:solidFill>
                  <a:schemeClr val="bg1">
                    <a:alpha val="60000"/>
                  </a:schemeClr>
                </a:solidFill>
                <a:latin typeface="Times"/>
                <a:cs typeface="Times"/>
              </a:rPr>
              <a:t> for the </a:t>
            </a:r>
          </a:p>
          <a:p>
            <a:pPr marL="0" indent="0">
              <a:buNone/>
            </a:pPr>
            <a:r>
              <a:rPr lang="fr-FR" sz="2400" dirty="0" err="1" smtClean="0">
                <a:ln>
                  <a:solidFill>
                    <a:schemeClr val="bg1"/>
                  </a:solidFill>
                </a:ln>
                <a:solidFill>
                  <a:schemeClr val="bg1"/>
                </a:solidFill>
                <a:latin typeface="Times"/>
                <a:cs typeface="Times"/>
              </a:rPr>
              <a:t>formal</a:t>
            </a:r>
            <a:r>
              <a:rPr lang="fr-FR" sz="2400" dirty="0" smtClean="0">
                <a:ln>
                  <a:solidFill>
                    <a:schemeClr val="bg1"/>
                  </a:solidFill>
                </a:ln>
                <a:solidFill>
                  <a:schemeClr val="bg1"/>
                </a:solidFill>
                <a:latin typeface="Times"/>
                <a:cs typeface="Times"/>
              </a:rPr>
              <a:t> </a:t>
            </a:r>
            <a:r>
              <a:rPr lang="fr-FR" sz="2400" dirty="0" err="1" smtClean="0">
                <a:ln>
                  <a:solidFill>
                    <a:schemeClr val="bg1"/>
                  </a:solidFill>
                </a:ln>
                <a:solidFill>
                  <a:schemeClr val="bg1"/>
                </a:solidFill>
                <a:latin typeface="Times"/>
                <a:cs typeface="Times"/>
              </a:rPr>
              <a:t>analysis</a:t>
            </a:r>
            <a:r>
              <a:rPr lang="fr-FR" sz="2400" dirty="0" smtClean="0">
                <a:ln>
                  <a:solidFill>
                    <a:schemeClr val="bg1">
                      <a:alpha val="60000"/>
                    </a:schemeClr>
                  </a:solidFill>
                </a:ln>
                <a:solidFill>
                  <a:schemeClr val="bg1">
                    <a:alpha val="60000"/>
                  </a:schemeClr>
                </a:solidFill>
                <a:latin typeface="Times"/>
                <a:cs typeface="Times"/>
              </a:rPr>
              <a:t> of </a:t>
            </a:r>
            <a:r>
              <a:rPr lang="fr-FR" sz="2400" dirty="0" err="1" smtClean="0">
                <a:ln>
                  <a:solidFill>
                    <a:schemeClr val="bg1">
                      <a:alpha val="60000"/>
                    </a:schemeClr>
                  </a:solidFill>
                </a:ln>
                <a:solidFill>
                  <a:schemeClr val="bg1">
                    <a:alpha val="60000"/>
                  </a:schemeClr>
                </a:solidFill>
                <a:latin typeface="Times"/>
                <a:cs typeface="Times"/>
              </a:rPr>
              <a:t>complex</a:t>
            </a:r>
            <a:r>
              <a:rPr lang="fr-FR" sz="2400" dirty="0">
                <a:ln>
                  <a:solidFill>
                    <a:schemeClr val="bg1">
                      <a:alpha val="60000"/>
                    </a:schemeClr>
                  </a:solidFill>
                </a:ln>
                <a:solidFill>
                  <a:schemeClr val="bg1">
                    <a:alpha val="60000"/>
                  </a:schemeClr>
                </a:solidFill>
                <a:latin typeface="Times"/>
                <a:cs typeface="Times"/>
              </a:rPr>
              <a:t> </a:t>
            </a:r>
            <a:r>
              <a:rPr lang="fr-FR" sz="2400" dirty="0" err="1" smtClean="0">
                <a:ln>
                  <a:solidFill>
                    <a:schemeClr val="bg1">
                      <a:alpha val="60000"/>
                    </a:schemeClr>
                  </a:solidFill>
                </a:ln>
                <a:solidFill>
                  <a:schemeClr val="bg1">
                    <a:alpha val="60000"/>
                  </a:schemeClr>
                </a:solidFill>
                <a:latin typeface="Times"/>
                <a:cs typeface="Times"/>
              </a:rPr>
              <a:t>systems</a:t>
            </a:r>
            <a:r>
              <a:rPr lang="fr-FR" sz="2400" dirty="0" smtClean="0">
                <a:ln>
                  <a:solidFill>
                    <a:schemeClr val="bg1">
                      <a:alpha val="60000"/>
                    </a:schemeClr>
                  </a:solidFill>
                </a:ln>
                <a:solidFill>
                  <a:schemeClr val="bg1">
                    <a:alpha val="60000"/>
                  </a:schemeClr>
                </a:solidFill>
                <a:latin typeface="Times"/>
                <a:cs typeface="Times"/>
              </a:rPr>
              <a:t>.</a:t>
            </a:r>
          </a:p>
          <a:p>
            <a:pPr marL="0" indent="0">
              <a:buNone/>
            </a:pPr>
            <a:endParaRPr lang="fr-FR" dirty="0">
              <a:ln>
                <a:solidFill>
                  <a:schemeClr val="bg1">
                    <a:alpha val="60000"/>
                  </a:schemeClr>
                </a:solidFill>
              </a:ln>
              <a:solidFill>
                <a:schemeClr val="bg1">
                  <a:alpha val="60000"/>
                </a:schemeClr>
              </a:solidFill>
              <a:latin typeface="Times"/>
              <a:cs typeface="Times"/>
            </a:endParaRPr>
          </a:p>
        </p:txBody>
      </p:sp>
      <p:pic>
        <p:nvPicPr>
          <p:cNvPr id="3" name="Image 2" descr="sca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600" y="1701800"/>
            <a:ext cx="1714500" cy="1714500"/>
          </a:xfrm>
          <a:prstGeom prst="rect">
            <a:avLst/>
          </a:prstGeom>
          <a:effectLst>
            <a:glow rad="101600">
              <a:schemeClr val="bg1">
                <a:alpha val="25000"/>
              </a:schemeClr>
            </a:glow>
          </a:effectLst>
        </p:spPr>
      </p:pic>
      <p:pic>
        <p:nvPicPr>
          <p:cNvPr id="4" name="Image 3" descr="complex syste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0" y="4474074"/>
            <a:ext cx="2117725" cy="1652089"/>
          </a:xfrm>
          <a:prstGeom prst="rect">
            <a:avLst/>
          </a:prstGeom>
          <a:effectLst>
            <a:glow rad="101600">
              <a:schemeClr val="bg1">
                <a:alpha val="25000"/>
              </a:schemeClr>
            </a:glow>
          </a:effectLst>
        </p:spPr>
      </p:pic>
    </p:spTree>
    <p:extLst>
      <p:ext uri="{BB962C8B-B14F-4D97-AF65-F5344CB8AC3E}">
        <p14:creationId xmlns:p14="http://schemas.microsoft.com/office/powerpoint/2010/main" val="3360682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par>
                                <p:cTn id="10" presetID="1" presetClass="entr" presetSubtype="0" fill="hold"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par>
                                <p:cTn id="16" presetID="30" presetClass="emph" presetSubtype="0" fill="hold" nodeType="withEffect">
                                  <p:stCondLst>
                                    <p:cond delay="0"/>
                                  </p:stCondLst>
                                  <p:childTnLst>
                                    <p:animClr clrSpc="hsl" dir="cw">
                                      <p:cBhvr override="childStyle">
                                        <p:cTn id="17" dur="500" fill="hold"/>
                                        <p:tgtEl>
                                          <p:spTgt spid="12">
                                            <p:txEl>
                                              <p:pRg st="0" end="0"/>
                                            </p:txEl>
                                          </p:spTgt>
                                        </p:tgtEl>
                                        <p:attrNameLst>
                                          <p:attrName>style.color</p:attrName>
                                        </p:attrNameLst>
                                      </p:cBhvr>
                                      <p:by>
                                        <p:hsl h="0" s="12549" l="25098"/>
                                      </p:by>
                                    </p:animClr>
                                    <p:animClr clrSpc="hsl" dir="cw">
                                      <p:cBhvr>
                                        <p:cTn id="18" dur="500" fill="hold"/>
                                        <p:tgtEl>
                                          <p:spTgt spid="12">
                                            <p:txEl>
                                              <p:pRg st="0" end="0"/>
                                            </p:txEl>
                                          </p:spTgt>
                                        </p:tgtEl>
                                        <p:attrNameLst>
                                          <p:attrName>fillcolor</p:attrName>
                                        </p:attrNameLst>
                                      </p:cBhvr>
                                      <p:by>
                                        <p:hsl h="0" s="12549" l="25098"/>
                                      </p:by>
                                    </p:animClr>
                                    <p:animClr clrSpc="hsl" dir="cw">
                                      <p:cBhvr>
                                        <p:cTn id="19" dur="500" fill="hold"/>
                                        <p:tgtEl>
                                          <p:spTgt spid="12">
                                            <p:txEl>
                                              <p:pRg st="0" end="0"/>
                                            </p:txEl>
                                          </p:spTgt>
                                        </p:tgtEl>
                                        <p:attrNameLst>
                                          <p:attrName>stroke.color</p:attrName>
                                        </p:attrNameLst>
                                      </p:cBhvr>
                                      <p:by>
                                        <p:hsl h="0" s="12549" l="25098"/>
                                      </p:by>
                                    </p:animClr>
                                    <p:set>
                                      <p:cBhvr>
                                        <p:cTn id="20" dur="500" fill="hold"/>
                                        <p:tgtEl>
                                          <p:spTgt spid="12">
                                            <p:txEl>
                                              <p:pRg st="0" end="0"/>
                                            </p:txEl>
                                          </p:spTgt>
                                        </p:tgtEl>
                                        <p:attrNameLst>
                                          <p:attrName>fill.type</p:attrName>
                                        </p:attrNameLst>
                                      </p:cBhvr>
                                      <p:to>
                                        <p:strVal val="solid"/>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0" presetClass="emph" presetSubtype="0" fill="hold" grpId="0" nodeType="clickEffect">
                                  <p:stCondLst>
                                    <p:cond delay="0"/>
                                  </p:stCondLst>
                                  <p:childTnLst>
                                    <p:animClr clrSpc="hsl" dir="cw">
                                      <p:cBhvr override="childStyle">
                                        <p:cTn id="26" dur="500" fill="hold"/>
                                        <p:tgtEl>
                                          <p:spTgt spid="6"/>
                                        </p:tgtEl>
                                        <p:attrNameLst>
                                          <p:attrName>style.color</p:attrName>
                                        </p:attrNameLst>
                                      </p:cBhvr>
                                      <p:by>
                                        <p:hsl h="0" s="12549" l="25098"/>
                                      </p:by>
                                    </p:animClr>
                                    <p:animClr clrSpc="hsl" dir="cw">
                                      <p:cBhvr>
                                        <p:cTn id="27" dur="500" fill="hold"/>
                                        <p:tgtEl>
                                          <p:spTgt spid="6"/>
                                        </p:tgtEl>
                                        <p:attrNameLst>
                                          <p:attrName>fillcolor</p:attrName>
                                        </p:attrNameLst>
                                      </p:cBhvr>
                                      <p:by>
                                        <p:hsl h="0" s="12549" l="25098"/>
                                      </p:by>
                                    </p:animClr>
                                    <p:animClr clrSpc="hsl" dir="cw">
                                      <p:cBhvr>
                                        <p:cTn id="28" dur="500" fill="hold"/>
                                        <p:tgtEl>
                                          <p:spTgt spid="6"/>
                                        </p:tgtEl>
                                        <p:attrNameLst>
                                          <p:attrName>stroke.color</p:attrName>
                                        </p:attrNameLst>
                                      </p:cBhvr>
                                      <p:by>
                                        <p:hsl h="0" s="12549" l="25098"/>
                                      </p:by>
                                    </p:animClr>
                                    <p:set>
                                      <p:cBhvr>
                                        <p:cTn id="29" dur="500" fill="hold"/>
                                        <p:tgtEl>
                                          <p:spTgt spid="6"/>
                                        </p:tgtEl>
                                        <p:attrNameLst>
                                          <p:attrName>fill.type</p:attrName>
                                        </p:attrNameLst>
                                      </p:cBhvr>
                                      <p:to>
                                        <p:strVal val="solid"/>
                                      </p:to>
                                    </p:set>
                                  </p:childTnLst>
                                </p:cTn>
                              </p:par>
                              <p:par>
                                <p:cTn id="30" presetID="1" presetClass="entr" presetSubtype="0" fill="hold" nodeType="with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childTnLst>
                                </p:cTn>
                              </p:par>
                              <p:par>
                                <p:cTn id="36" presetID="30" presetClass="emph" presetSubtype="0" fill="hold" nodeType="withEffect">
                                  <p:stCondLst>
                                    <p:cond delay="0"/>
                                  </p:stCondLst>
                                  <p:childTnLst>
                                    <p:animClr clrSpc="hsl" dir="cw">
                                      <p:cBhvr override="childStyle">
                                        <p:cTn id="37" dur="500" fill="hold"/>
                                        <p:tgtEl>
                                          <p:spTgt spid="12">
                                            <p:txEl>
                                              <p:pRg st="5" end="5"/>
                                            </p:txEl>
                                          </p:spTgt>
                                        </p:tgtEl>
                                        <p:attrNameLst>
                                          <p:attrName>style.color</p:attrName>
                                        </p:attrNameLst>
                                      </p:cBhvr>
                                      <p:by>
                                        <p:hsl h="0" s="12549" l="25098"/>
                                      </p:by>
                                    </p:animClr>
                                    <p:animClr clrSpc="hsl" dir="cw">
                                      <p:cBhvr>
                                        <p:cTn id="38" dur="500" fill="hold"/>
                                        <p:tgtEl>
                                          <p:spTgt spid="12">
                                            <p:txEl>
                                              <p:pRg st="5" end="5"/>
                                            </p:txEl>
                                          </p:spTgt>
                                        </p:tgtEl>
                                        <p:attrNameLst>
                                          <p:attrName>fillcolor</p:attrName>
                                        </p:attrNameLst>
                                      </p:cBhvr>
                                      <p:by>
                                        <p:hsl h="0" s="12549" l="25098"/>
                                      </p:by>
                                    </p:animClr>
                                    <p:animClr clrSpc="hsl" dir="cw">
                                      <p:cBhvr>
                                        <p:cTn id="39" dur="500" fill="hold"/>
                                        <p:tgtEl>
                                          <p:spTgt spid="12">
                                            <p:txEl>
                                              <p:pRg st="5" end="5"/>
                                            </p:txEl>
                                          </p:spTgt>
                                        </p:tgtEl>
                                        <p:attrNameLst>
                                          <p:attrName>stroke.color</p:attrName>
                                        </p:attrNameLst>
                                      </p:cBhvr>
                                      <p:by>
                                        <p:hsl h="0" s="12549" l="25098"/>
                                      </p:by>
                                    </p:animClr>
                                    <p:set>
                                      <p:cBhvr>
                                        <p:cTn id="40" dur="500" fill="hold"/>
                                        <p:tgtEl>
                                          <p:spTgt spid="12">
                                            <p:txEl>
                                              <p:pRg st="5" end="5"/>
                                            </p:txEl>
                                          </p:spTgt>
                                        </p:tgtEl>
                                        <p:attrNameLst>
                                          <p:attrName>fill.type</p:attrName>
                                        </p:attrNameLst>
                                      </p:cBhvr>
                                      <p:to>
                                        <p:strVal val="solid"/>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Espace réservé du contenu 2"/>
          <p:cNvSpPr>
            <a:spLocks noGrp="1"/>
          </p:cNvSpPr>
          <p:nvPr>
            <p:ph idx="1"/>
          </p:nvPr>
        </p:nvSpPr>
        <p:spPr>
          <a:xfrm>
            <a:off x="457200" y="1600200"/>
            <a:ext cx="8229600" cy="4525963"/>
          </a:xfrm>
        </p:spPr>
        <p:txBody>
          <a:bodyPr/>
          <a:lstStyle/>
          <a:p>
            <a:pPr marL="0" indent="0">
              <a:buNone/>
            </a:pPr>
            <a:r>
              <a:rPr lang="fr-FR" dirty="0" err="1" smtClean="0">
                <a:ln>
                  <a:solidFill>
                    <a:schemeClr val="bg1">
                      <a:alpha val="60000"/>
                    </a:schemeClr>
                  </a:solidFill>
                </a:ln>
                <a:solidFill>
                  <a:schemeClr val="bg1">
                    <a:alpha val="60000"/>
                  </a:schemeClr>
                </a:solidFill>
              </a:rPr>
              <a:t>What</a:t>
            </a:r>
            <a:r>
              <a:rPr lang="fr-FR" dirty="0" smtClean="0">
                <a:ln>
                  <a:solidFill>
                    <a:schemeClr val="bg1">
                      <a:alpha val="60000"/>
                    </a:schemeClr>
                  </a:solidFill>
                </a:ln>
                <a:solidFill>
                  <a:schemeClr val="bg1">
                    <a:alpha val="60000"/>
                  </a:schemeClr>
                </a:solidFill>
              </a:rPr>
              <a:t> </a:t>
            </a:r>
            <a:r>
              <a:rPr lang="fr-FR" dirty="0" err="1" smtClean="0">
                <a:ln>
                  <a:solidFill>
                    <a:schemeClr val="bg1">
                      <a:alpha val="60000"/>
                    </a:schemeClr>
                  </a:solidFill>
                </a:ln>
                <a:solidFill>
                  <a:schemeClr val="bg1">
                    <a:alpha val="60000"/>
                  </a:schemeClr>
                </a:solidFill>
              </a:rPr>
              <a:t>is</a:t>
            </a:r>
            <a:r>
              <a:rPr lang="fr-FR" dirty="0" smtClean="0">
                <a:ln>
                  <a:solidFill>
                    <a:schemeClr val="bg1">
                      <a:alpha val="60000"/>
                    </a:schemeClr>
                  </a:solidFill>
                </a:ln>
                <a:solidFill>
                  <a:schemeClr val="bg1">
                    <a:alpha val="60000"/>
                  </a:schemeClr>
                </a:solidFill>
              </a:rPr>
              <a:t> </a:t>
            </a:r>
            <a:r>
              <a:rPr lang="fr-FR" dirty="0" err="1" smtClean="0">
                <a:ln>
                  <a:solidFill>
                    <a:schemeClr val="bg1">
                      <a:alpha val="60000"/>
                    </a:schemeClr>
                  </a:solidFill>
                </a:ln>
                <a:solidFill>
                  <a:schemeClr val="bg1">
                    <a:alpha val="60000"/>
                  </a:schemeClr>
                </a:solidFill>
              </a:rPr>
              <a:t>anonymity</a:t>
            </a:r>
            <a:r>
              <a:rPr lang="fr-FR" dirty="0">
                <a:ln>
                  <a:solidFill>
                    <a:schemeClr val="bg1">
                      <a:alpha val="60000"/>
                    </a:schemeClr>
                  </a:solidFill>
                </a:ln>
                <a:solidFill>
                  <a:schemeClr val="bg1">
                    <a:alpha val="60000"/>
                  </a:schemeClr>
                </a:solidFill>
              </a:rPr>
              <a:t>?</a:t>
            </a:r>
            <a:endParaRPr lang="fr-FR" dirty="0" smtClean="0">
              <a:ln>
                <a:solidFill>
                  <a:schemeClr val="bg1">
                    <a:alpha val="60000"/>
                  </a:schemeClr>
                </a:solidFill>
              </a:ln>
              <a:solidFill>
                <a:schemeClr val="bg1">
                  <a:alpha val="60000"/>
                </a:schemeClr>
              </a:solidFill>
            </a:endParaRPr>
          </a:p>
          <a:p>
            <a:pPr marL="0" indent="0">
              <a:buNone/>
            </a:pPr>
            <a:r>
              <a:rPr lang="fr-FR" dirty="0">
                <a:ln>
                  <a:solidFill>
                    <a:schemeClr val="bg1">
                      <a:alpha val="60000"/>
                    </a:schemeClr>
                  </a:solidFill>
                </a:ln>
                <a:solidFill>
                  <a:schemeClr val="bg1">
                    <a:alpha val="60000"/>
                  </a:schemeClr>
                </a:solidFill>
              </a:rPr>
              <a:t>T</a:t>
            </a:r>
            <a:r>
              <a:rPr lang="fr-FR" dirty="0" smtClean="0">
                <a:ln>
                  <a:solidFill>
                    <a:schemeClr val="bg1">
                      <a:alpha val="60000"/>
                    </a:schemeClr>
                  </a:solidFill>
                </a:ln>
                <a:solidFill>
                  <a:schemeClr val="bg1">
                    <a:alpha val="60000"/>
                  </a:schemeClr>
                </a:solidFill>
              </a:rPr>
              <a:t>he </a:t>
            </a:r>
            <a:r>
              <a:rPr lang="fr-FR" dirty="0" err="1">
                <a:ln>
                  <a:solidFill>
                    <a:schemeClr val="bg1">
                      <a:alpha val="60000"/>
                    </a:schemeClr>
                  </a:solidFill>
                </a:ln>
                <a:solidFill>
                  <a:schemeClr val="bg1">
                    <a:alpha val="60000"/>
                  </a:schemeClr>
                </a:solidFill>
              </a:rPr>
              <a:t>term</a:t>
            </a:r>
            <a:r>
              <a:rPr lang="fr-FR" dirty="0">
                <a:ln>
                  <a:solidFill>
                    <a:schemeClr val="bg1">
                      <a:alpha val="60000"/>
                    </a:schemeClr>
                  </a:solidFill>
                </a:ln>
                <a:solidFill>
                  <a:schemeClr val="bg1">
                    <a:alpha val="60000"/>
                  </a:schemeClr>
                </a:solidFill>
              </a:rPr>
              <a:t> </a:t>
            </a:r>
            <a:r>
              <a:rPr lang="fr-FR" b="1" i="1" dirty="0" err="1">
                <a:ln>
                  <a:solidFill>
                    <a:schemeClr val="bg1">
                      <a:alpha val="60000"/>
                    </a:schemeClr>
                  </a:solidFill>
                </a:ln>
                <a:solidFill>
                  <a:schemeClr val="bg1">
                    <a:alpha val="60000"/>
                  </a:schemeClr>
                </a:solidFill>
              </a:rPr>
              <a:t>anonymity</a:t>
            </a:r>
            <a:r>
              <a:rPr lang="fr-FR" b="1" i="1" dirty="0">
                <a:ln>
                  <a:solidFill>
                    <a:schemeClr val="bg1">
                      <a:alpha val="60000"/>
                    </a:schemeClr>
                  </a:solidFill>
                </a:ln>
                <a:solidFill>
                  <a:schemeClr val="bg1">
                    <a:alpha val="60000"/>
                  </a:schemeClr>
                </a:solidFill>
              </a:rPr>
              <a:t> </a:t>
            </a:r>
            <a:r>
              <a:rPr lang="fr-FR" dirty="0" err="1">
                <a:ln>
                  <a:solidFill>
                    <a:schemeClr val="bg1">
                      <a:alpha val="60000"/>
                    </a:schemeClr>
                  </a:solidFill>
                </a:ln>
                <a:solidFill>
                  <a:schemeClr val="bg1">
                    <a:alpha val="60000"/>
                  </a:schemeClr>
                </a:solidFill>
              </a:rPr>
              <a:t>is</a:t>
            </a:r>
            <a:r>
              <a:rPr lang="fr-FR" dirty="0">
                <a:ln>
                  <a:solidFill>
                    <a:schemeClr val="bg1">
                      <a:alpha val="60000"/>
                    </a:schemeClr>
                  </a:solidFill>
                </a:ln>
                <a:solidFill>
                  <a:schemeClr val="bg1">
                    <a:alpha val="60000"/>
                  </a:schemeClr>
                </a:solidFill>
              </a:rPr>
              <a:t> </a:t>
            </a:r>
            <a:r>
              <a:rPr lang="fr-FR" dirty="0" err="1">
                <a:ln>
                  <a:solidFill>
                    <a:schemeClr val="bg1">
                      <a:alpha val="60000"/>
                    </a:schemeClr>
                  </a:solidFill>
                </a:ln>
                <a:solidFill>
                  <a:schemeClr val="bg1">
                    <a:alpha val="60000"/>
                  </a:schemeClr>
                </a:solidFill>
              </a:rPr>
              <a:t>often</a:t>
            </a:r>
            <a:r>
              <a:rPr lang="fr-FR" dirty="0">
                <a:ln>
                  <a:solidFill>
                    <a:schemeClr val="bg1">
                      <a:alpha val="60000"/>
                    </a:schemeClr>
                  </a:solidFill>
                </a:ln>
                <a:solidFill>
                  <a:schemeClr val="bg1">
                    <a:alpha val="60000"/>
                  </a:schemeClr>
                </a:solidFill>
              </a:rPr>
              <a:t> </a:t>
            </a:r>
            <a:r>
              <a:rPr lang="fr-FR" dirty="0" err="1">
                <a:ln>
                  <a:solidFill>
                    <a:schemeClr val="bg1">
                      <a:alpha val="60000"/>
                    </a:schemeClr>
                  </a:solidFill>
                </a:ln>
                <a:solidFill>
                  <a:schemeClr val="bg1">
                    <a:alpha val="60000"/>
                  </a:schemeClr>
                </a:solidFill>
              </a:rPr>
              <a:t>used</a:t>
            </a:r>
            <a:r>
              <a:rPr lang="fr-FR" dirty="0">
                <a:ln>
                  <a:solidFill>
                    <a:schemeClr val="bg1">
                      <a:alpha val="60000"/>
                    </a:schemeClr>
                  </a:solidFill>
                </a:ln>
                <a:solidFill>
                  <a:schemeClr val="bg1">
                    <a:alpha val="60000"/>
                  </a:schemeClr>
                </a:solidFill>
              </a:rPr>
              <a:t> to express the </a:t>
            </a:r>
            <a:r>
              <a:rPr lang="fr-FR" dirty="0" err="1">
                <a:ln>
                  <a:solidFill>
                    <a:schemeClr val="bg1">
                      <a:alpha val="60000"/>
                    </a:schemeClr>
                  </a:solidFill>
                </a:ln>
                <a:solidFill>
                  <a:schemeClr val="bg1">
                    <a:alpha val="60000"/>
                  </a:schemeClr>
                </a:solidFill>
              </a:rPr>
              <a:t>fact</a:t>
            </a:r>
            <a:r>
              <a:rPr lang="fr-FR" dirty="0">
                <a:ln>
                  <a:solidFill>
                    <a:schemeClr val="bg1">
                      <a:alpha val="60000"/>
                    </a:schemeClr>
                  </a:solidFill>
                </a:ln>
                <a:solidFill>
                  <a:schemeClr val="bg1">
                    <a:alpha val="60000"/>
                  </a:schemeClr>
                </a:solidFill>
              </a:rPr>
              <a:t> </a:t>
            </a:r>
            <a:r>
              <a:rPr lang="fr-FR" dirty="0" err="1">
                <a:ln>
                  <a:solidFill>
                    <a:schemeClr val="bg1">
                      <a:alpha val="60000"/>
                    </a:schemeClr>
                  </a:solidFill>
                </a:ln>
                <a:solidFill>
                  <a:schemeClr val="bg1">
                    <a:alpha val="60000"/>
                  </a:schemeClr>
                </a:solidFill>
              </a:rPr>
              <a:t>that</a:t>
            </a:r>
            <a:r>
              <a:rPr lang="fr-FR" dirty="0">
                <a:ln>
                  <a:solidFill>
                    <a:schemeClr val="bg1">
                      <a:alpha val="60000"/>
                    </a:schemeClr>
                  </a:solidFill>
                </a:ln>
                <a:solidFill>
                  <a:schemeClr val="bg1">
                    <a:alpha val="60000"/>
                  </a:schemeClr>
                </a:solidFill>
              </a:rPr>
              <a:t> the </a:t>
            </a:r>
            <a:r>
              <a:rPr lang="fr-FR" dirty="0" err="1">
                <a:ln>
                  <a:solidFill>
                    <a:schemeClr val="bg1">
                      <a:alpha val="60000"/>
                    </a:schemeClr>
                  </a:solidFill>
                </a:ln>
                <a:solidFill>
                  <a:schemeClr val="bg1">
                    <a:alpha val="60000"/>
                  </a:schemeClr>
                </a:solidFill>
              </a:rPr>
              <a:t>identity</a:t>
            </a:r>
            <a:r>
              <a:rPr lang="fr-FR" dirty="0">
                <a:ln>
                  <a:solidFill>
                    <a:schemeClr val="bg1">
                      <a:alpha val="60000"/>
                    </a:schemeClr>
                  </a:solidFill>
                </a:ln>
                <a:solidFill>
                  <a:schemeClr val="bg1">
                    <a:alpha val="60000"/>
                  </a:schemeClr>
                </a:solidFill>
              </a:rPr>
              <a:t> of an </a:t>
            </a:r>
            <a:r>
              <a:rPr lang="fr-FR" dirty="0" err="1">
                <a:ln>
                  <a:solidFill>
                    <a:schemeClr val="bg1">
                      <a:alpha val="60000"/>
                    </a:schemeClr>
                  </a:solidFill>
                </a:ln>
                <a:solidFill>
                  <a:schemeClr val="bg1">
                    <a:alpha val="60000"/>
                  </a:schemeClr>
                </a:solidFill>
              </a:rPr>
              <a:t>individual</a:t>
            </a:r>
            <a:r>
              <a:rPr lang="fr-FR" dirty="0">
                <a:ln>
                  <a:solidFill>
                    <a:schemeClr val="bg1">
                      <a:alpha val="60000"/>
                    </a:schemeClr>
                  </a:solidFill>
                </a:ln>
                <a:solidFill>
                  <a:schemeClr val="bg1">
                    <a:alpha val="60000"/>
                  </a:schemeClr>
                </a:solidFill>
              </a:rPr>
              <a:t> </a:t>
            </a:r>
            <a:r>
              <a:rPr lang="fr-FR" dirty="0" err="1">
                <a:ln>
                  <a:solidFill>
                    <a:schemeClr val="bg1">
                      <a:alpha val="60000"/>
                    </a:schemeClr>
                  </a:solidFill>
                </a:ln>
                <a:solidFill>
                  <a:schemeClr val="bg1">
                    <a:alpha val="60000"/>
                  </a:schemeClr>
                </a:solidFill>
              </a:rPr>
              <a:t>is</a:t>
            </a:r>
            <a:r>
              <a:rPr lang="fr-FR" dirty="0">
                <a:ln>
                  <a:solidFill>
                    <a:schemeClr val="bg1">
                      <a:alpha val="60000"/>
                    </a:schemeClr>
                  </a:solidFill>
                </a:ln>
                <a:solidFill>
                  <a:schemeClr val="bg1">
                    <a:alpha val="60000"/>
                  </a:schemeClr>
                </a:solidFill>
              </a:rPr>
              <a:t> </a:t>
            </a:r>
            <a:r>
              <a:rPr lang="fr-FR" dirty="0" err="1">
                <a:ln>
                  <a:solidFill>
                    <a:schemeClr val="bg1">
                      <a:alpha val="60000"/>
                    </a:schemeClr>
                  </a:solidFill>
                </a:ln>
                <a:solidFill>
                  <a:schemeClr val="bg1">
                    <a:alpha val="60000"/>
                  </a:schemeClr>
                </a:solidFill>
              </a:rPr>
              <a:t>unkown</a:t>
            </a:r>
            <a:r>
              <a:rPr lang="fr-FR" dirty="0">
                <a:ln>
                  <a:solidFill>
                    <a:schemeClr val="bg1">
                      <a:alpha val="60000"/>
                    </a:schemeClr>
                  </a:solidFill>
                </a:ln>
                <a:solidFill>
                  <a:schemeClr val="bg1">
                    <a:alpha val="60000"/>
                  </a:schemeClr>
                </a:solidFill>
              </a:rPr>
              <a:t>. </a:t>
            </a:r>
          </a:p>
        </p:txBody>
      </p:sp>
      <p:sp>
        <p:nvSpPr>
          <p:cNvPr id="7" name="Rectangle 6"/>
          <p:cNvSpPr/>
          <p:nvPr/>
        </p:nvSpPr>
        <p:spPr>
          <a:xfrm>
            <a:off x="457200" y="1702778"/>
            <a:ext cx="8229600" cy="4490268"/>
          </a:xfrm>
          <a:prstGeom prst="rect">
            <a:avLst/>
          </a:prstGeom>
          <a:solidFill>
            <a:schemeClr val="bg1"/>
          </a:solidFill>
          <a:ln w="50800">
            <a:solidFill>
              <a:schemeClr val="bg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3" name="Titre 2"/>
          <p:cNvSpPr>
            <a:spLocks noGrp="1"/>
          </p:cNvSpPr>
          <p:nvPr>
            <p:ph type="title"/>
          </p:nvPr>
        </p:nvSpPr>
        <p:spPr/>
        <p:txBody>
          <a:bodyPr>
            <a:normAutofit/>
          </a:bodyPr>
          <a:lstStyle/>
          <a:p>
            <a:r>
              <a:rPr lang="fr-FR" sz="2800" dirty="0" smtClean="0">
                <a:ln>
                  <a:solidFill>
                    <a:schemeClr val="bg1">
                      <a:alpha val="60000"/>
                    </a:schemeClr>
                  </a:solidFill>
                </a:ln>
                <a:solidFill>
                  <a:schemeClr val="bg1">
                    <a:alpha val="60000"/>
                  </a:schemeClr>
                </a:solidFill>
                <a:latin typeface="Consolas"/>
                <a:cs typeface="Consolas"/>
              </a:rPr>
              <a:t>Information </a:t>
            </a:r>
            <a:r>
              <a:rPr lang="fr-FR" sz="2800" dirty="0" err="1" smtClean="0">
                <a:ln>
                  <a:solidFill>
                    <a:schemeClr val="bg1">
                      <a:alpha val="60000"/>
                    </a:schemeClr>
                  </a:solidFill>
                </a:ln>
                <a:solidFill>
                  <a:schemeClr val="bg1">
                    <a:alpha val="60000"/>
                  </a:schemeClr>
                </a:solidFill>
                <a:latin typeface="Consolas"/>
                <a:cs typeface="Consolas"/>
              </a:rPr>
              <a:t>Leakage</a:t>
            </a:r>
            <a:r>
              <a:rPr lang="fr-FR" sz="2800" dirty="0" smtClean="0">
                <a:ln>
                  <a:solidFill>
                    <a:schemeClr val="bg1">
                      <a:alpha val="60000"/>
                    </a:schemeClr>
                  </a:solidFill>
                </a:ln>
                <a:solidFill>
                  <a:schemeClr val="bg1">
                    <a:alpha val="60000"/>
                  </a:schemeClr>
                </a:solidFill>
                <a:latin typeface="Consolas"/>
                <a:cs typeface="Consolas"/>
              </a:rPr>
              <a:t> </a:t>
            </a:r>
            <a:r>
              <a:rPr lang="fr-FR" sz="2800" dirty="0" err="1" smtClean="0">
                <a:ln>
                  <a:solidFill>
                    <a:schemeClr val="bg1">
                      <a:alpha val="60000"/>
                    </a:schemeClr>
                  </a:solidFill>
                </a:ln>
                <a:solidFill>
                  <a:schemeClr val="bg1">
                    <a:alpha val="60000"/>
                  </a:schemeClr>
                </a:solidFill>
                <a:latin typeface="Consolas"/>
                <a:cs typeface="Consolas"/>
              </a:rPr>
              <a:t>example</a:t>
            </a:r>
            <a:r>
              <a:rPr lang="fr-FR" sz="2800" dirty="0" smtClean="0">
                <a:ln>
                  <a:solidFill>
                    <a:schemeClr val="bg1">
                      <a:alpha val="60000"/>
                    </a:schemeClr>
                  </a:solidFill>
                </a:ln>
                <a:solidFill>
                  <a:schemeClr val="bg1">
                    <a:alpha val="60000"/>
                  </a:schemeClr>
                </a:solidFill>
                <a:latin typeface="Consolas"/>
                <a:cs typeface="Consolas"/>
              </a:rPr>
              <a:t>: </a:t>
            </a:r>
            <a:r>
              <a:rPr lang="fr-FR" sz="2800" dirty="0" err="1" smtClean="0">
                <a:ln>
                  <a:solidFill>
                    <a:schemeClr val="bg1">
                      <a:alpha val="60000"/>
                    </a:schemeClr>
                  </a:solidFill>
                </a:ln>
                <a:solidFill>
                  <a:schemeClr val="bg1">
                    <a:alpha val="60000"/>
                  </a:schemeClr>
                </a:solidFill>
                <a:latin typeface="Consolas"/>
                <a:cs typeface="Consolas"/>
              </a:rPr>
              <a:t>Anonymity</a:t>
            </a:r>
            <a:endParaRPr lang="fr-FR" sz="2800" dirty="0">
              <a:ln>
                <a:solidFill>
                  <a:schemeClr val="bg1">
                    <a:alpha val="60000"/>
                  </a:schemeClr>
                </a:solidFill>
              </a:ln>
              <a:solidFill>
                <a:schemeClr val="bg1">
                  <a:alpha val="60000"/>
                </a:schemeClr>
              </a:solidFill>
              <a:latin typeface="Consolas"/>
              <a:cs typeface="Consolas"/>
            </a:endParaRPr>
          </a:p>
        </p:txBody>
      </p:sp>
      <p:sp>
        <p:nvSpPr>
          <p:cNvPr id="9" name="Nuage 8"/>
          <p:cNvSpPr/>
          <p:nvPr/>
        </p:nvSpPr>
        <p:spPr>
          <a:xfrm>
            <a:off x="2639574" y="2501366"/>
            <a:ext cx="4127500" cy="1833440"/>
          </a:xfrm>
          <a:prstGeom prst="cloud">
            <a:avLst/>
          </a:prstGeom>
          <a:solidFill>
            <a:schemeClr val="bg1"/>
          </a:solidFill>
          <a:ln w="25400">
            <a:solidFill>
              <a:schemeClr val="tx2">
                <a:lumMod val="75000"/>
              </a:schemeClr>
            </a:solidFill>
          </a:ln>
          <a:effectLst>
            <a:glow rad="1016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3" name="Grouper 52"/>
          <p:cNvGrpSpPr/>
          <p:nvPr/>
        </p:nvGrpSpPr>
        <p:grpSpPr>
          <a:xfrm>
            <a:off x="863462" y="1767195"/>
            <a:ext cx="1134533" cy="745066"/>
            <a:chOff x="795866" y="3966897"/>
            <a:chExt cx="1134533" cy="745066"/>
          </a:xfrm>
        </p:grpSpPr>
        <p:sp>
          <p:nvSpPr>
            <p:cNvPr id="24" name="Rectangle 23"/>
            <p:cNvSpPr/>
            <p:nvPr/>
          </p:nvSpPr>
          <p:spPr>
            <a:xfrm>
              <a:off x="795866" y="3966897"/>
              <a:ext cx="1134533" cy="745066"/>
            </a:xfrm>
            <a:prstGeom prst="rect">
              <a:avLst/>
            </a:prstGeom>
            <a:solidFill>
              <a:schemeClr val="bg1">
                <a:lumMod val="75000"/>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880532" y="4043097"/>
              <a:ext cx="973668" cy="563805"/>
            </a:xfrm>
            <a:prstGeom prst="roundRect">
              <a:avLst/>
            </a:prstGeom>
            <a:solidFill>
              <a:schemeClr val="tx2">
                <a:lumMod val="60000"/>
                <a:lumOff val="4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horz" wrap="none" lIns="0" tIns="0" rIns="0" rtlCol="0" anchor="ctr" anchorCtr="0">
              <a:normAutofit/>
            </a:bodyPr>
            <a:lstStyle/>
            <a:p>
              <a:pPr algn="ctr"/>
              <a:r>
                <a:rPr lang="fr-FR" sz="800" dirty="0" smtClean="0">
                  <a:solidFill>
                    <a:srgbClr val="000000"/>
                  </a:solidFill>
                  <a:latin typeface="Arial"/>
                  <a:cs typeface="Arial"/>
                </a:rPr>
                <a:t>&gt; Mr Burns </a:t>
              </a:r>
              <a:r>
                <a:rPr lang="fr-FR" sz="800" dirty="0" err="1" smtClean="0">
                  <a:solidFill>
                    <a:srgbClr val="000000"/>
                  </a:solidFill>
                  <a:latin typeface="Arial"/>
                  <a:cs typeface="Arial"/>
                </a:rPr>
                <a:t>sucks</a:t>
              </a:r>
              <a:r>
                <a:rPr lang="fr-FR" sz="800" dirty="0" smtClean="0">
                  <a:solidFill>
                    <a:srgbClr val="000000"/>
                  </a:solidFill>
                  <a:latin typeface="Arial"/>
                  <a:cs typeface="Arial"/>
                </a:rPr>
                <a:t>!</a:t>
              </a:r>
              <a:endParaRPr lang="fr-FR" sz="800" dirty="0">
                <a:solidFill>
                  <a:srgbClr val="000000"/>
                </a:solidFill>
                <a:latin typeface="Arial"/>
                <a:cs typeface="Arial"/>
              </a:endParaRPr>
            </a:p>
          </p:txBody>
        </p:sp>
      </p:grpSp>
      <p:pic>
        <p:nvPicPr>
          <p:cNvPr id="5" name="Image 4" descr="burnsungr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818" y="4740315"/>
            <a:ext cx="1663563" cy="1246067"/>
          </a:xfrm>
          <a:prstGeom prst="rect">
            <a:avLst/>
          </a:prstGeom>
        </p:spPr>
      </p:pic>
      <p:sp>
        <p:nvSpPr>
          <p:cNvPr id="52" name="ZoneTexte 51"/>
          <p:cNvSpPr txBox="1"/>
          <p:nvPr/>
        </p:nvSpPr>
        <p:spPr>
          <a:xfrm>
            <a:off x="3952202" y="2139728"/>
            <a:ext cx="1210588" cy="369332"/>
          </a:xfrm>
          <a:prstGeom prst="rect">
            <a:avLst/>
          </a:prstGeom>
          <a:noFill/>
        </p:spPr>
        <p:txBody>
          <a:bodyPr wrap="none" rtlCol="0">
            <a:spAutoFit/>
          </a:bodyPr>
          <a:lstStyle/>
          <a:p>
            <a:r>
              <a:rPr lang="fr-FR" b="1" dirty="0" smtClean="0">
                <a:solidFill>
                  <a:srgbClr val="1F497D"/>
                </a:solidFill>
                <a:latin typeface="Arial Black"/>
                <a:cs typeface="Arial Black"/>
              </a:rPr>
              <a:t>Internet</a:t>
            </a:r>
            <a:endParaRPr lang="fr-FR" b="1" dirty="0">
              <a:solidFill>
                <a:srgbClr val="1F497D"/>
              </a:solidFill>
              <a:latin typeface="Arial Black"/>
              <a:cs typeface="Arial Black"/>
            </a:endParaRPr>
          </a:p>
        </p:txBody>
      </p:sp>
      <p:sp>
        <p:nvSpPr>
          <p:cNvPr id="55" name="ZoneTexte 54"/>
          <p:cNvSpPr txBox="1"/>
          <p:nvPr/>
        </p:nvSpPr>
        <p:spPr>
          <a:xfrm>
            <a:off x="2960786" y="4370983"/>
            <a:ext cx="3467616" cy="369332"/>
          </a:xfrm>
          <a:prstGeom prst="rect">
            <a:avLst/>
          </a:prstGeom>
          <a:noFill/>
        </p:spPr>
        <p:txBody>
          <a:bodyPr wrap="none" rtlCol="0">
            <a:spAutoFit/>
          </a:bodyPr>
          <a:lstStyle/>
          <a:p>
            <a:r>
              <a:rPr lang="fr-FR" b="1" dirty="0" err="1" smtClean="0">
                <a:solidFill>
                  <a:srgbClr val="1F497D"/>
                </a:solidFill>
                <a:latin typeface="Arial Black"/>
                <a:cs typeface="Arial Black"/>
              </a:rPr>
              <a:t>Crowds</a:t>
            </a:r>
            <a:r>
              <a:rPr lang="fr-FR" b="1" dirty="0" smtClean="0">
                <a:solidFill>
                  <a:srgbClr val="1F497D"/>
                </a:solidFill>
                <a:latin typeface="Arial Black"/>
                <a:cs typeface="Arial Black"/>
              </a:rPr>
              <a:t> | Tor | </a:t>
            </a:r>
            <a:r>
              <a:rPr lang="fr-FR" b="1" dirty="0" err="1" smtClean="0">
                <a:solidFill>
                  <a:srgbClr val="1F497D"/>
                </a:solidFill>
                <a:latin typeface="Arial Black"/>
                <a:cs typeface="Arial Black"/>
              </a:rPr>
              <a:t>Anonymizer</a:t>
            </a:r>
            <a:endParaRPr lang="fr-FR" b="1" dirty="0">
              <a:solidFill>
                <a:srgbClr val="1F497D"/>
              </a:solidFill>
              <a:latin typeface="Arial Black"/>
              <a:cs typeface="Arial Black"/>
            </a:endParaRPr>
          </a:p>
        </p:txBody>
      </p:sp>
      <p:sp>
        <p:nvSpPr>
          <p:cNvPr id="49" name="Ellipse 48"/>
          <p:cNvSpPr/>
          <p:nvPr/>
        </p:nvSpPr>
        <p:spPr>
          <a:xfrm>
            <a:off x="1933576" y="3448058"/>
            <a:ext cx="130436" cy="128344"/>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1" name="Grouper 50"/>
          <p:cNvGrpSpPr/>
          <p:nvPr/>
        </p:nvGrpSpPr>
        <p:grpSpPr>
          <a:xfrm>
            <a:off x="3191138" y="2648128"/>
            <a:ext cx="3122328" cy="1561000"/>
            <a:chOff x="3177915" y="2519568"/>
            <a:chExt cx="3122328" cy="1561000"/>
          </a:xfrm>
        </p:grpSpPr>
        <p:pic>
          <p:nvPicPr>
            <p:cNvPr id="4" name="Image 3" descr="compu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7573" y="3517128"/>
              <a:ext cx="527571" cy="563440"/>
            </a:xfrm>
            <a:prstGeom prst="rect">
              <a:avLst/>
            </a:prstGeom>
          </p:spPr>
        </p:pic>
        <p:pic>
          <p:nvPicPr>
            <p:cNvPr id="11" name="Image 10" descr="compu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915" y="2671968"/>
              <a:ext cx="527571" cy="563440"/>
            </a:xfrm>
            <a:prstGeom prst="rect">
              <a:avLst/>
            </a:prstGeom>
          </p:spPr>
        </p:pic>
        <p:pic>
          <p:nvPicPr>
            <p:cNvPr id="13" name="Image 12" descr="compu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672" y="2671968"/>
              <a:ext cx="527571" cy="563440"/>
            </a:xfrm>
            <a:prstGeom prst="rect">
              <a:avLst/>
            </a:prstGeom>
          </p:spPr>
        </p:pic>
        <p:pic>
          <p:nvPicPr>
            <p:cNvPr id="14" name="Image 13" descr="compu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1701" y="3235408"/>
              <a:ext cx="527571" cy="563440"/>
            </a:xfrm>
            <a:prstGeom prst="rect">
              <a:avLst/>
            </a:prstGeom>
          </p:spPr>
        </p:pic>
        <p:pic>
          <p:nvPicPr>
            <p:cNvPr id="15" name="Image 14" descr="compu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1472" y="2519568"/>
              <a:ext cx="527571" cy="563440"/>
            </a:xfrm>
            <a:prstGeom prst="rect">
              <a:avLst/>
            </a:prstGeom>
          </p:spPr>
        </p:pic>
        <p:pic>
          <p:nvPicPr>
            <p:cNvPr id="16" name="Image 15" descr="compu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801" y="2720448"/>
              <a:ext cx="527571" cy="563440"/>
            </a:xfrm>
            <a:prstGeom prst="rect">
              <a:avLst/>
            </a:prstGeom>
          </p:spPr>
        </p:pic>
        <p:pic>
          <p:nvPicPr>
            <p:cNvPr id="17" name="Image 16" descr="compu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6201" y="3283888"/>
              <a:ext cx="527571" cy="563440"/>
            </a:xfrm>
            <a:prstGeom prst="rect">
              <a:avLst/>
            </a:prstGeom>
          </p:spPr>
        </p:pic>
      </p:grpSp>
      <p:pic>
        <p:nvPicPr>
          <p:cNvPr id="18" name="Image 17" descr="hom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330" y="2682273"/>
            <a:ext cx="1673347" cy="1062160"/>
          </a:xfrm>
          <a:prstGeom prst="rect">
            <a:avLst/>
          </a:prstGeom>
        </p:spPr>
      </p:pic>
      <p:sp>
        <p:nvSpPr>
          <p:cNvPr id="46" name="Forme libre 45"/>
          <p:cNvSpPr/>
          <p:nvPr/>
        </p:nvSpPr>
        <p:spPr>
          <a:xfrm>
            <a:off x="2129230" y="3512230"/>
            <a:ext cx="622300" cy="412743"/>
          </a:xfrm>
          <a:custGeom>
            <a:avLst/>
            <a:gdLst>
              <a:gd name="connsiteX0" fmla="*/ 0 w 622300"/>
              <a:gd name="connsiteY0" fmla="*/ 27153 h 412743"/>
              <a:gd name="connsiteX1" fmla="*/ 209550 w 622300"/>
              <a:gd name="connsiteY1" fmla="*/ 39853 h 412743"/>
              <a:gd name="connsiteX2" fmla="*/ 177800 w 622300"/>
              <a:gd name="connsiteY2" fmla="*/ 408153 h 412743"/>
              <a:gd name="connsiteX3" fmla="*/ 622300 w 622300"/>
              <a:gd name="connsiteY3" fmla="*/ 255753 h 412743"/>
            </a:gdLst>
            <a:ahLst/>
            <a:cxnLst>
              <a:cxn ang="0">
                <a:pos x="connsiteX0" y="connsiteY0"/>
              </a:cxn>
              <a:cxn ang="0">
                <a:pos x="connsiteX1" y="connsiteY1"/>
              </a:cxn>
              <a:cxn ang="0">
                <a:pos x="connsiteX2" y="connsiteY2"/>
              </a:cxn>
              <a:cxn ang="0">
                <a:pos x="connsiteX3" y="connsiteY3"/>
              </a:cxn>
            </a:cxnLst>
            <a:rect l="l" t="t" r="r" b="b"/>
            <a:pathLst>
              <a:path w="622300" h="412743">
                <a:moveTo>
                  <a:pt x="0" y="27153"/>
                </a:moveTo>
                <a:cubicBezTo>
                  <a:pt x="89958" y="1753"/>
                  <a:pt x="179917" y="-23647"/>
                  <a:pt x="209550" y="39853"/>
                </a:cubicBezTo>
                <a:cubicBezTo>
                  <a:pt x="239183" y="103353"/>
                  <a:pt x="109008" y="372170"/>
                  <a:pt x="177800" y="408153"/>
                </a:cubicBezTo>
                <a:cubicBezTo>
                  <a:pt x="246592" y="444136"/>
                  <a:pt x="522817" y="256811"/>
                  <a:pt x="622300" y="255753"/>
                </a:cubicBezTo>
              </a:path>
            </a:pathLst>
          </a:cu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21" name="Image 20" descr="homer_doh.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128" y="4740315"/>
            <a:ext cx="1155417" cy="1330919"/>
          </a:xfrm>
          <a:prstGeom prst="rect">
            <a:avLst/>
          </a:prstGeom>
          <a:solidFill>
            <a:schemeClr val="bg1"/>
          </a:solidFill>
        </p:spPr>
      </p:pic>
      <p:pic>
        <p:nvPicPr>
          <p:cNvPr id="19" name="Image 18" descr="mr-burns-pictur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7069" y="2451071"/>
            <a:ext cx="960809" cy="1125331"/>
          </a:xfrm>
          <a:prstGeom prst="rect">
            <a:avLst/>
          </a:prstGeom>
        </p:spPr>
      </p:pic>
      <p:pic>
        <p:nvPicPr>
          <p:cNvPr id="56" name="Image 55" descr="homerdance.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549" y="4427232"/>
            <a:ext cx="1201128" cy="1644002"/>
          </a:xfrm>
          <a:prstGeom prst="rect">
            <a:avLst/>
          </a:prstGeom>
          <a:solidFill>
            <a:schemeClr val="bg1"/>
          </a:solidFill>
        </p:spPr>
      </p:pic>
      <p:grpSp>
        <p:nvGrpSpPr>
          <p:cNvPr id="23" name="Grouper 22"/>
          <p:cNvGrpSpPr/>
          <p:nvPr/>
        </p:nvGrpSpPr>
        <p:grpSpPr>
          <a:xfrm>
            <a:off x="7143937" y="1760533"/>
            <a:ext cx="1199826" cy="740833"/>
            <a:chOff x="7198259" y="3713611"/>
            <a:chExt cx="1199826" cy="740833"/>
          </a:xfrm>
        </p:grpSpPr>
        <p:sp>
          <p:nvSpPr>
            <p:cNvPr id="26" name="Rectangle à coins arrondis 25"/>
            <p:cNvSpPr>
              <a:spLocks/>
            </p:cNvSpPr>
            <p:nvPr/>
          </p:nvSpPr>
          <p:spPr>
            <a:xfrm>
              <a:off x="7198259" y="3713611"/>
              <a:ext cx="1199826" cy="740833"/>
            </a:xfrm>
            <a:prstGeom prst="roundRect">
              <a:avLst/>
            </a:prstGeom>
            <a:solidFill>
              <a:schemeClr val="tx1"/>
            </a:solidFill>
            <a:ln w="0" cap="flat">
              <a:gradFill flip="none" rotWithShape="1">
                <a:gsLst>
                  <a:gs pos="0">
                    <a:schemeClr val="bg1"/>
                  </a:gs>
                  <a:gs pos="100000">
                    <a:srgbClr val="000000"/>
                  </a:gs>
                </a:gsLst>
                <a:path path="circle">
                  <a:fillToRect l="100000" t="100000"/>
                </a:path>
                <a:tileRect r="-100000" b="-100000"/>
              </a:gradFill>
              <a:miter lim="800000"/>
            </a:ln>
            <a:effectLst/>
          </p:spPr>
          <p:style>
            <a:lnRef idx="1">
              <a:schemeClr val="accent1"/>
            </a:lnRef>
            <a:fillRef idx="3">
              <a:schemeClr val="accent1"/>
            </a:fillRef>
            <a:effectRef idx="2">
              <a:schemeClr val="accent1"/>
            </a:effectRef>
            <a:fontRef idx="minor">
              <a:schemeClr val="lt1"/>
            </a:fontRef>
          </p:style>
          <p:txBody>
            <a:bodyPr vert="horz" wrap="none" lIns="0" tIns="0" rIns="0" rtlCol="0" anchor="ctr" anchorCtr="0">
              <a:normAutofit/>
            </a:bodyPr>
            <a:lstStyle/>
            <a:p>
              <a:pPr algn="ctr"/>
              <a:endParaRPr lang="fr-FR" sz="800" dirty="0">
                <a:solidFill>
                  <a:srgbClr val="FFFFFF"/>
                </a:solidFill>
                <a:latin typeface="Arial"/>
                <a:cs typeface="Arial"/>
              </a:endParaRPr>
            </a:p>
          </p:txBody>
        </p:sp>
        <p:sp>
          <p:nvSpPr>
            <p:cNvPr id="27" name="Rectangle 26"/>
            <p:cNvSpPr/>
            <p:nvPr/>
          </p:nvSpPr>
          <p:spPr>
            <a:xfrm>
              <a:off x="7260167" y="3765958"/>
              <a:ext cx="1071033" cy="629219"/>
            </a:xfrm>
            <a:prstGeom prst="rect">
              <a:avLst/>
            </a:prstGeom>
            <a:solidFill>
              <a:schemeClr val="tx1"/>
            </a:solidFill>
            <a:ln w="95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00" dirty="0" smtClean="0">
                <a:solidFill>
                  <a:srgbClr val="FFFFFF"/>
                </a:solidFill>
                <a:latin typeface="Arial"/>
                <a:cs typeface="Arial"/>
              </a:endParaRPr>
            </a:p>
            <a:p>
              <a:pPr algn="ctr"/>
              <a:r>
                <a:rPr lang="fr-FR" sz="800" dirty="0" smtClean="0">
                  <a:solidFill>
                    <a:srgbClr val="FFFFFF"/>
                  </a:solidFill>
                  <a:latin typeface="Arial"/>
                  <a:cs typeface="Arial"/>
                </a:rPr>
                <a:t>&gt; </a:t>
              </a:r>
              <a:r>
                <a:rPr lang="fr-FR" sz="800" dirty="0">
                  <a:solidFill>
                    <a:srgbClr val="FFFFFF"/>
                  </a:solidFill>
                  <a:latin typeface="Arial"/>
                  <a:cs typeface="Arial"/>
                </a:rPr>
                <a:t>Mr Burns </a:t>
              </a:r>
              <a:r>
                <a:rPr lang="fr-FR" sz="800" dirty="0" err="1">
                  <a:solidFill>
                    <a:srgbClr val="FFFFFF"/>
                  </a:solidFill>
                  <a:latin typeface="Arial"/>
                  <a:cs typeface="Arial"/>
                </a:rPr>
                <a:t>sucks</a:t>
              </a:r>
              <a:r>
                <a:rPr lang="fr-FR" sz="800" dirty="0">
                  <a:solidFill>
                    <a:srgbClr val="FFFFFF"/>
                  </a:solidFill>
                  <a:latin typeface="Arial"/>
                  <a:cs typeface="Arial"/>
                </a:rPr>
                <a:t>!</a:t>
              </a:r>
            </a:p>
            <a:p>
              <a:pPr algn="ctr"/>
              <a:endParaRPr lang="fr-FR" dirty="0"/>
            </a:p>
          </p:txBody>
        </p:sp>
      </p:grpSp>
      <p:pic>
        <p:nvPicPr>
          <p:cNvPr id="2" name="Image 1" descr="pc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261703">
            <a:off x="6959081" y="2748955"/>
            <a:ext cx="914400" cy="795528"/>
          </a:xfrm>
          <a:prstGeom prst="rect">
            <a:avLst/>
          </a:prstGeom>
        </p:spPr>
      </p:pic>
      <p:sp>
        <p:nvSpPr>
          <p:cNvPr id="6" name="ZoneTexte 5"/>
          <p:cNvSpPr txBox="1"/>
          <p:nvPr/>
        </p:nvSpPr>
        <p:spPr>
          <a:xfrm rot="20659024">
            <a:off x="6932095" y="2886226"/>
            <a:ext cx="698203" cy="169277"/>
          </a:xfrm>
          <a:prstGeom prst="rect">
            <a:avLst/>
          </a:prstGeom>
          <a:noFill/>
        </p:spPr>
        <p:txBody>
          <a:bodyPr wrap="square" rtlCol="0">
            <a:spAutoFit/>
          </a:bodyPr>
          <a:lstStyle/>
          <a:p>
            <a:r>
              <a:rPr lang="fr-FR" sz="500" dirty="0" smtClean="0">
                <a:solidFill>
                  <a:schemeClr val="bg1"/>
                </a:solidFill>
              </a:rPr>
              <a:t>&gt; Mr </a:t>
            </a:r>
            <a:r>
              <a:rPr lang="fr-FR" sz="500" dirty="0" err="1" smtClean="0">
                <a:solidFill>
                  <a:schemeClr val="bg1"/>
                </a:solidFill>
              </a:rPr>
              <a:t>burns</a:t>
            </a:r>
            <a:r>
              <a:rPr lang="fr-FR" sz="500" dirty="0" smtClean="0">
                <a:solidFill>
                  <a:schemeClr val="bg1"/>
                </a:solidFill>
              </a:rPr>
              <a:t> </a:t>
            </a:r>
            <a:r>
              <a:rPr lang="fr-FR" sz="500" dirty="0" err="1" smtClean="0">
                <a:solidFill>
                  <a:schemeClr val="bg1"/>
                </a:solidFill>
              </a:rPr>
              <a:t>sucks</a:t>
            </a:r>
            <a:endParaRPr lang="fr-FR" sz="500" dirty="0">
              <a:solidFill>
                <a:schemeClr val="bg1"/>
              </a:solidFill>
            </a:endParaRPr>
          </a:p>
        </p:txBody>
      </p:sp>
      <p:sp>
        <p:nvSpPr>
          <p:cNvPr id="47" name="Forme libre 46"/>
          <p:cNvSpPr/>
          <p:nvPr/>
        </p:nvSpPr>
        <p:spPr>
          <a:xfrm>
            <a:off x="6543818" y="2619102"/>
            <a:ext cx="506662" cy="640881"/>
          </a:xfrm>
          <a:custGeom>
            <a:avLst/>
            <a:gdLst>
              <a:gd name="connsiteX0" fmla="*/ 0 w 520700"/>
              <a:gd name="connsiteY0" fmla="*/ 164631 h 640881"/>
              <a:gd name="connsiteX1" fmla="*/ 215900 w 520700"/>
              <a:gd name="connsiteY1" fmla="*/ 12231 h 640881"/>
              <a:gd name="connsiteX2" fmla="*/ 292100 w 520700"/>
              <a:gd name="connsiteY2" fmla="*/ 450381 h 640881"/>
              <a:gd name="connsiteX3" fmla="*/ 520700 w 520700"/>
              <a:gd name="connsiteY3" fmla="*/ 640881 h 640881"/>
            </a:gdLst>
            <a:ahLst/>
            <a:cxnLst>
              <a:cxn ang="0">
                <a:pos x="connsiteX0" y="connsiteY0"/>
              </a:cxn>
              <a:cxn ang="0">
                <a:pos x="connsiteX1" y="connsiteY1"/>
              </a:cxn>
              <a:cxn ang="0">
                <a:pos x="connsiteX2" y="connsiteY2"/>
              </a:cxn>
              <a:cxn ang="0">
                <a:pos x="connsiteX3" y="connsiteY3"/>
              </a:cxn>
            </a:cxnLst>
            <a:rect l="l" t="t" r="r" b="b"/>
            <a:pathLst>
              <a:path w="520700" h="640881">
                <a:moveTo>
                  <a:pt x="0" y="164631"/>
                </a:moveTo>
                <a:cubicBezTo>
                  <a:pt x="83608" y="64618"/>
                  <a:pt x="167217" y="-35394"/>
                  <a:pt x="215900" y="12231"/>
                </a:cubicBezTo>
                <a:cubicBezTo>
                  <a:pt x="264583" y="59856"/>
                  <a:pt x="241300" y="345606"/>
                  <a:pt x="292100" y="450381"/>
                </a:cubicBezTo>
                <a:cubicBezTo>
                  <a:pt x="342900" y="555156"/>
                  <a:pt x="520700" y="640881"/>
                  <a:pt x="520700" y="640881"/>
                </a:cubicBezTo>
              </a:path>
            </a:pathLst>
          </a:custGeom>
          <a:ln w="9525">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20" name="Image 19" descr="pissed-burn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7205845" y="4740315"/>
            <a:ext cx="1194148" cy="1246067"/>
          </a:xfrm>
          <a:prstGeom prst="rect">
            <a:avLst/>
          </a:prstGeom>
        </p:spPr>
      </p:pic>
      <p:sp>
        <p:nvSpPr>
          <p:cNvPr id="22" name="Forme libre 21"/>
          <p:cNvSpPr/>
          <p:nvPr/>
        </p:nvSpPr>
        <p:spPr>
          <a:xfrm>
            <a:off x="2584541" y="5321935"/>
            <a:ext cx="4182533" cy="177800"/>
          </a:xfrm>
          <a:custGeom>
            <a:avLst/>
            <a:gdLst>
              <a:gd name="connsiteX0" fmla="*/ 0 w 4089400"/>
              <a:gd name="connsiteY0" fmla="*/ 401650 h 401650"/>
              <a:gd name="connsiteX1" fmla="*/ 304800 w 4089400"/>
              <a:gd name="connsiteY1" fmla="*/ 198450 h 401650"/>
              <a:gd name="connsiteX2" fmla="*/ 880533 w 4089400"/>
              <a:gd name="connsiteY2" fmla="*/ 232317 h 401650"/>
              <a:gd name="connsiteX3" fmla="*/ 1540933 w 4089400"/>
              <a:gd name="connsiteY3" fmla="*/ 393183 h 401650"/>
              <a:gd name="connsiteX4" fmla="*/ 2413000 w 4089400"/>
              <a:gd name="connsiteY4" fmla="*/ 291583 h 401650"/>
              <a:gd name="connsiteX5" fmla="*/ 2861733 w 4089400"/>
              <a:gd name="connsiteY5" fmla="*/ 79917 h 401650"/>
              <a:gd name="connsiteX6" fmla="*/ 3293533 w 4089400"/>
              <a:gd name="connsiteY6" fmla="*/ 12183 h 401650"/>
              <a:gd name="connsiteX7" fmla="*/ 4089400 w 4089400"/>
              <a:gd name="connsiteY7" fmla="*/ 308517 h 40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9400" h="401650">
                <a:moveTo>
                  <a:pt x="0" y="401650"/>
                </a:moveTo>
                <a:cubicBezTo>
                  <a:pt x="79022" y="314161"/>
                  <a:pt x="158045" y="226672"/>
                  <a:pt x="304800" y="198450"/>
                </a:cubicBezTo>
                <a:cubicBezTo>
                  <a:pt x="451556" y="170228"/>
                  <a:pt x="674511" y="199861"/>
                  <a:pt x="880533" y="232317"/>
                </a:cubicBezTo>
                <a:cubicBezTo>
                  <a:pt x="1086555" y="264772"/>
                  <a:pt x="1285522" y="383305"/>
                  <a:pt x="1540933" y="393183"/>
                </a:cubicBezTo>
                <a:cubicBezTo>
                  <a:pt x="1796344" y="403061"/>
                  <a:pt x="2192867" y="343794"/>
                  <a:pt x="2413000" y="291583"/>
                </a:cubicBezTo>
                <a:cubicBezTo>
                  <a:pt x="2633133" y="239372"/>
                  <a:pt x="2714978" y="126484"/>
                  <a:pt x="2861733" y="79917"/>
                </a:cubicBezTo>
                <a:cubicBezTo>
                  <a:pt x="3008489" y="33350"/>
                  <a:pt x="3088922" y="-25917"/>
                  <a:pt x="3293533" y="12183"/>
                </a:cubicBezTo>
                <a:cubicBezTo>
                  <a:pt x="3498144" y="50283"/>
                  <a:pt x="4089400" y="308517"/>
                  <a:pt x="4089400" y="308517"/>
                </a:cubicBezTo>
              </a:path>
            </a:pathLst>
          </a:custGeom>
          <a:ln w="50800">
            <a:solidFill>
              <a:schemeClr val="tx1">
                <a:alpha val="7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6" name="Ellipse 35"/>
          <p:cNvSpPr/>
          <p:nvPr/>
        </p:nvSpPr>
        <p:spPr>
          <a:xfrm>
            <a:off x="3830984" y="4822401"/>
            <a:ext cx="1444081" cy="1248833"/>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800" dirty="0">
                <a:solidFill>
                  <a:schemeClr val="tx1"/>
                </a:solidFill>
                <a:latin typeface="Arial Black"/>
              </a:rPr>
              <a:t>&lt;</a:t>
            </a:r>
            <a:r>
              <a:rPr lang="fr-FR" sz="800" dirty="0" smtClean="0">
                <a:solidFill>
                  <a:schemeClr val="tx1"/>
                </a:solidFill>
                <a:latin typeface="Arial Black"/>
              </a:rPr>
              <a:t>Mr. Burns </a:t>
            </a:r>
            <a:r>
              <a:rPr lang="fr-FR" sz="800" dirty="0" err="1" smtClean="0">
                <a:solidFill>
                  <a:schemeClr val="tx1"/>
                </a:solidFill>
                <a:latin typeface="Arial Black"/>
              </a:rPr>
              <a:t>sucks</a:t>
            </a:r>
            <a:r>
              <a:rPr lang="fr-FR" sz="800" dirty="0" smtClean="0">
                <a:solidFill>
                  <a:schemeClr val="tx1"/>
                </a:solidFill>
                <a:latin typeface="Arial Black"/>
              </a:rPr>
              <a:t>&gt;</a:t>
            </a:r>
          </a:p>
          <a:p>
            <a:pPr algn="ctr"/>
            <a:endParaRPr lang="fr-FR" sz="800" dirty="0" smtClean="0">
              <a:solidFill>
                <a:schemeClr val="tx1"/>
              </a:solidFill>
              <a:latin typeface="Arial Black"/>
            </a:endParaRPr>
          </a:p>
          <a:p>
            <a:pPr algn="ctr"/>
            <a:r>
              <a:rPr lang="fr-FR" sz="800" u="sng" dirty="0" smtClean="0">
                <a:solidFill>
                  <a:srgbClr val="6699FF"/>
                </a:solidFill>
                <a:latin typeface="Arial Black"/>
              </a:rPr>
              <a:t>200.68.91.93</a:t>
            </a:r>
            <a:endParaRPr lang="fr-FR" sz="800" u="sng" dirty="0">
              <a:solidFill>
                <a:srgbClr val="6699FF"/>
              </a:solidFill>
              <a:latin typeface="Arial Black"/>
            </a:endParaRPr>
          </a:p>
        </p:txBody>
      </p:sp>
      <p:sp>
        <p:nvSpPr>
          <p:cNvPr id="39" name="Forme libre 38"/>
          <p:cNvSpPr/>
          <p:nvPr/>
        </p:nvSpPr>
        <p:spPr>
          <a:xfrm>
            <a:off x="2584541" y="5321935"/>
            <a:ext cx="4182533" cy="177800"/>
          </a:xfrm>
          <a:custGeom>
            <a:avLst/>
            <a:gdLst>
              <a:gd name="connsiteX0" fmla="*/ 0 w 4089400"/>
              <a:gd name="connsiteY0" fmla="*/ 401650 h 401650"/>
              <a:gd name="connsiteX1" fmla="*/ 304800 w 4089400"/>
              <a:gd name="connsiteY1" fmla="*/ 198450 h 401650"/>
              <a:gd name="connsiteX2" fmla="*/ 880533 w 4089400"/>
              <a:gd name="connsiteY2" fmla="*/ 232317 h 401650"/>
              <a:gd name="connsiteX3" fmla="*/ 1540933 w 4089400"/>
              <a:gd name="connsiteY3" fmla="*/ 393183 h 401650"/>
              <a:gd name="connsiteX4" fmla="*/ 2413000 w 4089400"/>
              <a:gd name="connsiteY4" fmla="*/ 291583 h 401650"/>
              <a:gd name="connsiteX5" fmla="*/ 2861733 w 4089400"/>
              <a:gd name="connsiteY5" fmla="*/ 79917 h 401650"/>
              <a:gd name="connsiteX6" fmla="*/ 3293533 w 4089400"/>
              <a:gd name="connsiteY6" fmla="*/ 12183 h 401650"/>
              <a:gd name="connsiteX7" fmla="*/ 4089400 w 4089400"/>
              <a:gd name="connsiteY7" fmla="*/ 308517 h 40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9400" h="401650">
                <a:moveTo>
                  <a:pt x="0" y="401650"/>
                </a:moveTo>
                <a:cubicBezTo>
                  <a:pt x="79022" y="314161"/>
                  <a:pt x="158045" y="226672"/>
                  <a:pt x="304800" y="198450"/>
                </a:cubicBezTo>
                <a:cubicBezTo>
                  <a:pt x="451556" y="170228"/>
                  <a:pt x="674511" y="199861"/>
                  <a:pt x="880533" y="232317"/>
                </a:cubicBezTo>
                <a:cubicBezTo>
                  <a:pt x="1086555" y="264772"/>
                  <a:pt x="1285522" y="383305"/>
                  <a:pt x="1540933" y="393183"/>
                </a:cubicBezTo>
                <a:cubicBezTo>
                  <a:pt x="1796344" y="403061"/>
                  <a:pt x="2192867" y="343794"/>
                  <a:pt x="2413000" y="291583"/>
                </a:cubicBezTo>
                <a:cubicBezTo>
                  <a:pt x="2633133" y="239372"/>
                  <a:pt x="2714978" y="126484"/>
                  <a:pt x="2861733" y="79917"/>
                </a:cubicBezTo>
                <a:cubicBezTo>
                  <a:pt x="3008489" y="33350"/>
                  <a:pt x="3088922" y="-25917"/>
                  <a:pt x="3293533" y="12183"/>
                </a:cubicBezTo>
                <a:cubicBezTo>
                  <a:pt x="3498144" y="50283"/>
                  <a:pt x="4089400" y="308517"/>
                  <a:pt x="4089400" y="308517"/>
                </a:cubicBezTo>
              </a:path>
            </a:pathLst>
          </a:custGeom>
          <a:ln w="50800">
            <a:solidFill>
              <a:schemeClr val="tx1">
                <a:alpha val="7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0" name="Ellipse 39"/>
          <p:cNvSpPr/>
          <p:nvPr/>
        </p:nvSpPr>
        <p:spPr>
          <a:xfrm>
            <a:off x="3830984" y="4822401"/>
            <a:ext cx="1444081" cy="1248833"/>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800" dirty="0">
                <a:solidFill>
                  <a:schemeClr val="tx1"/>
                </a:solidFill>
                <a:latin typeface="Arial Black"/>
              </a:rPr>
              <a:t>&lt;</a:t>
            </a:r>
            <a:r>
              <a:rPr lang="fr-FR" sz="800" dirty="0" smtClean="0">
                <a:solidFill>
                  <a:schemeClr val="tx1"/>
                </a:solidFill>
                <a:latin typeface="Arial Black"/>
              </a:rPr>
              <a:t>Mr. Burns </a:t>
            </a:r>
            <a:r>
              <a:rPr lang="fr-FR" sz="800" dirty="0" err="1" smtClean="0">
                <a:solidFill>
                  <a:schemeClr val="tx1"/>
                </a:solidFill>
                <a:latin typeface="Arial Black"/>
              </a:rPr>
              <a:t>sucks</a:t>
            </a:r>
            <a:r>
              <a:rPr lang="fr-FR" sz="800" dirty="0" smtClean="0">
                <a:solidFill>
                  <a:schemeClr val="tx1"/>
                </a:solidFill>
                <a:latin typeface="Arial Black"/>
              </a:rPr>
              <a:t>&gt;</a:t>
            </a:r>
          </a:p>
          <a:p>
            <a:pPr algn="ctr"/>
            <a:endParaRPr lang="fr-FR" sz="800" dirty="0" smtClean="0">
              <a:solidFill>
                <a:schemeClr val="tx1"/>
              </a:solidFill>
              <a:latin typeface="Arial Black"/>
            </a:endParaRPr>
          </a:p>
          <a:p>
            <a:pPr algn="ctr"/>
            <a:r>
              <a:rPr lang="fr-FR" sz="800" b="1" u="sng" dirty="0" smtClean="0">
                <a:solidFill>
                  <a:schemeClr val="accent3">
                    <a:lumMod val="50000"/>
                  </a:schemeClr>
                </a:solidFill>
                <a:latin typeface="Arial Black"/>
                <a:cs typeface="Arial Black"/>
              </a:rPr>
              <a:t>204.45.119.130</a:t>
            </a:r>
            <a:endParaRPr lang="fr-FR" sz="800" b="1" u="sng" dirty="0">
              <a:solidFill>
                <a:schemeClr val="accent3">
                  <a:lumMod val="50000"/>
                </a:schemeClr>
              </a:solidFill>
              <a:latin typeface="Arial Black"/>
              <a:cs typeface="Arial Black"/>
            </a:endParaRPr>
          </a:p>
        </p:txBody>
      </p:sp>
    </p:spTree>
    <p:extLst>
      <p:ext uri="{BB962C8B-B14F-4D97-AF65-F5344CB8AC3E}">
        <p14:creationId xmlns:p14="http://schemas.microsoft.com/office/powerpoint/2010/main" val="16824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out)">
                                      <p:cBhvr>
                                        <p:cTn id="33" dur="10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53"/>
                                        </p:tgtEl>
                                      </p:cBhvr>
                                    </p:animEffect>
                                    <p:animScale>
                                      <p:cBhvr>
                                        <p:cTn id="38" dur="250" autoRev="1" fill="hold"/>
                                        <p:tgtEl>
                                          <p:spTgt spid="53"/>
                                        </p:tgtEl>
                                      </p:cBhvr>
                                      <p:by x="105000" y="105000"/>
                                    </p:animScale>
                                  </p:childTnLst>
                                </p:cTn>
                              </p:par>
                            </p:childTnLst>
                          </p:cTn>
                        </p:par>
                        <p:par>
                          <p:cTn id="39" fill="hold">
                            <p:stCondLst>
                              <p:cond delay="500"/>
                            </p:stCondLst>
                            <p:childTnLst>
                              <p:par>
                                <p:cTn id="40" presetID="0" presetClass="path" presetSubtype="0" accel="50000" decel="50000" fill="hold" grpId="0" nodeType="afterEffect">
                                  <p:stCondLst>
                                    <p:cond delay="0"/>
                                  </p:stCondLst>
                                  <p:childTnLst>
                                    <p:animMotion origin="layout" path="M -3.88889E-6 1.11111E-6 C 0.00573 -0.00139 0.01163 -0.00254 0.01667 -0.00277 C 0.0217 -0.00301 0.02604 -0.00254 0.02986 -0.00185 C 0.03368 -0.00115 0.03837 -0.00301 0.03958 0.00093 C 0.0408 0.00486 0.03785 0.0132 0.03681 0.0213 C 0.03576 0.0294 0.03351 0.04375 0.03333 0.05 C 0.03316 0.05625 0.03351 0.05857 0.03611 0.05926 C 0.03872 0.05996 0.04184 0.05764 0.04931 0.05371 C 0.05677 0.04977 0.06372 0.04676 0.08125 0.03611 C 0.09878 0.02547 0.13212 0.00857 0.15486 -0.01018 C 0.1776 -0.02893 0.20191 -0.07916 0.21806 -0.07592 C 0.2342 -0.07268 0.23681 0.01042 0.25139 0.00926 C 0.26597 0.00811 0.2908 -0.08402 0.30556 -0.08333 C 0.32031 -0.08264 0.32153 -0.00393 0.33958 0.01389 C 0.35747 0.03172 0.39774 0.03635 0.41372 0.02408 C 0.43003 0.01181 0.4224 -0.03773 0.43594 -0.06018 C 0.44983 -0.08264 0.48368 -0.09814 0.49653 -0.11018 C 0.5092 -0.12222 0.50747 -0.12893 0.51181 -0.1324 C 0.51615 -0.13588 0.51997 -0.13981 0.52222 -0.13148 C 0.52448 -0.12314 0.52431 -0.09398 0.52569 -0.0824 C 0.52708 -0.07083 0.52292 -0.07176 0.53056 -0.06203 C 0.53819 -0.05231 0.55486 -0.03819 0.57153 -0.02407 " pathEditMode="relative" ptsTypes="aaaaaaaaaaaaaaaaaaaaaA">
                                      <p:cBhvr>
                                        <p:cTn id="41" dur="6000" fill="hold"/>
                                        <p:tgtEl>
                                          <p:spTgt spid="49"/>
                                        </p:tgtEl>
                                        <p:attrNameLst>
                                          <p:attrName>ppt_x</p:attrName>
                                          <p:attrName>ppt_y</p:attrName>
                                        </p:attrNameLst>
                                      </p:cBhvr>
                                    </p:animMotion>
                                  </p:childTnLst>
                                </p:cTn>
                              </p:par>
                            </p:childTnLst>
                          </p:cTn>
                        </p:par>
                        <p:par>
                          <p:cTn id="42" fill="hold">
                            <p:stCondLst>
                              <p:cond delay="6500"/>
                            </p:stCondLst>
                            <p:childTnLst>
                              <p:par>
                                <p:cTn id="43" presetID="6" presetClass="entr" presetSubtype="32"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out)">
                                      <p:cBhvr>
                                        <p:cTn id="45" dur="1000"/>
                                        <p:tgtEl>
                                          <p:spTgt spid="6"/>
                                        </p:tgtEl>
                                      </p:cBhvr>
                                    </p:animEffect>
                                  </p:childTnLst>
                                </p:cTn>
                              </p:par>
                              <p:par>
                                <p:cTn id="46" presetID="6" presetClass="entr" presetSubtype="32"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ircle(out)">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strVal val="#ppt_w*0.70"/>
                                          </p:val>
                                        </p:tav>
                                        <p:tav tm="100000">
                                          <p:val>
                                            <p:strVal val="#ppt_w"/>
                                          </p:val>
                                        </p:tav>
                                      </p:tavLst>
                                    </p:anim>
                                    <p:anim calcmode="lin" valueType="num">
                                      <p:cBhvr>
                                        <p:cTn id="64" dur="1000" fill="hold"/>
                                        <p:tgtEl>
                                          <p:spTgt spid="5"/>
                                        </p:tgtEl>
                                        <p:attrNameLst>
                                          <p:attrName>ppt_h</p:attrName>
                                        </p:attrNameLst>
                                      </p:cBhvr>
                                      <p:tavLst>
                                        <p:tav tm="0">
                                          <p:val>
                                            <p:strVal val="#ppt_h"/>
                                          </p:val>
                                        </p:tav>
                                        <p:tav tm="100000">
                                          <p:val>
                                            <p:strVal val="#ppt_h"/>
                                          </p:val>
                                        </p:tav>
                                      </p:tavLst>
                                    </p:anim>
                                    <p:animEffect transition="in" filter="fade">
                                      <p:cBhvr>
                                        <p:cTn id="65" dur="1000"/>
                                        <p:tgtEl>
                                          <p:spTgt spid="5"/>
                                        </p:tgtEl>
                                      </p:cBhvr>
                                    </p:animEffect>
                                  </p:childTnLst>
                                </p:cTn>
                              </p:par>
                              <p:par>
                                <p:cTn id="66" presetID="55"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1000" fill="hold"/>
                                        <p:tgtEl>
                                          <p:spTgt spid="21"/>
                                        </p:tgtEl>
                                        <p:attrNameLst>
                                          <p:attrName>ppt_w</p:attrName>
                                        </p:attrNameLst>
                                      </p:cBhvr>
                                      <p:tavLst>
                                        <p:tav tm="0">
                                          <p:val>
                                            <p:strVal val="#ppt_w*0.70"/>
                                          </p:val>
                                        </p:tav>
                                        <p:tav tm="100000">
                                          <p:val>
                                            <p:strVal val="#ppt_w"/>
                                          </p:val>
                                        </p:tav>
                                      </p:tavLst>
                                    </p:anim>
                                    <p:anim calcmode="lin" valueType="num">
                                      <p:cBhvr>
                                        <p:cTn id="69" dur="1000" fill="hold"/>
                                        <p:tgtEl>
                                          <p:spTgt spid="21"/>
                                        </p:tgtEl>
                                        <p:attrNameLst>
                                          <p:attrName>ppt_h</p:attrName>
                                        </p:attrNameLst>
                                      </p:cBhvr>
                                      <p:tavLst>
                                        <p:tav tm="0">
                                          <p:val>
                                            <p:strVal val="#ppt_h"/>
                                          </p:val>
                                        </p:tav>
                                        <p:tav tm="100000">
                                          <p:val>
                                            <p:strVal val="#ppt_h"/>
                                          </p:val>
                                        </p:tav>
                                      </p:tavLst>
                                    </p:anim>
                                    <p:animEffect transition="in" filter="fade">
                                      <p:cBhvr>
                                        <p:cTn id="70" dur="10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1" nodeType="clickEffect">
                                  <p:stCondLst>
                                    <p:cond delay="0"/>
                                  </p:stCondLst>
                                  <p:childTnLst>
                                    <p:animEffect transition="out" filter="blinds(horizontal)">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5"/>
                                        </p:tgtEl>
                                      </p:cBhvr>
                                    </p:animEffect>
                                    <p:set>
                                      <p:cBhvr>
                                        <p:cTn id="84" dur="1" fill="hold">
                                          <p:stCondLst>
                                            <p:cond delay="499"/>
                                          </p:stCondLst>
                                        </p:cTn>
                                        <p:tgtEl>
                                          <p:spTgt spid="5"/>
                                        </p:tgtEl>
                                        <p:attrNameLst>
                                          <p:attrName>style.visibility</p:attrName>
                                        </p:attrNameLst>
                                      </p:cBhvr>
                                      <p:to>
                                        <p:strVal val="hidden"/>
                                      </p:to>
                                    </p:set>
                                  </p:childTnLst>
                                </p:cTn>
                              </p:par>
                              <p:par>
                                <p:cTn id="85" presetID="3" presetClass="exit" presetSubtype="10" fill="hold" grpId="1" nodeType="withEffect">
                                  <p:stCondLst>
                                    <p:cond delay="0"/>
                                  </p:stCondLst>
                                  <p:childTnLst>
                                    <p:animEffect transition="out" filter="blinds(horizontal)">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53"/>
                                        </p:tgtEl>
                                      </p:cBhvr>
                                    </p:animEffect>
                                    <p:animScale>
                                      <p:cBhvr>
                                        <p:cTn id="101" dur="250" autoRev="1" fill="hold"/>
                                        <p:tgtEl>
                                          <p:spTgt spid="53"/>
                                        </p:tgtEl>
                                      </p:cBhvr>
                                      <p:by x="105000" y="105000"/>
                                    </p:animScale>
                                  </p:childTnLst>
                                </p:cTn>
                              </p:par>
                            </p:childTnLst>
                          </p:cTn>
                        </p:par>
                        <p:par>
                          <p:cTn id="102" fill="hold">
                            <p:stCondLst>
                              <p:cond delay="500"/>
                            </p:stCondLst>
                            <p:childTnLst>
                              <p:par>
                                <p:cTn id="103" presetID="0" presetClass="path" presetSubtype="0" accel="50000" decel="50000" fill="hold" grpId="1" nodeType="afterEffect">
                                  <p:stCondLst>
                                    <p:cond delay="0"/>
                                  </p:stCondLst>
                                  <p:childTnLst>
                                    <p:animMotion origin="layout" path="M 0 0 C 0.00764 -0.0007 0.01528 -0.00116 0.02136 -0.00116 C 0.02743 -0.00116 0.03386 -0.00533 0.03611 0 C 0.03837 0.00532 0.03594 0.02152 0.03525 0.03078 C 0.03455 0.04004 0.0283 0.05231 0.0316 0.05555 C 0.0349 0.05879 0.04427 0.05601 0.05556 0.05069 C 0.06684 0.04537 0.08177 0.02731 0.09913 0.02338 C 0.1165 0.01944 0.1415 0.02638 0.15938 0.02708 C 0.17726 0.02777 0.19532 0.02801 0.2066 0.02708 C 0.21788 0.02615 0.22518 0.03472 0.22691 0.02106 C 0.22865 0.0074 0.21198 -0.04051 0.21667 -0.05556 C 0.22136 -0.07061 0.24288 -0.06644 0.25469 -0.06922 C 0.2665 -0.07199 0.27691 -0.06667 0.28716 -0.07153 C 0.2974 -0.07639 0.30729 -0.09375 0.31667 -0.09885 C 0.32604 -0.10394 0.33091 -0.10186 0.34358 -0.10255 C 0.35625 -0.10324 0.38177 -0.10834 0.39271 -0.10371 C 0.40365 -0.09908 0.39636 -0.07917 0.40938 -0.07408 C 0.4224 -0.06899 0.45712 -0.06806 0.47049 -0.07292 C 0.48386 -0.07778 0.48299 -0.09375 0.48993 -0.10371 C 0.49688 -0.11366 0.50677 -0.12963 0.51216 -0.13218 C 0.51754 -0.13473 0.52032 -0.12987 0.52222 -0.11968 C 0.52413 -0.10949 0.51459 -0.08797 0.52327 -0.07153 C 0.53195 -0.0551 0.55295 -0.0382 0.57413 -0.02107 " pathEditMode="relative" ptsTypes="aaaaaaaaaaaaaaaaaaaaaaA">
                                      <p:cBhvr>
                                        <p:cTn id="104" dur="7000" fill="hold"/>
                                        <p:tgtEl>
                                          <p:spTgt spid="49"/>
                                        </p:tgtEl>
                                        <p:attrNameLst>
                                          <p:attrName>ppt_x</p:attrName>
                                          <p:attrName>ppt_y</p:attrName>
                                        </p:attrNameLst>
                                      </p:cBhvr>
                                    </p:animMotion>
                                  </p:childTnLst>
                                </p:cTn>
                              </p:par>
                            </p:childTnLst>
                          </p:cTn>
                        </p:par>
                        <p:par>
                          <p:cTn id="105" fill="hold">
                            <p:stCondLst>
                              <p:cond delay="7500"/>
                            </p:stCondLst>
                            <p:childTnLst>
                              <p:par>
                                <p:cTn id="106" presetID="6" presetClass="entr" presetSubtype="32" fill="hold" grpId="2"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circle(out)">
                                      <p:cBhvr>
                                        <p:cTn id="108" dur="1000"/>
                                        <p:tgtEl>
                                          <p:spTgt spid="6"/>
                                        </p:tgtEl>
                                      </p:cBhvr>
                                    </p:animEffect>
                                  </p:childTnLst>
                                </p:cTn>
                              </p:par>
                              <p:par>
                                <p:cTn id="109" presetID="6" presetClass="entr" presetSubtype="32" fill="hold"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circle(out)">
                                      <p:cBhvr>
                                        <p:cTn id="111" dur="1000"/>
                                        <p:tgtEl>
                                          <p:spTgt spid="23"/>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8" fill="hold" grpId="0" nodeType="click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additive="base">
                                        <p:cTn id="116" dur="500" fill="hold"/>
                                        <p:tgtEl>
                                          <p:spTgt spid="39"/>
                                        </p:tgtEl>
                                        <p:attrNameLst>
                                          <p:attrName>ppt_x</p:attrName>
                                        </p:attrNameLst>
                                      </p:cBhvr>
                                      <p:tavLst>
                                        <p:tav tm="0">
                                          <p:val>
                                            <p:strVal val="0-#ppt_w/2"/>
                                          </p:val>
                                        </p:tav>
                                        <p:tav tm="100000">
                                          <p:val>
                                            <p:strVal val="#ppt_x"/>
                                          </p:val>
                                        </p:tav>
                                      </p:tavLst>
                                    </p:anim>
                                    <p:anim calcmode="lin" valueType="num">
                                      <p:cBhvr additive="base">
                                        <p:cTn id="117" dur="500" fill="hold"/>
                                        <p:tgtEl>
                                          <p:spTgt spid="39"/>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additive="base">
                                        <p:cTn id="120" dur="500" fill="hold"/>
                                        <p:tgtEl>
                                          <p:spTgt spid="40"/>
                                        </p:tgtEl>
                                        <p:attrNameLst>
                                          <p:attrName>ppt_x</p:attrName>
                                        </p:attrNameLst>
                                      </p:cBhvr>
                                      <p:tavLst>
                                        <p:tav tm="0">
                                          <p:val>
                                            <p:strVal val="0-#ppt_w/2"/>
                                          </p:val>
                                        </p:tav>
                                        <p:tav tm="100000">
                                          <p:val>
                                            <p:strVal val="#ppt_x"/>
                                          </p:val>
                                        </p:tav>
                                      </p:tavLst>
                                    </p:anim>
                                    <p:anim calcmode="lin" valueType="num">
                                      <p:cBhvr additive="base">
                                        <p:cTn id="12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3" presetClass="exit" presetSubtype="10" fill="hold" grpId="1" nodeType="clickEffect">
                                  <p:stCondLst>
                                    <p:cond delay="0"/>
                                  </p:stCondLst>
                                  <p:childTnLst>
                                    <p:animEffect transition="out" filter="blinds(horizontal)">
                                      <p:cBhvr>
                                        <p:cTn id="125" dur="500"/>
                                        <p:tgtEl>
                                          <p:spTgt spid="39"/>
                                        </p:tgtEl>
                                      </p:cBhvr>
                                    </p:animEffect>
                                    <p:set>
                                      <p:cBhvr>
                                        <p:cTn id="126" dur="1" fill="hold">
                                          <p:stCondLst>
                                            <p:cond delay="499"/>
                                          </p:stCondLst>
                                        </p:cTn>
                                        <p:tgtEl>
                                          <p:spTgt spid="39"/>
                                        </p:tgtEl>
                                        <p:attrNameLst>
                                          <p:attrName>style.visibility</p:attrName>
                                        </p:attrNameLst>
                                      </p:cBhvr>
                                      <p:to>
                                        <p:strVal val="hidden"/>
                                      </p:to>
                                    </p:set>
                                  </p:childTnLst>
                                </p:cTn>
                              </p:par>
                              <p:par>
                                <p:cTn id="127" presetID="3" presetClass="exit" presetSubtype="10" fill="hold" grpId="1" nodeType="withEffect">
                                  <p:stCondLst>
                                    <p:cond delay="0"/>
                                  </p:stCondLst>
                                  <p:childTnLst>
                                    <p:animEffect transition="out" filter="blinds(horizontal)">
                                      <p:cBhvr>
                                        <p:cTn id="128" dur="500"/>
                                        <p:tgtEl>
                                          <p:spTgt spid="40"/>
                                        </p:tgtEl>
                                      </p:cBhvr>
                                    </p:animEffect>
                                    <p:set>
                                      <p:cBhvr>
                                        <p:cTn id="129" dur="1" fill="hold">
                                          <p:stCondLst>
                                            <p:cond delay="499"/>
                                          </p:stCondLst>
                                        </p:cTn>
                                        <p:tgtEl>
                                          <p:spTgt spid="40"/>
                                        </p:tgtEl>
                                        <p:attrNameLst>
                                          <p:attrName>style.visibility</p:attrName>
                                        </p:attrNameLst>
                                      </p:cBhvr>
                                      <p:to>
                                        <p:strVal val="hidden"/>
                                      </p:to>
                                    </p:set>
                                  </p:childTnLst>
                                </p:cTn>
                              </p:par>
                              <p:par>
                                <p:cTn id="130" presetID="55" presetClass="entr" presetSubtype="0" fill="hold" nodeType="withEffect">
                                  <p:stCondLst>
                                    <p:cond delay="0"/>
                                  </p:stCondLst>
                                  <p:childTnLst>
                                    <p:set>
                                      <p:cBhvr>
                                        <p:cTn id="131" dur="1" fill="hold">
                                          <p:stCondLst>
                                            <p:cond delay="0"/>
                                          </p:stCondLst>
                                        </p:cTn>
                                        <p:tgtEl>
                                          <p:spTgt spid="56"/>
                                        </p:tgtEl>
                                        <p:attrNameLst>
                                          <p:attrName>style.visibility</p:attrName>
                                        </p:attrNameLst>
                                      </p:cBhvr>
                                      <p:to>
                                        <p:strVal val="visible"/>
                                      </p:to>
                                    </p:set>
                                    <p:anim calcmode="lin" valueType="num">
                                      <p:cBhvr>
                                        <p:cTn id="132" dur="1000" fill="hold"/>
                                        <p:tgtEl>
                                          <p:spTgt spid="56"/>
                                        </p:tgtEl>
                                        <p:attrNameLst>
                                          <p:attrName>ppt_w</p:attrName>
                                        </p:attrNameLst>
                                      </p:cBhvr>
                                      <p:tavLst>
                                        <p:tav tm="0">
                                          <p:val>
                                            <p:strVal val="#ppt_w*0.70"/>
                                          </p:val>
                                        </p:tav>
                                        <p:tav tm="100000">
                                          <p:val>
                                            <p:strVal val="#ppt_w"/>
                                          </p:val>
                                        </p:tav>
                                      </p:tavLst>
                                    </p:anim>
                                    <p:anim calcmode="lin" valueType="num">
                                      <p:cBhvr>
                                        <p:cTn id="133" dur="1000" fill="hold"/>
                                        <p:tgtEl>
                                          <p:spTgt spid="56"/>
                                        </p:tgtEl>
                                        <p:attrNameLst>
                                          <p:attrName>ppt_h</p:attrName>
                                        </p:attrNameLst>
                                      </p:cBhvr>
                                      <p:tavLst>
                                        <p:tav tm="0">
                                          <p:val>
                                            <p:strVal val="#ppt_h"/>
                                          </p:val>
                                        </p:tav>
                                        <p:tav tm="100000">
                                          <p:val>
                                            <p:strVal val="#ppt_h"/>
                                          </p:val>
                                        </p:tav>
                                      </p:tavLst>
                                    </p:anim>
                                    <p:animEffect transition="in" filter="fade">
                                      <p:cBhvr>
                                        <p:cTn id="134" dur="1000"/>
                                        <p:tgtEl>
                                          <p:spTgt spid="56"/>
                                        </p:tgtEl>
                                      </p:cBhvr>
                                    </p:animEffect>
                                  </p:childTnLst>
                                </p:cTn>
                              </p:par>
                              <p:par>
                                <p:cTn id="135" presetID="55" presetClass="entr" presetSubtype="0" fill="hold" nodeType="with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strVal val="#ppt_w*0.70"/>
                                          </p:val>
                                        </p:tav>
                                        <p:tav tm="100000">
                                          <p:val>
                                            <p:strVal val="#ppt_w"/>
                                          </p:val>
                                        </p:tav>
                                      </p:tavLst>
                                    </p:anim>
                                    <p:anim calcmode="lin" valueType="num">
                                      <p:cBhvr>
                                        <p:cTn id="138" dur="1000" fill="hold"/>
                                        <p:tgtEl>
                                          <p:spTgt spid="20"/>
                                        </p:tgtEl>
                                        <p:attrNameLst>
                                          <p:attrName>ppt_h</p:attrName>
                                        </p:attrNameLst>
                                      </p:cBhvr>
                                      <p:tavLst>
                                        <p:tav tm="0">
                                          <p:val>
                                            <p:strVal val="#ppt_h"/>
                                          </p:val>
                                        </p:tav>
                                        <p:tav tm="100000">
                                          <p:val>
                                            <p:strVal val="#ppt_h"/>
                                          </p:val>
                                        </p:tav>
                                      </p:tavLst>
                                    </p:anim>
                                    <p:animEffect transition="in" filter="fade">
                                      <p:cBhvr>
                                        <p:cTn id="13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2" grpId="0"/>
      <p:bldP spid="55" grpId="0"/>
      <p:bldP spid="49" grpId="0" animBg="1"/>
      <p:bldP spid="49" grpId="1" animBg="1"/>
      <p:bldP spid="49" grpId="2" animBg="1"/>
      <p:bldP spid="46" grpId="0" animBg="1"/>
      <p:bldP spid="6" grpId="0"/>
      <p:bldP spid="6" grpId="1"/>
      <p:bldP spid="6" grpId="2"/>
      <p:bldP spid="47" grpId="0" animBg="1"/>
      <p:bldP spid="22" grpId="0" animBg="1"/>
      <p:bldP spid="22" grpId="1" animBg="1"/>
      <p:bldP spid="36" grpId="0" animBg="1"/>
      <p:bldP spid="36" grpId="1" animBg="1"/>
      <p:bldP spid="39" grpId="0" animBg="1"/>
      <p:bldP spid="39" grpId="1" animBg="1"/>
      <p:bldP spid="40" grpId="0" animBg="1"/>
      <p:bldP spid="4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533400" y="3987800"/>
            <a:ext cx="8610600" cy="2802467"/>
          </a:xfrm>
        </p:spPr>
        <p:txBody>
          <a:bodyPr>
            <a:normAutofit/>
          </a:bodyPr>
          <a:lstStyle/>
          <a:p>
            <a:pPr marL="514350" indent="-514350" algn="ctr">
              <a:buAutoNum type="arabicParenBoth"/>
            </a:pPr>
            <a:r>
              <a:rPr lang="fr-FR" dirty="0" err="1" smtClean="0">
                <a:ln>
                  <a:solidFill>
                    <a:schemeClr val="bg1">
                      <a:alpha val="60000"/>
                    </a:schemeClr>
                  </a:solidFill>
                </a:ln>
                <a:solidFill>
                  <a:schemeClr val="bg1">
                    <a:alpha val="60000"/>
                  </a:schemeClr>
                </a:solidFill>
                <a:latin typeface="Times"/>
                <a:cs typeface="Times"/>
              </a:rPr>
              <a:t>Specification</a:t>
            </a:r>
            <a:r>
              <a:rPr lang="fr-FR" dirty="0" smtClean="0">
                <a:ln>
                  <a:solidFill>
                    <a:schemeClr val="bg1">
                      <a:alpha val="60000"/>
                    </a:schemeClr>
                  </a:solidFill>
                </a:ln>
                <a:solidFill>
                  <a:schemeClr val="bg1">
                    <a:alpha val="60000"/>
                  </a:schemeClr>
                </a:solidFill>
                <a:latin typeface="Times"/>
                <a:cs typeface="Times"/>
              </a:rPr>
              <a:t> &amp;  </a:t>
            </a:r>
            <a:r>
              <a:rPr lang="fr-FR" dirty="0" err="1" smtClean="0">
                <a:ln>
                  <a:solidFill>
                    <a:schemeClr val="bg1">
                      <a:alpha val="60000"/>
                    </a:schemeClr>
                  </a:solidFill>
                </a:ln>
                <a:solidFill>
                  <a:schemeClr val="bg1">
                    <a:alpha val="60000"/>
                  </a:schemeClr>
                </a:solidFill>
                <a:latin typeface="Times"/>
                <a:cs typeface="Times"/>
              </a:rPr>
              <a:t>Verification</a:t>
            </a:r>
            <a:endParaRPr lang="fr-FR" dirty="0" smtClean="0">
              <a:ln>
                <a:solidFill>
                  <a:schemeClr val="bg1">
                    <a:alpha val="60000"/>
                  </a:schemeClr>
                </a:solidFill>
              </a:ln>
              <a:solidFill>
                <a:schemeClr val="bg1">
                  <a:alpha val="60000"/>
                </a:schemeClr>
              </a:solidFill>
              <a:latin typeface="Times"/>
              <a:cs typeface="Times"/>
            </a:endParaRPr>
          </a:p>
          <a:p>
            <a:pPr marL="0" indent="0">
              <a:buNone/>
            </a:pPr>
            <a:r>
              <a:rPr lang="fr-FR" sz="2000" dirty="0" err="1" smtClean="0">
                <a:ln>
                  <a:solidFill>
                    <a:schemeClr val="bg1">
                      <a:alpha val="60000"/>
                    </a:schemeClr>
                  </a:solidFill>
                </a:ln>
                <a:solidFill>
                  <a:schemeClr val="bg1">
                    <a:alpha val="60000"/>
                  </a:schemeClr>
                </a:solidFill>
                <a:latin typeface="Times"/>
                <a:cs typeface="Times"/>
              </a:rPr>
              <a:t>Develop</a:t>
            </a:r>
            <a:r>
              <a:rPr lang="fr-FR" sz="2000" dirty="0" smtClean="0">
                <a:ln>
                  <a:solidFill>
                    <a:schemeClr val="bg1">
                      <a:alpha val="60000"/>
                    </a:schemeClr>
                  </a:solidFill>
                </a:ln>
                <a:solidFill>
                  <a:schemeClr val="bg1">
                    <a:alpha val="60000"/>
                  </a:schemeClr>
                </a:solidFill>
                <a:latin typeface="Times"/>
                <a:cs typeface="Times"/>
              </a:rPr>
              <a:t> techniques </a:t>
            </a:r>
            <a:r>
              <a:rPr lang="fr-FR" sz="2000" dirty="0" err="1" smtClean="0">
                <a:ln>
                  <a:solidFill>
                    <a:schemeClr val="bg1">
                      <a:alpha val="60000"/>
                    </a:schemeClr>
                  </a:solidFill>
                </a:ln>
                <a:solidFill>
                  <a:schemeClr val="bg1">
                    <a:alpha val="60000"/>
                  </a:schemeClr>
                </a:solidFill>
                <a:latin typeface="Times"/>
                <a:cs typeface="Times"/>
              </a:rPr>
              <a:t>that</a:t>
            </a:r>
            <a:r>
              <a:rPr lang="fr-FR" sz="2000" dirty="0" smtClean="0">
                <a:ln>
                  <a:solidFill>
                    <a:schemeClr val="bg1">
                      <a:alpha val="60000"/>
                    </a:schemeClr>
                  </a:solidFill>
                </a:ln>
                <a:solidFill>
                  <a:schemeClr val="bg1">
                    <a:alpha val="60000"/>
                  </a:schemeClr>
                </a:solidFill>
                <a:latin typeface="Times"/>
                <a:cs typeface="Times"/>
              </a:rPr>
              <a:t> help </a:t>
            </a:r>
            <a:r>
              <a:rPr lang="fr-FR" sz="2000" b="1" dirty="0" err="1" smtClean="0">
                <a:ln>
                  <a:solidFill>
                    <a:srgbClr val="006633">
                      <a:alpha val="40000"/>
                    </a:srgbClr>
                  </a:solidFill>
                </a:ln>
                <a:solidFill>
                  <a:srgbClr val="006633">
                    <a:alpha val="60000"/>
                  </a:srgbClr>
                </a:solidFill>
                <a:latin typeface="Arial"/>
                <a:cs typeface="Arial"/>
              </a:rPr>
              <a:t>specifying</a:t>
            </a:r>
            <a:r>
              <a:rPr lang="fr-FR" sz="2000" dirty="0" smtClean="0">
                <a:ln>
                  <a:solidFill>
                    <a:srgbClr val="006633">
                      <a:alpha val="40000"/>
                    </a:srgbClr>
                  </a:solidFill>
                </a:ln>
                <a:solidFill>
                  <a:srgbClr val="006633">
                    <a:alpha val="60000"/>
                  </a:srgbClr>
                </a:solidFill>
                <a:latin typeface="Times"/>
                <a:cs typeface="Times"/>
              </a:rPr>
              <a:t> </a:t>
            </a:r>
            <a:r>
              <a:rPr lang="fr-FR" sz="2000" dirty="0" smtClean="0">
                <a:ln>
                  <a:solidFill>
                    <a:schemeClr val="bg1">
                      <a:alpha val="60000"/>
                    </a:schemeClr>
                  </a:solidFill>
                </a:ln>
                <a:solidFill>
                  <a:schemeClr val="bg1">
                    <a:alpha val="60000"/>
                  </a:schemeClr>
                </a:solidFill>
                <a:latin typeface="Times"/>
                <a:cs typeface="Times"/>
              </a:rPr>
              <a:t>and </a:t>
            </a:r>
            <a:r>
              <a:rPr lang="fr-FR" sz="2000" b="1" dirty="0" err="1" smtClean="0">
                <a:ln>
                  <a:solidFill>
                    <a:srgbClr val="FF0000">
                      <a:alpha val="40000"/>
                    </a:srgbClr>
                  </a:solidFill>
                </a:ln>
                <a:solidFill>
                  <a:srgbClr val="FF0000">
                    <a:alpha val="60000"/>
                  </a:srgbClr>
                </a:solidFill>
                <a:latin typeface="Arial"/>
                <a:cs typeface="Arial"/>
              </a:rPr>
              <a:t>verifying</a:t>
            </a:r>
            <a:r>
              <a:rPr lang="fr-FR" sz="2000" dirty="0" smtClean="0">
                <a:ln>
                  <a:solidFill>
                    <a:srgbClr val="FF0000">
                      <a:alpha val="40000"/>
                    </a:srgbClr>
                  </a:solidFill>
                </a:ln>
                <a:solidFill>
                  <a:srgbClr val="FF0000">
                    <a:alpha val="60000"/>
                  </a:srgbClr>
                </a:solidFill>
                <a:latin typeface="Times"/>
                <a:cs typeface="Times"/>
              </a:rPr>
              <a:t> </a:t>
            </a:r>
            <a:r>
              <a:rPr lang="fr-FR" sz="2000" dirty="0" err="1" smtClean="0">
                <a:ln>
                  <a:solidFill>
                    <a:schemeClr val="bg1">
                      <a:alpha val="60000"/>
                    </a:schemeClr>
                  </a:solidFill>
                </a:ln>
                <a:solidFill>
                  <a:schemeClr val="bg1">
                    <a:alpha val="60000"/>
                  </a:schemeClr>
                </a:solidFill>
                <a:latin typeface="Times"/>
                <a:cs typeface="Times"/>
              </a:rPr>
              <a:t>anonymity</a:t>
            </a:r>
            <a:r>
              <a:rPr lang="fr-FR" sz="2000" dirty="0" smtClean="0">
                <a:ln>
                  <a:solidFill>
                    <a:schemeClr val="bg1">
                      <a:alpha val="60000"/>
                    </a:schemeClr>
                  </a:solidFill>
                </a:ln>
                <a:solidFill>
                  <a:schemeClr val="bg1">
                    <a:alpha val="60000"/>
                  </a:schemeClr>
                </a:solidFill>
                <a:latin typeface="Times"/>
                <a:cs typeface="Times"/>
              </a:rPr>
              <a:t> </a:t>
            </a:r>
            <a:r>
              <a:rPr lang="fr-FR" sz="2000" dirty="0" err="1" smtClean="0">
                <a:ln>
                  <a:solidFill>
                    <a:schemeClr val="bg1">
                      <a:alpha val="60000"/>
                    </a:schemeClr>
                  </a:solidFill>
                </a:ln>
                <a:solidFill>
                  <a:schemeClr val="bg1">
                    <a:alpha val="60000"/>
                  </a:schemeClr>
                </a:solidFill>
                <a:latin typeface="Times"/>
                <a:cs typeface="Times"/>
              </a:rPr>
              <a:t>properties</a:t>
            </a:r>
            <a:endParaRPr lang="fr-FR" sz="2000" dirty="0" smtClean="0">
              <a:ln>
                <a:solidFill>
                  <a:schemeClr val="bg1">
                    <a:alpha val="60000"/>
                  </a:schemeClr>
                </a:solidFill>
              </a:ln>
              <a:solidFill>
                <a:schemeClr val="bg1">
                  <a:alpha val="60000"/>
                </a:schemeClr>
              </a:solidFill>
              <a:latin typeface="Times"/>
              <a:cs typeface="Times"/>
            </a:endParaRPr>
          </a:p>
          <a:p>
            <a:pPr marL="0" indent="0" algn="ctr">
              <a:buNone/>
            </a:pPr>
            <a:endParaRPr lang="fr-FR" sz="2400" dirty="0" smtClean="0">
              <a:ln>
                <a:solidFill>
                  <a:schemeClr val="bg1">
                    <a:alpha val="60000"/>
                  </a:schemeClr>
                </a:solidFill>
              </a:ln>
              <a:solidFill>
                <a:schemeClr val="bg1">
                  <a:alpha val="60000"/>
                </a:schemeClr>
              </a:solidFill>
              <a:latin typeface="Times"/>
              <a:cs typeface="Times"/>
            </a:endParaRPr>
          </a:p>
          <a:p>
            <a:pPr marL="0" indent="0">
              <a:buNone/>
            </a:pPr>
            <a:r>
              <a:rPr lang="fr-FR" dirty="0" err="1" smtClean="0">
                <a:ln>
                  <a:solidFill>
                    <a:schemeClr val="bg1">
                      <a:alpha val="60000"/>
                    </a:schemeClr>
                  </a:solidFill>
                </a:ln>
                <a:solidFill>
                  <a:schemeClr val="bg1">
                    <a:alpha val="60000"/>
                  </a:schemeClr>
                </a:solidFill>
                <a:latin typeface="Times"/>
                <a:cs typeface="Times"/>
              </a:rPr>
              <a:t>Does</a:t>
            </a:r>
            <a:r>
              <a:rPr lang="fr-FR" dirty="0" smtClean="0">
                <a:ln>
                  <a:solidFill>
                    <a:schemeClr val="bg1">
                      <a:alpha val="60000"/>
                    </a:schemeClr>
                  </a:solidFill>
                </a:ln>
                <a:solidFill>
                  <a:schemeClr val="bg1">
                    <a:alpha val="60000"/>
                  </a:schemeClr>
                </a:solidFill>
                <a:latin typeface="Times"/>
                <a:cs typeface="Times"/>
              </a:rPr>
              <a:t>	 </a:t>
            </a:r>
            <a:r>
              <a:rPr lang="fr-FR" sz="3100" dirty="0" smtClean="0">
                <a:ln>
                  <a:solidFill>
                    <a:schemeClr val="bg1">
                      <a:alpha val="60000"/>
                    </a:schemeClr>
                  </a:solidFill>
                </a:ln>
                <a:solidFill>
                  <a:schemeClr val="bg1">
                    <a:alpha val="60000"/>
                  </a:schemeClr>
                </a:solidFill>
                <a:latin typeface="Times"/>
                <a:cs typeface="Times"/>
              </a:rPr>
              <a:t> </a:t>
            </a:r>
            <a:r>
              <a:rPr lang="fr-FR" sz="2800" dirty="0" smtClean="0">
                <a:ln>
                  <a:solidFill>
                    <a:schemeClr val="bg1">
                      <a:alpha val="60000"/>
                    </a:schemeClr>
                  </a:solidFill>
                </a:ln>
                <a:solidFill>
                  <a:schemeClr val="bg1">
                    <a:alpha val="60000"/>
                  </a:schemeClr>
                </a:solidFill>
                <a:latin typeface="Times"/>
                <a:cs typeface="Times"/>
              </a:rPr>
              <a:t>  </a:t>
            </a:r>
            <a:r>
              <a:rPr lang="fr-FR" dirty="0" smtClean="0">
                <a:ln>
                  <a:solidFill>
                    <a:schemeClr val="bg1">
                      <a:alpha val="60000"/>
                    </a:schemeClr>
                  </a:solidFill>
                </a:ln>
                <a:solidFill>
                  <a:schemeClr val="bg1">
                    <a:alpha val="60000"/>
                  </a:schemeClr>
                </a:solidFill>
                <a:latin typeface="Times"/>
                <a:cs typeface="Times"/>
              </a:rPr>
              <a:t>               		                                    </a:t>
            </a:r>
            <a:r>
              <a:rPr lang="fr-FR" dirty="0">
                <a:ln>
                  <a:solidFill>
                    <a:schemeClr val="bg1">
                      <a:alpha val="60000"/>
                    </a:schemeClr>
                  </a:solidFill>
                </a:ln>
                <a:solidFill>
                  <a:schemeClr val="bg1">
                    <a:alpha val="60000"/>
                  </a:schemeClr>
                </a:solidFill>
                <a:latin typeface="Times"/>
                <a:cs typeface="Times"/>
              </a:rPr>
              <a:t> </a:t>
            </a:r>
            <a:r>
              <a:rPr lang="fr-FR" dirty="0" smtClean="0">
                <a:ln>
                  <a:solidFill>
                    <a:schemeClr val="bg1">
                      <a:alpha val="60000"/>
                    </a:schemeClr>
                  </a:solidFill>
                </a:ln>
                <a:solidFill>
                  <a:schemeClr val="bg1">
                    <a:lumMod val="95000"/>
                    <a:alpha val="60000"/>
                  </a:schemeClr>
                </a:solidFill>
                <a:latin typeface="Times"/>
                <a:cs typeface="Times"/>
              </a:rPr>
              <a:t>???</a:t>
            </a:r>
            <a:endParaRPr lang="fr-FR" dirty="0">
              <a:ln>
                <a:solidFill>
                  <a:schemeClr val="bg1">
                    <a:alpha val="60000"/>
                  </a:schemeClr>
                </a:solidFill>
              </a:ln>
              <a:solidFill>
                <a:schemeClr val="bg1">
                  <a:lumMod val="95000"/>
                  <a:alpha val="60000"/>
                </a:schemeClr>
              </a:solidFill>
              <a:latin typeface="Times"/>
              <a:cs typeface="Times"/>
            </a:endParaRPr>
          </a:p>
          <a:p>
            <a:pPr marL="0" indent="0">
              <a:buNone/>
            </a:pPr>
            <a:endParaRPr lang="fr-FR" dirty="0">
              <a:ln>
                <a:solidFill>
                  <a:schemeClr val="bg1">
                    <a:alpha val="60000"/>
                  </a:schemeClr>
                </a:solidFill>
              </a:ln>
              <a:solidFill>
                <a:schemeClr val="bg1">
                  <a:alpha val="60000"/>
                </a:schemeClr>
              </a:solidFill>
              <a:latin typeface="Times"/>
              <a:cs typeface="Times"/>
            </a:endParaRPr>
          </a:p>
          <a:p>
            <a:pPr marL="0" indent="0" algn="ctr">
              <a:buNone/>
            </a:pPr>
            <a:endParaRPr lang="fr-FR" dirty="0" smtClean="0">
              <a:ln>
                <a:solidFill>
                  <a:schemeClr val="bg1">
                    <a:alpha val="60000"/>
                  </a:schemeClr>
                </a:solidFill>
              </a:ln>
              <a:solidFill>
                <a:schemeClr val="bg1">
                  <a:alpha val="60000"/>
                </a:schemeClr>
              </a:solidFill>
              <a:latin typeface="Times"/>
              <a:cs typeface="Times"/>
            </a:endParaRPr>
          </a:p>
        </p:txBody>
      </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3" name="Titre 2"/>
          <p:cNvSpPr>
            <a:spLocks noGrp="1"/>
          </p:cNvSpPr>
          <p:nvPr>
            <p:ph type="title"/>
          </p:nvPr>
        </p:nvSpPr>
        <p:spPr/>
        <p:txBody>
          <a:bodyPr/>
          <a:lstStyle/>
          <a:p>
            <a:r>
              <a:rPr lang="fr-FR" dirty="0" smtClean="0">
                <a:ln>
                  <a:solidFill>
                    <a:schemeClr val="bg1">
                      <a:alpha val="60000"/>
                    </a:schemeClr>
                  </a:solidFill>
                </a:ln>
                <a:solidFill>
                  <a:schemeClr val="bg1">
                    <a:alpha val="60000"/>
                  </a:schemeClr>
                </a:solidFill>
                <a:latin typeface="Consolas"/>
                <a:cs typeface="Consolas"/>
              </a:rPr>
              <a:t>Contributions</a:t>
            </a:r>
            <a:endParaRPr lang="fr-FR" dirty="0">
              <a:ln>
                <a:solidFill>
                  <a:schemeClr val="bg1">
                    <a:alpha val="60000"/>
                  </a:schemeClr>
                </a:solidFill>
              </a:ln>
              <a:solidFill>
                <a:schemeClr val="bg1">
                  <a:alpha val="60000"/>
                </a:schemeClr>
              </a:solidFill>
              <a:latin typeface="Consolas"/>
              <a:cs typeface="Consolas"/>
            </a:endParaRPr>
          </a:p>
        </p:txBody>
      </p:sp>
      <p:sp>
        <p:nvSpPr>
          <p:cNvPr id="7" name="Rectangle 6"/>
          <p:cNvSpPr/>
          <p:nvPr/>
        </p:nvSpPr>
        <p:spPr>
          <a:xfrm>
            <a:off x="1261116" y="1569608"/>
            <a:ext cx="6689083" cy="2130325"/>
          </a:xfrm>
          <a:prstGeom prst="rect">
            <a:avLst/>
          </a:prstGeom>
          <a:solidFill>
            <a:schemeClr val="bg1"/>
          </a:solidFill>
          <a:ln w="50800">
            <a:solidFill>
              <a:schemeClr val="bg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Nuage 8"/>
          <p:cNvSpPr/>
          <p:nvPr/>
        </p:nvSpPr>
        <p:spPr>
          <a:xfrm>
            <a:off x="3048841" y="1877900"/>
            <a:ext cx="3354864" cy="1471508"/>
          </a:xfrm>
          <a:prstGeom prst="cloud">
            <a:avLst/>
          </a:prstGeom>
          <a:solidFill>
            <a:schemeClr val="bg1"/>
          </a:solidFill>
          <a:ln w="25400">
            <a:solidFill>
              <a:schemeClr val="tx2">
                <a:lumMod val="75000"/>
              </a:schemeClr>
            </a:solidFill>
          </a:ln>
          <a:effectLst>
            <a:glow rad="1016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ZoneTexte 51"/>
          <p:cNvSpPr txBox="1"/>
          <p:nvPr/>
        </p:nvSpPr>
        <p:spPr>
          <a:xfrm>
            <a:off x="4115755" y="1587652"/>
            <a:ext cx="992579" cy="307777"/>
          </a:xfrm>
          <a:prstGeom prst="rect">
            <a:avLst/>
          </a:prstGeom>
          <a:noFill/>
        </p:spPr>
        <p:txBody>
          <a:bodyPr wrap="none" rtlCol="0">
            <a:spAutoFit/>
          </a:bodyPr>
          <a:lstStyle/>
          <a:p>
            <a:r>
              <a:rPr lang="fr-FR" sz="1400" b="1" dirty="0" smtClean="0">
                <a:solidFill>
                  <a:srgbClr val="1F497D"/>
                </a:solidFill>
                <a:latin typeface="Arial Black"/>
                <a:cs typeface="Arial Black"/>
              </a:rPr>
              <a:t>Internet</a:t>
            </a:r>
            <a:endParaRPr lang="fr-FR" sz="1400" b="1" dirty="0">
              <a:solidFill>
                <a:srgbClr val="1F497D"/>
              </a:solidFill>
              <a:latin typeface="Arial Black"/>
              <a:cs typeface="Arial Black"/>
            </a:endParaRPr>
          </a:p>
        </p:txBody>
      </p:sp>
      <p:sp>
        <p:nvSpPr>
          <p:cNvPr id="55" name="ZoneTexte 54"/>
          <p:cNvSpPr txBox="1"/>
          <p:nvPr/>
        </p:nvSpPr>
        <p:spPr>
          <a:xfrm>
            <a:off x="3210364" y="3349408"/>
            <a:ext cx="2749471" cy="307777"/>
          </a:xfrm>
          <a:prstGeom prst="rect">
            <a:avLst/>
          </a:prstGeom>
          <a:noFill/>
        </p:spPr>
        <p:txBody>
          <a:bodyPr wrap="none" rtlCol="0">
            <a:spAutoFit/>
          </a:bodyPr>
          <a:lstStyle/>
          <a:p>
            <a:r>
              <a:rPr lang="fr-FR" sz="1400" b="1" dirty="0" err="1" smtClean="0">
                <a:solidFill>
                  <a:srgbClr val="1F497D"/>
                </a:solidFill>
                <a:latin typeface="Arial Black"/>
                <a:cs typeface="Arial Black"/>
              </a:rPr>
              <a:t>Crowds</a:t>
            </a:r>
            <a:r>
              <a:rPr lang="fr-FR" sz="1400" b="1" dirty="0" smtClean="0">
                <a:solidFill>
                  <a:srgbClr val="1F497D"/>
                </a:solidFill>
                <a:latin typeface="Arial Black"/>
                <a:cs typeface="Arial Black"/>
              </a:rPr>
              <a:t> | Tor | </a:t>
            </a:r>
            <a:r>
              <a:rPr lang="fr-FR" sz="1400" b="1" dirty="0" err="1" smtClean="0">
                <a:solidFill>
                  <a:srgbClr val="1F497D"/>
                </a:solidFill>
                <a:latin typeface="Arial Black"/>
                <a:cs typeface="Arial Black"/>
              </a:rPr>
              <a:t>Anonymizer</a:t>
            </a:r>
            <a:endParaRPr lang="fr-FR" sz="1400" b="1" dirty="0">
              <a:solidFill>
                <a:srgbClr val="1F497D"/>
              </a:solidFill>
              <a:latin typeface="Arial Black"/>
              <a:cs typeface="Arial Black"/>
            </a:endParaRPr>
          </a:p>
        </p:txBody>
      </p:sp>
      <p:sp>
        <p:nvSpPr>
          <p:cNvPr id="49" name="Ellipse 48"/>
          <p:cNvSpPr/>
          <p:nvPr/>
        </p:nvSpPr>
        <p:spPr>
          <a:xfrm>
            <a:off x="2475001" y="2637710"/>
            <a:ext cx="106019" cy="103008"/>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1" name="Grouper 50"/>
          <p:cNvGrpSpPr/>
          <p:nvPr/>
        </p:nvGrpSpPr>
        <p:grpSpPr>
          <a:xfrm>
            <a:off x="3472534" y="1995691"/>
            <a:ext cx="2537853" cy="1252849"/>
            <a:chOff x="3177915" y="2519568"/>
            <a:chExt cx="3122328" cy="1561000"/>
          </a:xfrm>
        </p:grpSpPr>
        <p:pic>
          <p:nvPicPr>
            <p:cNvPr id="4" name="Image 3"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573" y="3517128"/>
              <a:ext cx="527571" cy="563440"/>
            </a:xfrm>
            <a:prstGeom prst="rect">
              <a:avLst/>
            </a:prstGeom>
          </p:spPr>
        </p:pic>
        <p:pic>
          <p:nvPicPr>
            <p:cNvPr id="11" name="Image 10"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915" y="2671968"/>
              <a:ext cx="527571" cy="563440"/>
            </a:xfrm>
            <a:prstGeom prst="rect">
              <a:avLst/>
            </a:prstGeom>
          </p:spPr>
        </p:pic>
        <p:pic>
          <p:nvPicPr>
            <p:cNvPr id="13" name="Image 12"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672" y="2671968"/>
              <a:ext cx="527571" cy="563440"/>
            </a:xfrm>
            <a:prstGeom prst="rect">
              <a:avLst/>
            </a:prstGeom>
          </p:spPr>
        </p:pic>
        <p:pic>
          <p:nvPicPr>
            <p:cNvPr id="14" name="Image 13"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701" y="3235408"/>
              <a:ext cx="527571" cy="563440"/>
            </a:xfrm>
            <a:prstGeom prst="rect">
              <a:avLst/>
            </a:prstGeom>
          </p:spPr>
        </p:pic>
        <p:pic>
          <p:nvPicPr>
            <p:cNvPr id="15" name="Image 14"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472" y="2519568"/>
              <a:ext cx="527571" cy="563440"/>
            </a:xfrm>
            <a:prstGeom prst="rect">
              <a:avLst/>
            </a:prstGeom>
          </p:spPr>
        </p:pic>
        <p:pic>
          <p:nvPicPr>
            <p:cNvPr id="16" name="Image 15"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01" y="2720448"/>
              <a:ext cx="527571" cy="563440"/>
            </a:xfrm>
            <a:prstGeom prst="rect">
              <a:avLst/>
            </a:prstGeom>
          </p:spPr>
        </p:pic>
        <p:pic>
          <p:nvPicPr>
            <p:cNvPr id="17" name="Image 16"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01" y="3283888"/>
              <a:ext cx="527571" cy="563440"/>
            </a:xfrm>
            <a:prstGeom prst="rect">
              <a:avLst/>
            </a:prstGeom>
          </p:spPr>
        </p:pic>
      </p:grpSp>
      <p:pic>
        <p:nvPicPr>
          <p:cNvPr id="18" name="Image 17" descr="hom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052" y="2023095"/>
            <a:ext cx="1360109" cy="852483"/>
          </a:xfrm>
          <a:prstGeom prst="rect">
            <a:avLst/>
          </a:prstGeom>
        </p:spPr>
      </p:pic>
      <p:sp>
        <p:nvSpPr>
          <p:cNvPr id="46" name="Forme libre 45"/>
          <p:cNvSpPr/>
          <p:nvPr/>
        </p:nvSpPr>
        <p:spPr>
          <a:xfrm>
            <a:off x="2634030" y="2689214"/>
            <a:ext cx="505810" cy="331265"/>
          </a:xfrm>
          <a:custGeom>
            <a:avLst/>
            <a:gdLst>
              <a:gd name="connsiteX0" fmla="*/ 0 w 622300"/>
              <a:gd name="connsiteY0" fmla="*/ 27153 h 412743"/>
              <a:gd name="connsiteX1" fmla="*/ 209550 w 622300"/>
              <a:gd name="connsiteY1" fmla="*/ 39853 h 412743"/>
              <a:gd name="connsiteX2" fmla="*/ 177800 w 622300"/>
              <a:gd name="connsiteY2" fmla="*/ 408153 h 412743"/>
              <a:gd name="connsiteX3" fmla="*/ 622300 w 622300"/>
              <a:gd name="connsiteY3" fmla="*/ 255753 h 412743"/>
            </a:gdLst>
            <a:ahLst/>
            <a:cxnLst>
              <a:cxn ang="0">
                <a:pos x="connsiteX0" y="connsiteY0"/>
              </a:cxn>
              <a:cxn ang="0">
                <a:pos x="connsiteX1" y="connsiteY1"/>
              </a:cxn>
              <a:cxn ang="0">
                <a:pos x="connsiteX2" y="connsiteY2"/>
              </a:cxn>
              <a:cxn ang="0">
                <a:pos x="connsiteX3" y="connsiteY3"/>
              </a:cxn>
            </a:cxnLst>
            <a:rect l="l" t="t" r="r" b="b"/>
            <a:pathLst>
              <a:path w="622300" h="412743">
                <a:moveTo>
                  <a:pt x="0" y="27153"/>
                </a:moveTo>
                <a:cubicBezTo>
                  <a:pt x="89958" y="1753"/>
                  <a:pt x="179917" y="-23647"/>
                  <a:pt x="209550" y="39853"/>
                </a:cubicBezTo>
                <a:cubicBezTo>
                  <a:pt x="239183" y="103353"/>
                  <a:pt x="109008" y="372170"/>
                  <a:pt x="177800" y="408153"/>
                </a:cubicBezTo>
                <a:cubicBezTo>
                  <a:pt x="246592" y="444136"/>
                  <a:pt x="522817" y="256811"/>
                  <a:pt x="622300" y="255753"/>
                </a:cubicBezTo>
              </a:path>
            </a:pathLst>
          </a:cu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2" name="Image 1" descr="pc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1703">
            <a:off x="6559770" y="2076614"/>
            <a:ext cx="743231" cy="638486"/>
          </a:xfrm>
          <a:prstGeom prst="rect">
            <a:avLst/>
          </a:prstGeom>
        </p:spPr>
      </p:pic>
      <p:sp>
        <p:nvSpPr>
          <p:cNvPr id="47" name="Forme libre 46"/>
          <p:cNvSpPr/>
          <p:nvPr/>
        </p:nvSpPr>
        <p:spPr>
          <a:xfrm>
            <a:off x="6222241" y="1972395"/>
            <a:ext cx="411819" cy="514367"/>
          </a:xfrm>
          <a:custGeom>
            <a:avLst/>
            <a:gdLst>
              <a:gd name="connsiteX0" fmla="*/ 0 w 520700"/>
              <a:gd name="connsiteY0" fmla="*/ 164631 h 640881"/>
              <a:gd name="connsiteX1" fmla="*/ 215900 w 520700"/>
              <a:gd name="connsiteY1" fmla="*/ 12231 h 640881"/>
              <a:gd name="connsiteX2" fmla="*/ 292100 w 520700"/>
              <a:gd name="connsiteY2" fmla="*/ 450381 h 640881"/>
              <a:gd name="connsiteX3" fmla="*/ 520700 w 520700"/>
              <a:gd name="connsiteY3" fmla="*/ 640881 h 640881"/>
            </a:gdLst>
            <a:ahLst/>
            <a:cxnLst>
              <a:cxn ang="0">
                <a:pos x="connsiteX0" y="connsiteY0"/>
              </a:cxn>
              <a:cxn ang="0">
                <a:pos x="connsiteX1" y="connsiteY1"/>
              </a:cxn>
              <a:cxn ang="0">
                <a:pos x="connsiteX2" y="connsiteY2"/>
              </a:cxn>
              <a:cxn ang="0">
                <a:pos x="connsiteX3" y="connsiteY3"/>
              </a:cxn>
            </a:cxnLst>
            <a:rect l="l" t="t" r="r" b="b"/>
            <a:pathLst>
              <a:path w="520700" h="640881">
                <a:moveTo>
                  <a:pt x="0" y="164631"/>
                </a:moveTo>
                <a:cubicBezTo>
                  <a:pt x="83608" y="64618"/>
                  <a:pt x="167217" y="-35394"/>
                  <a:pt x="215900" y="12231"/>
                </a:cubicBezTo>
                <a:cubicBezTo>
                  <a:pt x="264583" y="59856"/>
                  <a:pt x="241300" y="345606"/>
                  <a:pt x="292100" y="450381"/>
                </a:cubicBezTo>
                <a:cubicBezTo>
                  <a:pt x="342900" y="555156"/>
                  <a:pt x="520700" y="640881"/>
                  <a:pt x="520700" y="640881"/>
                </a:cubicBezTo>
              </a:path>
            </a:pathLst>
          </a:custGeom>
          <a:ln w="9525">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28" name="Grouper 27"/>
          <p:cNvGrpSpPr/>
          <p:nvPr/>
        </p:nvGrpSpPr>
        <p:grpSpPr>
          <a:xfrm>
            <a:off x="1787462" y="5325220"/>
            <a:ext cx="1881251" cy="972492"/>
            <a:chOff x="1323052" y="4781966"/>
            <a:chExt cx="3354864" cy="1471508"/>
          </a:xfrm>
        </p:grpSpPr>
        <p:sp>
          <p:nvSpPr>
            <p:cNvPr id="36" name="Nuage 35"/>
            <p:cNvSpPr/>
            <p:nvPr/>
          </p:nvSpPr>
          <p:spPr>
            <a:xfrm>
              <a:off x="1323052" y="4781966"/>
              <a:ext cx="3354864" cy="1471508"/>
            </a:xfrm>
            <a:prstGeom prst="cloud">
              <a:avLst/>
            </a:prstGeom>
            <a:solidFill>
              <a:schemeClr val="bg1"/>
            </a:solidFill>
            <a:ln w="25400">
              <a:solidFill>
                <a:schemeClr val="bg1">
                  <a:alpha val="0"/>
                </a:schemeClr>
              </a:solidFill>
            </a:ln>
            <a:effectLst>
              <a:glow rad="1016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8" name="Grouper 37"/>
            <p:cNvGrpSpPr/>
            <p:nvPr/>
          </p:nvGrpSpPr>
          <p:grpSpPr>
            <a:xfrm>
              <a:off x="1746745" y="4899757"/>
              <a:ext cx="2537853" cy="1252849"/>
              <a:chOff x="3177915" y="2519568"/>
              <a:chExt cx="3122328" cy="1561000"/>
            </a:xfrm>
          </p:grpSpPr>
          <p:pic>
            <p:nvPicPr>
              <p:cNvPr id="39" name="Image 38"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573" y="3517128"/>
                <a:ext cx="527571" cy="563440"/>
              </a:xfrm>
              <a:prstGeom prst="rect">
                <a:avLst/>
              </a:prstGeom>
            </p:spPr>
          </p:pic>
          <p:pic>
            <p:nvPicPr>
              <p:cNvPr id="40" name="Image 39"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915" y="2671968"/>
                <a:ext cx="527571" cy="563440"/>
              </a:xfrm>
              <a:prstGeom prst="rect">
                <a:avLst/>
              </a:prstGeom>
            </p:spPr>
          </p:pic>
          <p:pic>
            <p:nvPicPr>
              <p:cNvPr id="41" name="Image 40"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672" y="2671968"/>
                <a:ext cx="527571" cy="563440"/>
              </a:xfrm>
              <a:prstGeom prst="rect">
                <a:avLst/>
              </a:prstGeom>
            </p:spPr>
          </p:pic>
          <p:pic>
            <p:nvPicPr>
              <p:cNvPr id="42" name="Image 41"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701" y="3235408"/>
                <a:ext cx="527571" cy="563440"/>
              </a:xfrm>
              <a:prstGeom prst="rect">
                <a:avLst/>
              </a:prstGeom>
            </p:spPr>
          </p:pic>
          <p:pic>
            <p:nvPicPr>
              <p:cNvPr id="43" name="Image 42"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472" y="2519568"/>
                <a:ext cx="527571" cy="563440"/>
              </a:xfrm>
              <a:prstGeom prst="rect">
                <a:avLst/>
              </a:prstGeom>
            </p:spPr>
          </p:pic>
          <p:pic>
            <p:nvPicPr>
              <p:cNvPr id="44" name="Image 43"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01" y="2720448"/>
                <a:ext cx="527571" cy="563440"/>
              </a:xfrm>
              <a:prstGeom prst="rect">
                <a:avLst/>
              </a:prstGeom>
            </p:spPr>
          </p:pic>
          <p:pic>
            <p:nvPicPr>
              <p:cNvPr id="45" name="Image 44" descr="compu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01" y="3283888"/>
                <a:ext cx="527571" cy="563440"/>
              </a:xfrm>
              <a:prstGeom prst="rect">
                <a:avLst/>
              </a:prstGeom>
            </p:spPr>
          </p:pic>
        </p:grpSp>
      </p:grpSp>
      <p:sp>
        <p:nvSpPr>
          <p:cNvPr id="32" name="ZoneTexte 31"/>
          <p:cNvSpPr txBox="1"/>
          <p:nvPr/>
        </p:nvSpPr>
        <p:spPr>
          <a:xfrm>
            <a:off x="5262713" y="5169515"/>
            <a:ext cx="3111796" cy="1200328"/>
          </a:xfrm>
          <a:prstGeom prst="rect">
            <a:avLst/>
          </a:prstGeom>
          <a:noFill/>
        </p:spPr>
        <p:txBody>
          <a:bodyPr wrap="square" rtlCol="0">
            <a:spAutoFit/>
          </a:bodyPr>
          <a:lstStyle/>
          <a:p>
            <a:r>
              <a:rPr lang="fr-FR" sz="2400" b="1" dirty="0" err="1" smtClean="0">
                <a:ln>
                  <a:solidFill>
                    <a:srgbClr val="006633">
                      <a:alpha val="80000"/>
                    </a:srgbClr>
                  </a:solidFill>
                </a:ln>
                <a:solidFill>
                  <a:srgbClr val="006633">
                    <a:alpha val="80000"/>
                  </a:srgbClr>
                </a:solidFill>
                <a:latin typeface="Times"/>
                <a:cs typeface="Times"/>
              </a:rPr>
              <a:t>Strong</a:t>
            </a:r>
            <a:r>
              <a:rPr lang="fr-FR" sz="2400" b="1" dirty="0" smtClean="0">
                <a:ln>
                  <a:solidFill>
                    <a:srgbClr val="006633">
                      <a:alpha val="80000"/>
                    </a:srgbClr>
                  </a:solidFill>
                </a:ln>
                <a:solidFill>
                  <a:srgbClr val="006633">
                    <a:alpha val="80000"/>
                  </a:srgbClr>
                </a:solidFill>
                <a:latin typeface="Times"/>
                <a:cs typeface="Times"/>
              </a:rPr>
              <a:t> </a:t>
            </a:r>
            <a:r>
              <a:rPr lang="fr-FR" sz="2400" b="1" dirty="0" err="1" smtClean="0">
                <a:ln>
                  <a:solidFill>
                    <a:srgbClr val="006633">
                      <a:alpha val="80000"/>
                    </a:srgbClr>
                  </a:solidFill>
                </a:ln>
                <a:solidFill>
                  <a:srgbClr val="006633">
                    <a:alpha val="80000"/>
                  </a:srgbClr>
                </a:solidFill>
                <a:latin typeface="Times"/>
                <a:cs typeface="Times"/>
              </a:rPr>
              <a:t>Anonymity</a:t>
            </a:r>
            <a:endParaRPr lang="fr-FR" sz="2400" b="1" dirty="0" smtClean="0">
              <a:ln>
                <a:solidFill>
                  <a:srgbClr val="006633">
                    <a:alpha val="80000"/>
                  </a:srgbClr>
                </a:solidFill>
              </a:ln>
              <a:solidFill>
                <a:srgbClr val="006633">
                  <a:alpha val="80000"/>
                </a:srgbClr>
              </a:solidFill>
              <a:latin typeface="Times"/>
              <a:cs typeface="Times"/>
            </a:endParaRPr>
          </a:p>
          <a:p>
            <a:r>
              <a:rPr lang="fr-FR" sz="2400" b="1" dirty="0" smtClean="0">
                <a:ln>
                  <a:solidFill>
                    <a:srgbClr val="006633">
                      <a:alpha val="80000"/>
                    </a:srgbClr>
                  </a:solidFill>
                </a:ln>
                <a:solidFill>
                  <a:srgbClr val="006633">
                    <a:alpha val="80000"/>
                  </a:srgbClr>
                </a:solidFill>
                <a:latin typeface="Times"/>
                <a:cs typeface="Times"/>
              </a:rPr>
              <a:t>Probable Innocence</a:t>
            </a:r>
          </a:p>
          <a:p>
            <a:r>
              <a:rPr lang="fr-FR" sz="2400" b="1" dirty="0" smtClean="0">
                <a:ln>
                  <a:solidFill>
                    <a:srgbClr val="006633">
                      <a:alpha val="80000"/>
                    </a:srgbClr>
                  </a:solidFill>
                </a:ln>
                <a:solidFill>
                  <a:srgbClr val="006633">
                    <a:alpha val="80000"/>
                  </a:srgbClr>
                </a:solidFill>
                <a:latin typeface="Times"/>
                <a:cs typeface="Times"/>
              </a:rPr>
              <a:t>…</a:t>
            </a:r>
            <a:endParaRPr lang="fr-FR" sz="2400" b="1" dirty="0">
              <a:ln>
                <a:solidFill>
                  <a:srgbClr val="006633">
                    <a:alpha val="80000"/>
                  </a:srgbClr>
                </a:solidFill>
              </a:ln>
              <a:solidFill>
                <a:srgbClr val="006633">
                  <a:alpha val="80000"/>
                </a:srgbClr>
              </a:solidFill>
              <a:latin typeface="Times"/>
              <a:cs typeface="Times"/>
            </a:endParaRPr>
          </a:p>
        </p:txBody>
      </p:sp>
      <p:sp>
        <p:nvSpPr>
          <p:cNvPr id="33" name="ZoneTexte 32"/>
          <p:cNvSpPr txBox="1"/>
          <p:nvPr/>
        </p:nvSpPr>
        <p:spPr>
          <a:xfrm>
            <a:off x="5421407" y="5347415"/>
            <a:ext cx="2669805" cy="584776"/>
          </a:xfrm>
          <a:prstGeom prst="rect">
            <a:avLst/>
          </a:prstGeom>
          <a:noFill/>
        </p:spPr>
        <p:txBody>
          <a:bodyPr wrap="square" rtlCol="0">
            <a:spAutoFit/>
          </a:bodyPr>
          <a:lstStyle/>
          <a:p>
            <a:r>
              <a:rPr lang="fr-FR" sz="3200" b="1" dirty="0" smtClean="0">
                <a:ln>
                  <a:solidFill>
                    <a:schemeClr val="bg1">
                      <a:alpha val="60000"/>
                    </a:schemeClr>
                  </a:solidFill>
                </a:ln>
                <a:solidFill>
                  <a:schemeClr val="bg1">
                    <a:alpha val="60000"/>
                  </a:schemeClr>
                </a:solidFill>
                <a:latin typeface="Times"/>
                <a:cs typeface="Times"/>
              </a:rPr>
              <a:t> </a:t>
            </a:r>
            <a:r>
              <a:rPr lang="fr-FR" sz="3200" dirty="0" err="1" smtClean="0">
                <a:ln>
                  <a:solidFill>
                    <a:schemeClr val="bg1">
                      <a:alpha val="60000"/>
                    </a:schemeClr>
                  </a:solidFill>
                </a:ln>
                <a:solidFill>
                  <a:schemeClr val="bg1">
                    <a:alpha val="60000"/>
                  </a:schemeClr>
                </a:solidFill>
                <a:latin typeface="Times"/>
                <a:cs typeface="Times"/>
              </a:rPr>
              <a:t>Anonymity</a:t>
            </a:r>
            <a:endParaRPr lang="fr-FR" sz="3200" dirty="0">
              <a:ln>
                <a:solidFill>
                  <a:schemeClr val="bg1">
                    <a:alpha val="60000"/>
                  </a:schemeClr>
                </a:solidFill>
              </a:ln>
              <a:solidFill>
                <a:schemeClr val="bg1">
                  <a:alpha val="60000"/>
                </a:schemeClr>
              </a:solidFill>
              <a:latin typeface="Times"/>
              <a:cs typeface="Times"/>
            </a:endParaRPr>
          </a:p>
        </p:txBody>
      </p:sp>
      <p:sp>
        <p:nvSpPr>
          <p:cNvPr id="34" name="ZoneTexte 33"/>
          <p:cNvSpPr txBox="1"/>
          <p:nvPr/>
        </p:nvSpPr>
        <p:spPr>
          <a:xfrm>
            <a:off x="3773431" y="5347415"/>
            <a:ext cx="2669805" cy="584776"/>
          </a:xfrm>
          <a:prstGeom prst="rect">
            <a:avLst/>
          </a:prstGeom>
          <a:noFill/>
        </p:spPr>
        <p:txBody>
          <a:bodyPr wrap="square" rtlCol="0">
            <a:spAutoFit/>
          </a:bodyPr>
          <a:lstStyle/>
          <a:p>
            <a:r>
              <a:rPr lang="fr-FR" sz="3200" b="1" dirty="0" smtClean="0">
                <a:ln>
                  <a:solidFill>
                    <a:schemeClr val="bg1">
                      <a:alpha val="60000"/>
                    </a:schemeClr>
                  </a:solidFill>
                </a:ln>
                <a:solidFill>
                  <a:schemeClr val="bg1">
                    <a:alpha val="60000"/>
                  </a:schemeClr>
                </a:solidFill>
                <a:latin typeface="Times"/>
                <a:cs typeface="Times"/>
              </a:rPr>
              <a:t> </a:t>
            </a:r>
            <a:r>
              <a:rPr lang="fr-FR" sz="3200" dirty="0" err="1" smtClean="0">
                <a:ln>
                  <a:solidFill>
                    <a:schemeClr val="bg1">
                      <a:alpha val="60000"/>
                    </a:schemeClr>
                  </a:solidFill>
                </a:ln>
                <a:solidFill>
                  <a:schemeClr val="bg1">
                    <a:alpha val="60000"/>
                  </a:schemeClr>
                </a:solidFill>
                <a:latin typeface="Times"/>
                <a:cs typeface="Times"/>
              </a:rPr>
              <a:t>provide</a:t>
            </a:r>
            <a:endParaRPr lang="fr-FR" sz="3200" dirty="0">
              <a:ln>
                <a:solidFill>
                  <a:schemeClr val="bg1">
                    <a:alpha val="60000"/>
                  </a:schemeClr>
                </a:solidFill>
              </a:ln>
              <a:solidFill>
                <a:schemeClr val="bg1">
                  <a:alpha val="60000"/>
                </a:schemeClr>
              </a:solidFill>
              <a:latin typeface="Times"/>
              <a:cs typeface="Times"/>
            </a:endParaRPr>
          </a:p>
        </p:txBody>
      </p:sp>
      <p:sp>
        <p:nvSpPr>
          <p:cNvPr id="35" name="ZoneTexte 34"/>
          <p:cNvSpPr txBox="1"/>
          <p:nvPr/>
        </p:nvSpPr>
        <p:spPr>
          <a:xfrm>
            <a:off x="3901348" y="5395932"/>
            <a:ext cx="1520059" cy="584776"/>
          </a:xfrm>
          <a:prstGeom prst="rect">
            <a:avLst/>
          </a:prstGeom>
          <a:noFill/>
        </p:spPr>
        <p:txBody>
          <a:bodyPr wrap="square" rtlCol="0">
            <a:spAutoFit/>
          </a:bodyPr>
          <a:lstStyle/>
          <a:p>
            <a:r>
              <a:rPr lang="fr-FR" sz="3200" b="1" dirty="0" err="1" smtClean="0">
                <a:ln>
                  <a:solidFill>
                    <a:srgbClr val="FF0000">
                      <a:alpha val="60000"/>
                    </a:srgbClr>
                  </a:solidFill>
                </a:ln>
                <a:solidFill>
                  <a:srgbClr val="FF0000">
                    <a:alpha val="60000"/>
                  </a:srgbClr>
                </a:solidFill>
                <a:latin typeface="Times"/>
                <a:cs typeface="Times"/>
              </a:rPr>
              <a:t>satisfy</a:t>
            </a:r>
            <a:endParaRPr lang="fr-FR" sz="3200" b="1" dirty="0" smtClean="0">
              <a:ln>
                <a:solidFill>
                  <a:srgbClr val="FF0000">
                    <a:alpha val="60000"/>
                  </a:srgbClr>
                </a:solidFill>
              </a:ln>
              <a:solidFill>
                <a:srgbClr val="FF0000">
                  <a:alpha val="60000"/>
                </a:srgbClr>
              </a:solidFill>
              <a:latin typeface="Times"/>
              <a:cs typeface="Times"/>
            </a:endParaRPr>
          </a:p>
        </p:txBody>
      </p:sp>
    </p:spTree>
    <p:extLst>
      <p:ext uri="{BB962C8B-B14F-4D97-AF65-F5344CB8AC3E}">
        <p14:creationId xmlns:p14="http://schemas.microsoft.com/office/powerpoint/2010/main" val="2217446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grpId="2"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3" grpId="1"/>
      <p:bldP spid="34" grpId="1"/>
      <p:bldP spid="34" grpId="2"/>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533400" y="3987800"/>
            <a:ext cx="8229600" cy="2802467"/>
          </a:xfrm>
        </p:spPr>
        <p:txBody>
          <a:bodyPr>
            <a:normAutofit/>
          </a:bodyPr>
          <a:lstStyle/>
          <a:p>
            <a:pPr marL="0" indent="0" algn="ctr">
              <a:buNone/>
            </a:pPr>
            <a:r>
              <a:rPr lang="fr-FR" dirty="0" smtClean="0">
                <a:ln>
                  <a:solidFill>
                    <a:schemeClr val="bg1">
                      <a:alpha val="60000"/>
                    </a:schemeClr>
                  </a:solidFill>
                </a:ln>
                <a:solidFill>
                  <a:schemeClr val="bg1">
                    <a:alpha val="60000"/>
                  </a:schemeClr>
                </a:solidFill>
                <a:latin typeface="Times"/>
                <a:cs typeface="Times"/>
              </a:rPr>
              <a:t>(2) </a:t>
            </a:r>
            <a:r>
              <a:rPr lang="fr-FR" dirty="0" err="1" smtClean="0">
                <a:ln>
                  <a:solidFill>
                    <a:schemeClr val="bg1">
                      <a:alpha val="60000"/>
                    </a:schemeClr>
                  </a:solidFill>
                </a:ln>
                <a:solidFill>
                  <a:schemeClr val="bg1">
                    <a:alpha val="60000"/>
                  </a:schemeClr>
                </a:solidFill>
                <a:latin typeface="Times"/>
                <a:cs typeface="Times"/>
              </a:rPr>
              <a:t>Measuring</a:t>
            </a:r>
            <a:r>
              <a:rPr lang="fr-FR" dirty="0" smtClean="0">
                <a:ln>
                  <a:solidFill>
                    <a:schemeClr val="bg1">
                      <a:alpha val="60000"/>
                    </a:schemeClr>
                  </a:solidFill>
                </a:ln>
                <a:solidFill>
                  <a:schemeClr val="bg1">
                    <a:alpha val="60000"/>
                  </a:schemeClr>
                </a:solidFill>
                <a:latin typeface="Times"/>
                <a:cs typeface="Times"/>
              </a:rPr>
              <a:t> </a:t>
            </a:r>
            <a:r>
              <a:rPr lang="fr-FR" dirty="0" err="1" smtClean="0">
                <a:ln>
                  <a:solidFill>
                    <a:schemeClr val="bg1">
                      <a:alpha val="60000"/>
                    </a:schemeClr>
                  </a:solidFill>
                </a:ln>
                <a:solidFill>
                  <a:schemeClr val="bg1">
                    <a:alpha val="60000"/>
                  </a:schemeClr>
                </a:solidFill>
                <a:latin typeface="Times"/>
                <a:cs typeface="Times"/>
              </a:rPr>
              <a:t>Leakage</a:t>
            </a:r>
            <a:endParaRPr lang="fr-FR" dirty="0" smtClean="0">
              <a:ln>
                <a:solidFill>
                  <a:schemeClr val="bg1">
                    <a:alpha val="60000"/>
                  </a:schemeClr>
                </a:solidFill>
              </a:ln>
              <a:solidFill>
                <a:schemeClr val="bg1">
                  <a:alpha val="60000"/>
                </a:schemeClr>
              </a:solidFill>
              <a:latin typeface="Times"/>
              <a:cs typeface="Times"/>
            </a:endParaRPr>
          </a:p>
          <a:p>
            <a:pPr marL="0" indent="0">
              <a:buNone/>
            </a:pPr>
            <a:r>
              <a:rPr lang="fr-FR" sz="2400" i="1" dirty="0" smtClean="0">
                <a:ln>
                  <a:solidFill>
                    <a:schemeClr val="bg1">
                      <a:alpha val="60000"/>
                    </a:schemeClr>
                  </a:solidFill>
                </a:ln>
                <a:solidFill>
                  <a:schemeClr val="bg1"/>
                </a:solidFill>
                <a:latin typeface="Times"/>
                <a:cs typeface="Times"/>
              </a:rPr>
              <a:t>How </a:t>
            </a:r>
            <a:r>
              <a:rPr lang="fr-FR" sz="2400" i="1" dirty="0" err="1" smtClean="0">
                <a:ln>
                  <a:solidFill>
                    <a:schemeClr val="bg1">
                      <a:alpha val="60000"/>
                    </a:schemeClr>
                  </a:solidFill>
                </a:ln>
                <a:solidFill>
                  <a:schemeClr val="bg1"/>
                </a:solidFill>
                <a:latin typeface="Times"/>
                <a:cs typeface="Times"/>
              </a:rPr>
              <a:t>much</a:t>
            </a:r>
            <a:r>
              <a:rPr lang="fr-FR" sz="2400" dirty="0" smtClean="0">
                <a:ln>
                  <a:solidFill>
                    <a:schemeClr val="bg1">
                      <a:alpha val="60000"/>
                    </a:schemeClr>
                  </a:solidFill>
                </a:ln>
                <a:solidFill>
                  <a:schemeClr val="bg1">
                    <a:alpha val="60000"/>
                  </a:schemeClr>
                </a:solidFill>
                <a:latin typeface="Times"/>
                <a:cs typeface="Times"/>
              </a:rPr>
              <a:t> information</a:t>
            </a:r>
          </a:p>
          <a:p>
            <a:pPr marL="0" indent="0">
              <a:buNone/>
            </a:pPr>
            <a:r>
              <a:rPr lang="fr-FR" sz="2400" dirty="0" err="1" smtClean="0">
                <a:ln>
                  <a:solidFill>
                    <a:schemeClr val="bg1">
                      <a:alpha val="60000"/>
                    </a:schemeClr>
                  </a:solidFill>
                </a:ln>
                <a:solidFill>
                  <a:schemeClr val="bg1">
                    <a:alpha val="60000"/>
                  </a:schemeClr>
                </a:solidFill>
                <a:latin typeface="Times"/>
                <a:cs typeface="Times"/>
              </a:rPr>
              <a:t>is</a:t>
            </a:r>
            <a:r>
              <a:rPr lang="fr-FR" sz="2400" dirty="0" smtClean="0">
                <a:ln>
                  <a:solidFill>
                    <a:schemeClr val="bg1">
                      <a:alpha val="60000"/>
                    </a:schemeClr>
                  </a:solidFill>
                </a:ln>
                <a:solidFill>
                  <a:schemeClr val="bg1">
                    <a:alpha val="60000"/>
                  </a:schemeClr>
                </a:solidFill>
                <a:latin typeface="Times"/>
                <a:cs typeface="Times"/>
              </a:rPr>
              <a:t> the system </a:t>
            </a:r>
            <a:r>
              <a:rPr lang="fr-FR" sz="2400" dirty="0" err="1" smtClean="0">
                <a:ln>
                  <a:solidFill>
                    <a:schemeClr val="bg1">
                      <a:alpha val="60000"/>
                    </a:schemeClr>
                  </a:solidFill>
                </a:ln>
                <a:solidFill>
                  <a:schemeClr val="bg1">
                    <a:alpha val="60000"/>
                  </a:schemeClr>
                </a:solidFill>
                <a:latin typeface="Times"/>
                <a:cs typeface="Times"/>
              </a:rPr>
              <a:t>leaking</a:t>
            </a:r>
            <a:r>
              <a:rPr lang="fr-FR" sz="2400" dirty="0" smtClean="0">
                <a:ln>
                  <a:solidFill>
                    <a:schemeClr val="bg1">
                      <a:alpha val="60000"/>
                    </a:schemeClr>
                  </a:solidFill>
                </a:ln>
                <a:solidFill>
                  <a:schemeClr val="bg1">
                    <a:alpha val="60000"/>
                  </a:schemeClr>
                </a:solidFill>
                <a:latin typeface="Times"/>
                <a:cs typeface="Times"/>
              </a:rPr>
              <a:t>???</a:t>
            </a:r>
            <a:endParaRPr lang="fr-FR" sz="2400" dirty="0" smtClean="0">
              <a:ln>
                <a:solidFill>
                  <a:schemeClr val="bg1">
                    <a:alpha val="60000"/>
                  </a:schemeClr>
                </a:solidFill>
              </a:ln>
              <a:solidFill>
                <a:srgbClr val="FF0000">
                  <a:alpha val="60000"/>
                </a:srgbClr>
              </a:solidFill>
              <a:latin typeface="Times"/>
              <a:cs typeface="Times"/>
            </a:endParaRPr>
          </a:p>
          <a:p>
            <a:pPr marL="0" indent="0" algn="ctr">
              <a:buNone/>
            </a:pPr>
            <a:endParaRPr lang="fr-FR" sz="2400" dirty="0" smtClean="0">
              <a:ln>
                <a:solidFill>
                  <a:schemeClr val="bg1">
                    <a:alpha val="60000"/>
                  </a:schemeClr>
                </a:solidFill>
              </a:ln>
              <a:solidFill>
                <a:schemeClr val="bg1">
                  <a:alpha val="60000"/>
                </a:schemeClr>
              </a:solidFill>
              <a:latin typeface="Times"/>
              <a:cs typeface="Times"/>
            </a:endParaRPr>
          </a:p>
          <a:p>
            <a:pPr marL="0" indent="0">
              <a:buNone/>
            </a:pPr>
            <a:r>
              <a:rPr lang="fr-FR" dirty="0" smtClean="0">
                <a:ln>
                  <a:solidFill>
                    <a:schemeClr val="bg1">
                      <a:alpha val="60000"/>
                    </a:schemeClr>
                  </a:solidFill>
                </a:ln>
                <a:solidFill>
                  <a:schemeClr val="bg1">
                    <a:alpha val="60000"/>
                  </a:schemeClr>
                </a:solidFill>
                <a:latin typeface="Times"/>
                <a:cs typeface="Times"/>
              </a:rPr>
              <a:t>							</a:t>
            </a:r>
            <a:endParaRPr lang="fr-FR" dirty="0">
              <a:ln>
                <a:solidFill>
                  <a:schemeClr val="bg1">
                    <a:alpha val="60000"/>
                  </a:schemeClr>
                </a:solidFill>
              </a:ln>
              <a:solidFill>
                <a:schemeClr val="bg1">
                  <a:alpha val="60000"/>
                </a:schemeClr>
              </a:solidFill>
              <a:latin typeface="Times"/>
              <a:cs typeface="Times"/>
            </a:endParaRPr>
          </a:p>
          <a:p>
            <a:pPr marL="0" indent="0" algn="ctr">
              <a:buNone/>
            </a:pPr>
            <a:endParaRPr lang="fr-FR" dirty="0" smtClean="0">
              <a:ln>
                <a:solidFill>
                  <a:schemeClr val="bg1">
                    <a:alpha val="60000"/>
                  </a:schemeClr>
                </a:solidFill>
              </a:ln>
              <a:solidFill>
                <a:schemeClr val="bg1">
                  <a:alpha val="60000"/>
                </a:schemeClr>
              </a:solidFill>
              <a:latin typeface="Times"/>
              <a:cs typeface="Times"/>
            </a:endParaRPr>
          </a:p>
        </p:txBody>
      </p:sp>
      <p:pic>
        <p:nvPicPr>
          <p:cNvPr id="62" name="Image 61" descr="sca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123" y="5597469"/>
            <a:ext cx="888310" cy="886989"/>
          </a:xfrm>
          <a:prstGeom prst="rect">
            <a:avLst/>
          </a:prstGeom>
          <a:effectLst>
            <a:glow rad="101600">
              <a:schemeClr val="bg1">
                <a:alpha val="25000"/>
              </a:schemeClr>
            </a:glow>
          </a:effectLst>
        </p:spPr>
      </p:pic>
      <p:sp>
        <p:nvSpPr>
          <p:cNvPr id="63" name="Rectangle 62"/>
          <p:cNvSpPr/>
          <p:nvPr/>
        </p:nvSpPr>
        <p:spPr>
          <a:xfrm>
            <a:off x="4195875" y="4604701"/>
            <a:ext cx="4847382" cy="1985535"/>
          </a:xfrm>
          <a:prstGeom prst="rect">
            <a:avLst/>
          </a:prstGeom>
          <a:solidFill>
            <a:schemeClr val="bg1"/>
          </a:solidFill>
          <a:ln w="50800">
            <a:solidFill>
              <a:schemeClr val="bg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21" name="Grouper 20"/>
          <p:cNvGrpSpPr/>
          <p:nvPr/>
        </p:nvGrpSpPr>
        <p:grpSpPr>
          <a:xfrm>
            <a:off x="6318199" y="5361952"/>
            <a:ext cx="994995" cy="1202932"/>
            <a:chOff x="4230102" y="5333305"/>
            <a:chExt cx="993515" cy="1202932"/>
          </a:xfrm>
        </p:grpSpPr>
        <p:pic>
          <p:nvPicPr>
            <p:cNvPr id="20" name="Image 19" descr="homer_confus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102" y="5333305"/>
              <a:ext cx="993515" cy="1202932"/>
            </a:xfrm>
            <a:prstGeom prst="rect">
              <a:avLst/>
            </a:prstGeom>
          </p:spPr>
        </p:pic>
        <p:sp>
          <p:nvSpPr>
            <p:cNvPr id="64" name="ZoneTexte 63"/>
            <p:cNvSpPr txBox="1"/>
            <p:nvPr/>
          </p:nvSpPr>
          <p:spPr>
            <a:xfrm>
              <a:off x="4531021" y="5337968"/>
              <a:ext cx="298780" cy="338554"/>
            </a:xfrm>
            <a:prstGeom prst="rect">
              <a:avLst/>
            </a:prstGeom>
            <a:noFill/>
          </p:spPr>
          <p:txBody>
            <a:bodyPr wrap="none" rtlCol="0">
              <a:spAutoFit/>
            </a:bodyPr>
            <a:lstStyle/>
            <a:p>
              <a:r>
                <a:rPr lang="fr-FR" sz="1600" dirty="0" smtClean="0">
                  <a:effectLst>
                    <a:outerShdw blurRad="50800" dist="38100" dir="2700000" algn="tl" rotWithShape="0">
                      <a:srgbClr val="000000">
                        <a:alpha val="43000"/>
                      </a:srgbClr>
                    </a:outerShdw>
                  </a:effectLst>
                  <a:latin typeface="Arial"/>
                  <a:cs typeface="Arial"/>
                </a:rPr>
                <a:t>?</a:t>
              </a:r>
              <a:endParaRPr lang="fr-FR" sz="1600" dirty="0">
                <a:effectLst>
                  <a:outerShdw blurRad="50800" dist="38100" dir="2700000" algn="tl" rotWithShape="0">
                    <a:srgbClr val="000000">
                      <a:alpha val="43000"/>
                    </a:srgbClr>
                  </a:outerShdw>
                </a:effectLst>
                <a:latin typeface="Arial"/>
                <a:cs typeface="Arial"/>
              </a:endParaRPr>
            </a:p>
          </p:txBody>
        </p:sp>
      </p:grpSp>
      <p:cxnSp>
        <p:nvCxnSpPr>
          <p:cNvPr id="8" name="Connecteur droit 7"/>
          <p:cNvCxnSpPr/>
          <p:nvPr/>
        </p:nvCxnSpPr>
        <p:spPr>
          <a:xfrm>
            <a:off x="457200" y="1447800"/>
            <a:ext cx="8229600" cy="0"/>
          </a:xfrm>
          <a:prstGeom prst="line">
            <a:avLst/>
          </a:prstGeom>
          <a:ln w="38100">
            <a:solidFill>
              <a:schemeClr val="bg1">
                <a:alpha val="60000"/>
              </a:schemeClr>
            </a:solidFill>
          </a:ln>
          <a:effectLst>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
        <p:nvSpPr>
          <p:cNvPr id="3" name="Titre 2"/>
          <p:cNvSpPr>
            <a:spLocks noGrp="1"/>
          </p:cNvSpPr>
          <p:nvPr>
            <p:ph type="title"/>
          </p:nvPr>
        </p:nvSpPr>
        <p:spPr/>
        <p:txBody>
          <a:bodyPr/>
          <a:lstStyle/>
          <a:p>
            <a:r>
              <a:rPr lang="fr-FR" dirty="0" smtClean="0">
                <a:ln>
                  <a:solidFill>
                    <a:schemeClr val="bg1">
                      <a:alpha val="60000"/>
                    </a:schemeClr>
                  </a:solidFill>
                </a:ln>
                <a:solidFill>
                  <a:schemeClr val="bg1">
                    <a:alpha val="60000"/>
                  </a:schemeClr>
                </a:solidFill>
                <a:latin typeface="Consolas"/>
                <a:cs typeface="Consolas"/>
              </a:rPr>
              <a:t>Contributions</a:t>
            </a:r>
            <a:endParaRPr lang="fr-FR" dirty="0">
              <a:ln>
                <a:solidFill>
                  <a:schemeClr val="bg1">
                    <a:alpha val="60000"/>
                  </a:schemeClr>
                </a:solidFill>
              </a:ln>
              <a:solidFill>
                <a:schemeClr val="bg1">
                  <a:alpha val="60000"/>
                </a:schemeClr>
              </a:solidFill>
              <a:latin typeface="Consolas"/>
              <a:cs typeface="Consolas"/>
            </a:endParaRPr>
          </a:p>
        </p:txBody>
      </p:sp>
      <p:sp>
        <p:nvSpPr>
          <p:cNvPr id="7" name="Rectangle 6"/>
          <p:cNvSpPr/>
          <p:nvPr/>
        </p:nvSpPr>
        <p:spPr>
          <a:xfrm>
            <a:off x="1261116" y="1569608"/>
            <a:ext cx="6689083" cy="2130325"/>
          </a:xfrm>
          <a:prstGeom prst="rect">
            <a:avLst/>
          </a:prstGeom>
          <a:solidFill>
            <a:schemeClr val="bg1"/>
          </a:solidFill>
          <a:ln w="50800">
            <a:solidFill>
              <a:schemeClr val="bg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Nuage 8"/>
          <p:cNvSpPr/>
          <p:nvPr/>
        </p:nvSpPr>
        <p:spPr>
          <a:xfrm>
            <a:off x="3048841" y="1877900"/>
            <a:ext cx="3354864" cy="1471508"/>
          </a:xfrm>
          <a:prstGeom prst="cloud">
            <a:avLst/>
          </a:prstGeom>
          <a:solidFill>
            <a:schemeClr val="bg1"/>
          </a:solidFill>
          <a:ln w="25400">
            <a:solidFill>
              <a:schemeClr val="tx2">
                <a:lumMod val="75000"/>
              </a:schemeClr>
            </a:solidFill>
          </a:ln>
          <a:effectLst>
            <a:glow rad="1016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ZoneTexte 51"/>
          <p:cNvSpPr txBox="1"/>
          <p:nvPr/>
        </p:nvSpPr>
        <p:spPr>
          <a:xfrm>
            <a:off x="4115755" y="1587652"/>
            <a:ext cx="992579" cy="307777"/>
          </a:xfrm>
          <a:prstGeom prst="rect">
            <a:avLst/>
          </a:prstGeom>
          <a:noFill/>
        </p:spPr>
        <p:txBody>
          <a:bodyPr wrap="none" rtlCol="0">
            <a:spAutoFit/>
          </a:bodyPr>
          <a:lstStyle/>
          <a:p>
            <a:r>
              <a:rPr lang="fr-FR" sz="1400" b="1" dirty="0" smtClean="0">
                <a:solidFill>
                  <a:srgbClr val="1F497D"/>
                </a:solidFill>
                <a:latin typeface="Arial Black"/>
                <a:cs typeface="Arial Black"/>
              </a:rPr>
              <a:t>Internet</a:t>
            </a:r>
            <a:endParaRPr lang="fr-FR" sz="1400" b="1" dirty="0">
              <a:solidFill>
                <a:srgbClr val="1F497D"/>
              </a:solidFill>
              <a:latin typeface="Arial Black"/>
              <a:cs typeface="Arial Black"/>
            </a:endParaRPr>
          </a:p>
        </p:txBody>
      </p:sp>
      <p:sp>
        <p:nvSpPr>
          <p:cNvPr id="55" name="ZoneTexte 54"/>
          <p:cNvSpPr txBox="1"/>
          <p:nvPr/>
        </p:nvSpPr>
        <p:spPr>
          <a:xfrm>
            <a:off x="3210364" y="3349408"/>
            <a:ext cx="2749471" cy="307777"/>
          </a:xfrm>
          <a:prstGeom prst="rect">
            <a:avLst/>
          </a:prstGeom>
          <a:noFill/>
        </p:spPr>
        <p:txBody>
          <a:bodyPr wrap="none" rtlCol="0">
            <a:spAutoFit/>
          </a:bodyPr>
          <a:lstStyle/>
          <a:p>
            <a:r>
              <a:rPr lang="fr-FR" sz="1400" b="1" dirty="0" err="1" smtClean="0">
                <a:solidFill>
                  <a:srgbClr val="1F497D"/>
                </a:solidFill>
                <a:latin typeface="Arial Black"/>
                <a:cs typeface="Arial Black"/>
              </a:rPr>
              <a:t>Crowds</a:t>
            </a:r>
            <a:r>
              <a:rPr lang="fr-FR" sz="1400" b="1" dirty="0" smtClean="0">
                <a:solidFill>
                  <a:srgbClr val="1F497D"/>
                </a:solidFill>
                <a:latin typeface="Arial Black"/>
                <a:cs typeface="Arial Black"/>
              </a:rPr>
              <a:t> | Tor | </a:t>
            </a:r>
            <a:r>
              <a:rPr lang="fr-FR" sz="1400" b="1" dirty="0" err="1" smtClean="0">
                <a:solidFill>
                  <a:srgbClr val="1F497D"/>
                </a:solidFill>
                <a:latin typeface="Arial Black"/>
                <a:cs typeface="Arial Black"/>
              </a:rPr>
              <a:t>Anonymizer</a:t>
            </a:r>
            <a:endParaRPr lang="fr-FR" sz="1400" b="1" dirty="0">
              <a:solidFill>
                <a:srgbClr val="1F497D"/>
              </a:solidFill>
              <a:latin typeface="Arial Black"/>
              <a:cs typeface="Arial Black"/>
            </a:endParaRPr>
          </a:p>
        </p:txBody>
      </p:sp>
      <p:sp>
        <p:nvSpPr>
          <p:cNvPr id="49" name="Ellipse 48"/>
          <p:cNvSpPr/>
          <p:nvPr/>
        </p:nvSpPr>
        <p:spPr>
          <a:xfrm>
            <a:off x="2475001" y="2637710"/>
            <a:ext cx="106019" cy="103008"/>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1" name="Grouper 50"/>
          <p:cNvGrpSpPr/>
          <p:nvPr/>
        </p:nvGrpSpPr>
        <p:grpSpPr>
          <a:xfrm>
            <a:off x="3472534" y="1995691"/>
            <a:ext cx="2537853" cy="1252849"/>
            <a:chOff x="3177915" y="2519568"/>
            <a:chExt cx="3122328" cy="1561000"/>
          </a:xfrm>
        </p:grpSpPr>
        <p:pic>
          <p:nvPicPr>
            <p:cNvPr id="4" name="Image 3"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7573" y="3517128"/>
              <a:ext cx="527571" cy="563440"/>
            </a:xfrm>
            <a:prstGeom prst="rect">
              <a:avLst/>
            </a:prstGeom>
          </p:spPr>
        </p:pic>
        <p:pic>
          <p:nvPicPr>
            <p:cNvPr id="11" name="Image 10"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7915" y="2671968"/>
              <a:ext cx="527571" cy="563440"/>
            </a:xfrm>
            <a:prstGeom prst="rect">
              <a:avLst/>
            </a:prstGeom>
          </p:spPr>
        </p:pic>
        <p:pic>
          <p:nvPicPr>
            <p:cNvPr id="13" name="Image 12"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672" y="2671968"/>
              <a:ext cx="527571" cy="563440"/>
            </a:xfrm>
            <a:prstGeom prst="rect">
              <a:avLst/>
            </a:prstGeom>
          </p:spPr>
        </p:pic>
        <p:pic>
          <p:nvPicPr>
            <p:cNvPr id="14" name="Image 13"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701" y="3235408"/>
              <a:ext cx="527571" cy="563440"/>
            </a:xfrm>
            <a:prstGeom prst="rect">
              <a:avLst/>
            </a:prstGeom>
          </p:spPr>
        </p:pic>
        <p:pic>
          <p:nvPicPr>
            <p:cNvPr id="15" name="Image 14"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1472" y="2519568"/>
              <a:ext cx="527571" cy="563440"/>
            </a:xfrm>
            <a:prstGeom prst="rect">
              <a:avLst/>
            </a:prstGeom>
          </p:spPr>
        </p:pic>
        <p:pic>
          <p:nvPicPr>
            <p:cNvPr id="16" name="Image 15"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1801" y="2720448"/>
              <a:ext cx="527571" cy="563440"/>
            </a:xfrm>
            <a:prstGeom prst="rect">
              <a:avLst/>
            </a:prstGeom>
          </p:spPr>
        </p:pic>
        <p:pic>
          <p:nvPicPr>
            <p:cNvPr id="17" name="Image 16"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6201" y="3283888"/>
              <a:ext cx="527571" cy="563440"/>
            </a:xfrm>
            <a:prstGeom prst="rect">
              <a:avLst/>
            </a:prstGeom>
          </p:spPr>
        </p:pic>
      </p:grpSp>
      <p:pic>
        <p:nvPicPr>
          <p:cNvPr id="18" name="Image 17" descr="hom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3052" y="2023095"/>
            <a:ext cx="1360109" cy="852483"/>
          </a:xfrm>
          <a:prstGeom prst="rect">
            <a:avLst/>
          </a:prstGeom>
        </p:spPr>
      </p:pic>
      <p:sp>
        <p:nvSpPr>
          <p:cNvPr id="46" name="Forme libre 45"/>
          <p:cNvSpPr/>
          <p:nvPr/>
        </p:nvSpPr>
        <p:spPr>
          <a:xfrm>
            <a:off x="2634030" y="2689214"/>
            <a:ext cx="505810" cy="331265"/>
          </a:xfrm>
          <a:custGeom>
            <a:avLst/>
            <a:gdLst>
              <a:gd name="connsiteX0" fmla="*/ 0 w 622300"/>
              <a:gd name="connsiteY0" fmla="*/ 27153 h 412743"/>
              <a:gd name="connsiteX1" fmla="*/ 209550 w 622300"/>
              <a:gd name="connsiteY1" fmla="*/ 39853 h 412743"/>
              <a:gd name="connsiteX2" fmla="*/ 177800 w 622300"/>
              <a:gd name="connsiteY2" fmla="*/ 408153 h 412743"/>
              <a:gd name="connsiteX3" fmla="*/ 622300 w 622300"/>
              <a:gd name="connsiteY3" fmla="*/ 255753 h 412743"/>
            </a:gdLst>
            <a:ahLst/>
            <a:cxnLst>
              <a:cxn ang="0">
                <a:pos x="connsiteX0" y="connsiteY0"/>
              </a:cxn>
              <a:cxn ang="0">
                <a:pos x="connsiteX1" y="connsiteY1"/>
              </a:cxn>
              <a:cxn ang="0">
                <a:pos x="connsiteX2" y="connsiteY2"/>
              </a:cxn>
              <a:cxn ang="0">
                <a:pos x="connsiteX3" y="connsiteY3"/>
              </a:cxn>
            </a:cxnLst>
            <a:rect l="l" t="t" r="r" b="b"/>
            <a:pathLst>
              <a:path w="622300" h="412743">
                <a:moveTo>
                  <a:pt x="0" y="27153"/>
                </a:moveTo>
                <a:cubicBezTo>
                  <a:pt x="89958" y="1753"/>
                  <a:pt x="179917" y="-23647"/>
                  <a:pt x="209550" y="39853"/>
                </a:cubicBezTo>
                <a:cubicBezTo>
                  <a:pt x="239183" y="103353"/>
                  <a:pt x="109008" y="372170"/>
                  <a:pt x="177800" y="408153"/>
                </a:cubicBezTo>
                <a:cubicBezTo>
                  <a:pt x="246592" y="444136"/>
                  <a:pt x="522817" y="256811"/>
                  <a:pt x="622300" y="255753"/>
                </a:cubicBezTo>
              </a:path>
            </a:pathLst>
          </a:cu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2" name="Image 1" descr="pc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61703">
            <a:off x="6559770" y="2076614"/>
            <a:ext cx="743231" cy="638486"/>
          </a:xfrm>
          <a:prstGeom prst="rect">
            <a:avLst/>
          </a:prstGeom>
        </p:spPr>
      </p:pic>
      <p:sp>
        <p:nvSpPr>
          <p:cNvPr id="47" name="Forme libre 46"/>
          <p:cNvSpPr/>
          <p:nvPr/>
        </p:nvSpPr>
        <p:spPr>
          <a:xfrm>
            <a:off x="6222241" y="1972395"/>
            <a:ext cx="411819" cy="514367"/>
          </a:xfrm>
          <a:custGeom>
            <a:avLst/>
            <a:gdLst>
              <a:gd name="connsiteX0" fmla="*/ 0 w 520700"/>
              <a:gd name="connsiteY0" fmla="*/ 164631 h 640881"/>
              <a:gd name="connsiteX1" fmla="*/ 215900 w 520700"/>
              <a:gd name="connsiteY1" fmla="*/ 12231 h 640881"/>
              <a:gd name="connsiteX2" fmla="*/ 292100 w 520700"/>
              <a:gd name="connsiteY2" fmla="*/ 450381 h 640881"/>
              <a:gd name="connsiteX3" fmla="*/ 520700 w 520700"/>
              <a:gd name="connsiteY3" fmla="*/ 640881 h 640881"/>
            </a:gdLst>
            <a:ahLst/>
            <a:cxnLst>
              <a:cxn ang="0">
                <a:pos x="connsiteX0" y="connsiteY0"/>
              </a:cxn>
              <a:cxn ang="0">
                <a:pos x="connsiteX1" y="connsiteY1"/>
              </a:cxn>
              <a:cxn ang="0">
                <a:pos x="connsiteX2" y="connsiteY2"/>
              </a:cxn>
              <a:cxn ang="0">
                <a:pos x="connsiteX3" y="connsiteY3"/>
              </a:cxn>
            </a:cxnLst>
            <a:rect l="l" t="t" r="r" b="b"/>
            <a:pathLst>
              <a:path w="520700" h="640881">
                <a:moveTo>
                  <a:pt x="0" y="164631"/>
                </a:moveTo>
                <a:cubicBezTo>
                  <a:pt x="83608" y="64618"/>
                  <a:pt x="167217" y="-35394"/>
                  <a:pt x="215900" y="12231"/>
                </a:cubicBezTo>
                <a:cubicBezTo>
                  <a:pt x="264583" y="59856"/>
                  <a:pt x="241300" y="345606"/>
                  <a:pt x="292100" y="450381"/>
                </a:cubicBezTo>
                <a:cubicBezTo>
                  <a:pt x="342900" y="555156"/>
                  <a:pt x="520700" y="640881"/>
                  <a:pt x="520700" y="640881"/>
                </a:cubicBezTo>
              </a:path>
            </a:pathLst>
          </a:custGeom>
          <a:ln w="9525">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6" name="Nuage 35"/>
          <p:cNvSpPr/>
          <p:nvPr/>
        </p:nvSpPr>
        <p:spPr>
          <a:xfrm>
            <a:off x="4514513" y="4739511"/>
            <a:ext cx="1842654" cy="857958"/>
          </a:xfrm>
          <a:prstGeom prst="cloud">
            <a:avLst/>
          </a:prstGeom>
          <a:solidFill>
            <a:schemeClr val="bg1"/>
          </a:solidFill>
          <a:ln w="25400">
            <a:solidFill>
              <a:schemeClr val="tx2"/>
            </a:solidFill>
          </a:ln>
          <a:effectLst>
            <a:glow rad="101600">
              <a:schemeClr val="tx2">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0" name="Grouper 9"/>
          <p:cNvGrpSpPr/>
          <p:nvPr/>
        </p:nvGrpSpPr>
        <p:grpSpPr>
          <a:xfrm>
            <a:off x="4865306" y="4856049"/>
            <a:ext cx="1278822" cy="667815"/>
            <a:chOff x="1470747" y="4962435"/>
            <a:chExt cx="1789365" cy="1181178"/>
          </a:xfrm>
        </p:grpSpPr>
        <p:pic>
          <p:nvPicPr>
            <p:cNvPr id="39" name="Image 38"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1393" y="5755405"/>
              <a:ext cx="329554" cy="388208"/>
            </a:xfrm>
            <a:prstGeom prst="rect">
              <a:avLst/>
            </a:prstGeom>
          </p:spPr>
        </p:pic>
        <p:pic>
          <p:nvPicPr>
            <p:cNvPr id="40" name="Image 39"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747" y="5067438"/>
              <a:ext cx="329554" cy="388208"/>
            </a:xfrm>
            <a:prstGeom prst="rect">
              <a:avLst/>
            </a:prstGeom>
          </p:spPr>
        </p:pic>
        <p:pic>
          <p:nvPicPr>
            <p:cNvPr id="41" name="Image 40"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0558" y="5156539"/>
              <a:ext cx="329554" cy="388208"/>
            </a:xfrm>
            <a:prstGeom prst="rect">
              <a:avLst/>
            </a:prstGeom>
          </p:spPr>
        </p:pic>
        <p:pic>
          <p:nvPicPr>
            <p:cNvPr id="42" name="Image 41"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0014" y="5614270"/>
              <a:ext cx="329554" cy="388208"/>
            </a:xfrm>
            <a:prstGeom prst="rect">
              <a:avLst/>
            </a:prstGeom>
          </p:spPr>
        </p:pic>
        <p:pic>
          <p:nvPicPr>
            <p:cNvPr id="43" name="Image 42"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559" y="4962435"/>
              <a:ext cx="329554" cy="388208"/>
            </a:xfrm>
            <a:prstGeom prst="rect">
              <a:avLst/>
            </a:prstGeom>
          </p:spPr>
        </p:pic>
        <p:pic>
          <p:nvPicPr>
            <p:cNvPr id="44" name="Image 43"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540" y="4970611"/>
              <a:ext cx="329554" cy="388208"/>
            </a:xfrm>
            <a:prstGeom prst="rect">
              <a:avLst/>
            </a:prstGeom>
          </p:spPr>
        </p:pic>
        <p:pic>
          <p:nvPicPr>
            <p:cNvPr id="45" name="Image 44" descr="comput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030" y="5561301"/>
              <a:ext cx="329554" cy="388208"/>
            </a:xfrm>
            <a:prstGeom prst="rect">
              <a:avLst/>
            </a:prstGeom>
          </p:spPr>
        </p:pic>
      </p:grpSp>
      <p:sp>
        <p:nvSpPr>
          <p:cNvPr id="32" name="ZoneTexte 31"/>
          <p:cNvSpPr txBox="1"/>
          <p:nvPr/>
        </p:nvSpPr>
        <p:spPr>
          <a:xfrm>
            <a:off x="5179933" y="4998492"/>
            <a:ext cx="557392" cy="338554"/>
          </a:xfrm>
          <a:prstGeom prst="rect">
            <a:avLst/>
          </a:prstGeom>
          <a:noFill/>
        </p:spPr>
        <p:txBody>
          <a:bodyPr wrap="square" rtlCol="0">
            <a:spAutoFit/>
          </a:bodyPr>
          <a:lstStyle/>
          <a:p>
            <a:r>
              <a:rPr lang="fr-FR" sz="1600" b="1" dirty="0" smtClean="0">
                <a:solidFill>
                  <a:srgbClr val="95B2DC"/>
                </a:solidFill>
                <a:latin typeface="Arial Black"/>
                <a:cs typeface="Arial Black"/>
              </a:rPr>
              <a:t>Tor</a:t>
            </a:r>
            <a:endParaRPr lang="fr-FR" sz="1600" b="1" dirty="0">
              <a:solidFill>
                <a:srgbClr val="95B2DC"/>
              </a:solidFill>
              <a:latin typeface="Arial Black"/>
              <a:cs typeface="Arial Black"/>
            </a:endParaRPr>
          </a:p>
        </p:txBody>
      </p:sp>
      <p:sp>
        <p:nvSpPr>
          <p:cNvPr id="33" name="Nuage 32"/>
          <p:cNvSpPr/>
          <p:nvPr/>
        </p:nvSpPr>
        <p:spPr>
          <a:xfrm>
            <a:off x="7015293" y="4692066"/>
            <a:ext cx="1904544" cy="952848"/>
          </a:xfrm>
          <a:prstGeom prst="cloud">
            <a:avLst/>
          </a:prstGeom>
          <a:solidFill>
            <a:schemeClr val="bg1"/>
          </a:solidFill>
          <a:ln w="25400">
            <a:solidFill>
              <a:srgbClr val="006633"/>
            </a:solidFill>
          </a:ln>
          <a:effectLst>
            <a:glow rad="101600">
              <a:srgbClr val="006633">
                <a:alpha val="40000"/>
              </a:srgbClr>
            </a:glow>
            <a:innerShdw blurRad="63500" dist="50800" dir="8100000">
              <a:srgbClr val="006633">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ZoneTexte 55"/>
          <p:cNvSpPr txBox="1"/>
          <p:nvPr/>
        </p:nvSpPr>
        <p:spPr>
          <a:xfrm>
            <a:off x="7515950" y="5032073"/>
            <a:ext cx="816386" cy="276999"/>
          </a:xfrm>
          <a:prstGeom prst="rect">
            <a:avLst/>
          </a:prstGeom>
          <a:noFill/>
        </p:spPr>
        <p:txBody>
          <a:bodyPr wrap="square" rtlCol="0">
            <a:spAutoFit/>
          </a:bodyPr>
          <a:lstStyle/>
          <a:p>
            <a:r>
              <a:rPr lang="fr-FR" sz="1200" b="1" dirty="0" err="1" smtClean="0">
                <a:solidFill>
                  <a:srgbClr val="008000"/>
                </a:solidFill>
                <a:latin typeface="Arial Black"/>
                <a:cs typeface="Arial Black"/>
              </a:rPr>
              <a:t>Crowds</a:t>
            </a:r>
            <a:endParaRPr lang="fr-FR" sz="1200" b="1" dirty="0">
              <a:solidFill>
                <a:srgbClr val="008000"/>
              </a:solidFill>
              <a:latin typeface="Arial Black"/>
              <a:cs typeface="Arial Black"/>
            </a:endParaRPr>
          </a:p>
        </p:txBody>
      </p:sp>
      <p:pic>
        <p:nvPicPr>
          <p:cNvPr id="5" name="Image 4" descr="pc_2.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4421" y="4858389"/>
            <a:ext cx="274978" cy="243760"/>
          </a:xfrm>
          <a:prstGeom prst="rect">
            <a:avLst/>
          </a:prstGeom>
        </p:spPr>
      </p:pic>
      <p:pic>
        <p:nvPicPr>
          <p:cNvPr id="57" name="Image 56" descr="pc_2.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98374" y="4797589"/>
            <a:ext cx="274978" cy="243760"/>
          </a:xfrm>
          <a:prstGeom prst="rect">
            <a:avLst/>
          </a:prstGeom>
        </p:spPr>
      </p:pic>
      <p:pic>
        <p:nvPicPr>
          <p:cNvPr id="58" name="Image 57" descr="pc_2.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0272" y="5201750"/>
            <a:ext cx="274978" cy="243760"/>
          </a:xfrm>
          <a:prstGeom prst="rect">
            <a:avLst/>
          </a:prstGeom>
        </p:spPr>
      </p:pic>
      <p:pic>
        <p:nvPicPr>
          <p:cNvPr id="59" name="Image 58" descr="pc_2.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5695" y="5290371"/>
            <a:ext cx="274978" cy="243760"/>
          </a:xfrm>
          <a:prstGeom prst="rect">
            <a:avLst/>
          </a:prstGeom>
        </p:spPr>
      </p:pic>
      <p:pic>
        <p:nvPicPr>
          <p:cNvPr id="60" name="Image 59" descr="pc_2.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8584" y="4914335"/>
            <a:ext cx="274978" cy="243760"/>
          </a:xfrm>
          <a:prstGeom prst="rect">
            <a:avLst/>
          </a:prstGeom>
        </p:spPr>
      </p:pic>
      <p:pic>
        <p:nvPicPr>
          <p:cNvPr id="61" name="Image 60" descr="pc_2.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1397" y="4775959"/>
            <a:ext cx="274978" cy="243760"/>
          </a:xfrm>
          <a:prstGeom prst="rect">
            <a:avLst/>
          </a:prstGeom>
        </p:spPr>
      </p:pic>
    </p:spTree>
    <p:extLst>
      <p:ext uri="{BB962C8B-B14F-4D97-AF65-F5344CB8AC3E}">
        <p14:creationId xmlns:p14="http://schemas.microsoft.com/office/powerpoint/2010/main" val="2512428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36" grpId="0" animBg="1"/>
      <p:bldP spid="32" grpId="0"/>
      <p:bldP spid="33" grpId="0" animBg="1"/>
      <p:bldP spid="56"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6147</TotalTime>
  <Words>1349</Words>
  <Application>Microsoft Macintosh PowerPoint</Application>
  <PresentationFormat>Présentation à l'écran (4:3)</PresentationFormat>
  <Paragraphs>171</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Quantitative Analysis of Information Leakage in Probabilistic and Nondeterministic Systems</vt:lpstr>
      <vt:lpstr>  Quantitative Analysis of</vt:lpstr>
      <vt:lpstr>  Quantitative Analysis of</vt:lpstr>
      <vt:lpstr>  Quantitative Analysis of</vt:lpstr>
      <vt:lpstr>  Quantitative Analysis of</vt:lpstr>
      <vt:lpstr>  Quantitative Analysis of</vt:lpstr>
      <vt:lpstr>Information Leakage example: Anonymity</vt:lpstr>
      <vt:lpstr>Contributions</vt:lpstr>
      <vt:lpstr>Contributions</vt:lpstr>
      <vt:lpstr>Contributions</vt:lpstr>
      <vt:lpstr>Summary of Contributions</vt:lpstr>
      <vt:lpstr>The end…</vt:lpstr>
    </vt:vector>
  </TitlesOfParts>
  <Company>Ecole Polytechnique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Analysis of Information Hiding  in Probabilistic and Nondeterministic Systems</dc:title>
  <dc:creator>Miguel Andres</dc:creator>
  <cp:lastModifiedBy>Miguel Andres</cp:lastModifiedBy>
  <cp:revision>140</cp:revision>
  <dcterms:created xsi:type="dcterms:W3CDTF">2011-06-12T11:46:00Z</dcterms:created>
  <dcterms:modified xsi:type="dcterms:W3CDTF">2011-07-01T08:16:32Z</dcterms:modified>
</cp:coreProperties>
</file>