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charts/chart1.xml" ContentType="application/vnd.openxmlformats-officedocument.drawingml.chart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70" r:id="rId3"/>
    <p:sldId id="259" r:id="rId4"/>
    <p:sldId id="325" r:id="rId5"/>
    <p:sldId id="260" r:id="rId6"/>
    <p:sldId id="326" r:id="rId7"/>
    <p:sldId id="327" r:id="rId8"/>
    <p:sldId id="328" r:id="rId9"/>
    <p:sldId id="329" r:id="rId10"/>
    <p:sldId id="330" r:id="rId11"/>
    <p:sldId id="331" r:id="rId12"/>
    <p:sldId id="339" r:id="rId13"/>
    <p:sldId id="332" r:id="rId14"/>
    <p:sldId id="333" r:id="rId15"/>
    <p:sldId id="334" r:id="rId16"/>
    <p:sldId id="335" r:id="rId17"/>
    <p:sldId id="336" r:id="rId18"/>
    <p:sldId id="337" r:id="rId19"/>
    <p:sldId id="33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2" d="100"/>
          <a:sy n="72" d="100"/>
        </p:scale>
        <p:origin x="-992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heliou:Documents:these:prog:easy_fold:gamm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final_score VS Gamma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exp3_all</c:v>
          </c:tx>
          <c:xVal>
            <c:numRef>
              <c:f>Sheet1!$A$3:$A$16</c:f>
              <c:numCache>
                <c:formatCode>General</c:formatCode>
                <c:ptCount val="14"/>
                <c:pt idx="0">
                  <c:v>0.01</c:v>
                </c:pt>
                <c:pt idx="1">
                  <c:v>0.02</c:v>
                </c:pt>
                <c:pt idx="2">
                  <c:v>0.05</c:v>
                </c:pt>
                <c:pt idx="3">
                  <c:v>0.1</c:v>
                </c:pt>
                <c:pt idx="4">
                  <c:v>0.2</c:v>
                </c:pt>
                <c:pt idx="5">
                  <c:v>0.3</c:v>
                </c:pt>
                <c:pt idx="6">
                  <c:v>0.4</c:v>
                </c:pt>
                <c:pt idx="7">
                  <c:v>0.5</c:v>
                </c:pt>
                <c:pt idx="8">
                  <c:v>0.6</c:v>
                </c:pt>
                <c:pt idx="9">
                  <c:v>0.7</c:v>
                </c:pt>
                <c:pt idx="10">
                  <c:v>0.8</c:v>
                </c:pt>
                <c:pt idx="11">
                  <c:v>0.9</c:v>
                </c:pt>
                <c:pt idx="12">
                  <c:v>0.95</c:v>
                </c:pt>
                <c:pt idx="13">
                  <c:v>0.99</c:v>
                </c:pt>
              </c:numCache>
            </c:numRef>
          </c:xVal>
          <c:yVal>
            <c:numRef>
              <c:f>Sheet1!$B$3:$B$16</c:f>
              <c:numCache>
                <c:formatCode>General</c:formatCode>
                <c:ptCount val="14"/>
                <c:pt idx="0">
                  <c:v>4.41</c:v>
                </c:pt>
                <c:pt idx="1">
                  <c:v>4.319999999999999</c:v>
                </c:pt>
                <c:pt idx="2">
                  <c:v>4.63</c:v>
                </c:pt>
                <c:pt idx="3">
                  <c:v>5.29</c:v>
                </c:pt>
                <c:pt idx="4">
                  <c:v>5.84</c:v>
                </c:pt>
                <c:pt idx="5">
                  <c:v>5.769999999999999</c:v>
                </c:pt>
                <c:pt idx="6">
                  <c:v>5.51</c:v>
                </c:pt>
                <c:pt idx="7">
                  <c:v>5.319999999999999</c:v>
                </c:pt>
                <c:pt idx="8">
                  <c:v>5.07</c:v>
                </c:pt>
                <c:pt idx="9">
                  <c:v>4.95</c:v>
                </c:pt>
                <c:pt idx="10">
                  <c:v>4.76</c:v>
                </c:pt>
                <c:pt idx="11">
                  <c:v>4.7</c:v>
                </c:pt>
                <c:pt idx="12">
                  <c:v>4.649999999999999</c:v>
                </c:pt>
                <c:pt idx="13">
                  <c:v>4.67</c:v>
                </c:pt>
              </c:numCache>
            </c:numRef>
          </c:yVal>
          <c:smooth val="1"/>
        </c:ser>
        <c:ser>
          <c:idx val="1"/>
          <c:order val="1"/>
          <c:tx>
            <c:v>exp3_one</c:v>
          </c:tx>
          <c:xVal>
            <c:numRef>
              <c:f>Sheet1!$A$3:$A$16</c:f>
              <c:numCache>
                <c:formatCode>General</c:formatCode>
                <c:ptCount val="14"/>
                <c:pt idx="0">
                  <c:v>0.01</c:v>
                </c:pt>
                <c:pt idx="1">
                  <c:v>0.02</c:v>
                </c:pt>
                <c:pt idx="2">
                  <c:v>0.05</c:v>
                </c:pt>
                <c:pt idx="3">
                  <c:v>0.1</c:v>
                </c:pt>
                <c:pt idx="4">
                  <c:v>0.2</c:v>
                </c:pt>
                <c:pt idx="5">
                  <c:v>0.3</c:v>
                </c:pt>
                <c:pt idx="6">
                  <c:v>0.4</c:v>
                </c:pt>
                <c:pt idx="7">
                  <c:v>0.5</c:v>
                </c:pt>
                <c:pt idx="8">
                  <c:v>0.6</c:v>
                </c:pt>
                <c:pt idx="9">
                  <c:v>0.7</c:v>
                </c:pt>
                <c:pt idx="10">
                  <c:v>0.8</c:v>
                </c:pt>
                <c:pt idx="11">
                  <c:v>0.9</c:v>
                </c:pt>
                <c:pt idx="12">
                  <c:v>0.95</c:v>
                </c:pt>
                <c:pt idx="13">
                  <c:v>0.99</c:v>
                </c:pt>
              </c:numCache>
            </c:numRef>
          </c:xVal>
          <c:yVal>
            <c:numRef>
              <c:f>Sheet1!$F$3:$F$16</c:f>
              <c:numCache>
                <c:formatCode>General</c:formatCode>
                <c:ptCount val="14"/>
                <c:pt idx="0">
                  <c:v>4.97</c:v>
                </c:pt>
                <c:pt idx="1">
                  <c:v>5.189999999999999</c:v>
                </c:pt>
                <c:pt idx="2">
                  <c:v>5.94</c:v>
                </c:pt>
                <c:pt idx="3">
                  <c:v>6.48</c:v>
                </c:pt>
                <c:pt idx="4">
                  <c:v>6.29</c:v>
                </c:pt>
                <c:pt idx="5">
                  <c:v>6.22</c:v>
                </c:pt>
                <c:pt idx="6">
                  <c:v>6.09</c:v>
                </c:pt>
                <c:pt idx="7">
                  <c:v>5.93</c:v>
                </c:pt>
                <c:pt idx="8">
                  <c:v>5.76</c:v>
                </c:pt>
                <c:pt idx="9">
                  <c:v>5.54</c:v>
                </c:pt>
                <c:pt idx="10">
                  <c:v>5.28</c:v>
                </c:pt>
                <c:pt idx="11">
                  <c:v>5.09</c:v>
                </c:pt>
                <c:pt idx="12">
                  <c:v>4.99</c:v>
                </c:pt>
                <c:pt idx="13">
                  <c:v>4.8</c:v>
                </c:pt>
              </c:numCache>
            </c:numRef>
          </c:yVal>
          <c:smooth val="1"/>
        </c:ser>
        <c:ser>
          <c:idx val="2"/>
          <c:order val="2"/>
          <c:tx>
            <c:v>naive</c:v>
          </c:tx>
          <c:xVal>
            <c:numRef>
              <c:f>Sheet1!$A$3:$A$16</c:f>
              <c:numCache>
                <c:formatCode>General</c:formatCode>
                <c:ptCount val="14"/>
                <c:pt idx="0">
                  <c:v>0.01</c:v>
                </c:pt>
                <c:pt idx="1">
                  <c:v>0.02</c:v>
                </c:pt>
                <c:pt idx="2">
                  <c:v>0.05</c:v>
                </c:pt>
                <c:pt idx="3">
                  <c:v>0.1</c:v>
                </c:pt>
                <c:pt idx="4">
                  <c:v>0.2</c:v>
                </c:pt>
                <c:pt idx="5">
                  <c:v>0.3</c:v>
                </c:pt>
                <c:pt idx="6">
                  <c:v>0.4</c:v>
                </c:pt>
                <c:pt idx="7">
                  <c:v>0.5</c:v>
                </c:pt>
                <c:pt idx="8">
                  <c:v>0.6</c:v>
                </c:pt>
                <c:pt idx="9">
                  <c:v>0.7</c:v>
                </c:pt>
                <c:pt idx="10">
                  <c:v>0.8</c:v>
                </c:pt>
                <c:pt idx="11">
                  <c:v>0.9</c:v>
                </c:pt>
                <c:pt idx="12">
                  <c:v>0.95</c:v>
                </c:pt>
                <c:pt idx="13">
                  <c:v>0.99</c:v>
                </c:pt>
              </c:numCache>
            </c:numRef>
          </c:xVal>
          <c:yVal>
            <c:numRef>
              <c:f>Sheet1!$J$3:$J$16</c:f>
              <c:numCache>
                <c:formatCode>General</c:formatCode>
                <c:ptCount val="14"/>
                <c:pt idx="0">
                  <c:v>6.56</c:v>
                </c:pt>
                <c:pt idx="1">
                  <c:v>6.51</c:v>
                </c:pt>
                <c:pt idx="2">
                  <c:v>6.56</c:v>
                </c:pt>
                <c:pt idx="3">
                  <c:v>6.54</c:v>
                </c:pt>
                <c:pt idx="4">
                  <c:v>6.57</c:v>
                </c:pt>
                <c:pt idx="5">
                  <c:v>6.58</c:v>
                </c:pt>
                <c:pt idx="6">
                  <c:v>6.47</c:v>
                </c:pt>
                <c:pt idx="7">
                  <c:v>6.53</c:v>
                </c:pt>
                <c:pt idx="8">
                  <c:v>6.609999999999999</c:v>
                </c:pt>
                <c:pt idx="9">
                  <c:v>6.53</c:v>
                </c:pt>
                <c:pt idx="10">
                  <c:v>6.55</c:v>
                </c:pt>
                <c:pt idx="11">
                  <c:v>6.52</c:v>
                </c:pt>
                <c:pt idx="12">
                  <c:v>6.56</c:v>
                </c:pt>
                <c:pt idx="13">
                  <c:v>6.53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06132568"/>
        <c:axId val="-2038753448"/>
      </c:scatterChart>
      <c:valAx>
        <c:axId val="-2006132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38753448"/>
        <c:crosses val="autoZero"/>
        <c:crossBetween val="midCat"/>
      </c:valAx>
      <c:valAx>
        <c:axId val="-2038753448"/>
        <c:scaling>
          <c:orientation val="minMax"/>
          <c:min val="4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06132568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image" Target="../media/image7.emf"/><Relationship Id="rId2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9.emf"/><Relationship Id="rId3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BA47B-526A-F348-91BC-EE518CDFD0DE}" type="datetimeFigureOut">
              <a:rPr lang="en-US" smtClean="0"/>
              <a:t>30/04/15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CD745-2968-8441-85C9-149D4F82209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506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3E11F-DAA1-824A-ACCE-8A0D4BD4FA93}" type="datetimeFigureOut">
              <a:rPr lang="en-US" smtClean="0"/>
              <a:t>30/04/15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FC25F-9E31-B443-8CCE-BE5C6EF5AE6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80171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E242-7ABE-1346-9E43-2452EC0DEB3F}" type="datetime1">
              <a:rPr lang="fr-FR" smtClean="0"/>
              <a:t>30/04/15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 theory for protein folding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A4F51-ACA2-3E4F-9DF6-B38091702A10}" type="datetime1">
              <a:rPr lang="fr-FR" smtClean="0"/>
              <a:t>30/04/15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 theory for protein folding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5E0AF-1F27-8F47-A4C9-46199026C862}" type="datetime1">
              <a:rPr lang="fr-FR" smtClean="0"/>
              <a:t>30/04/15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 theory for protein folding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FBB03-510B-C24E-9F6D-767B75D76B28}" type="datetime1">
              <a:rPr lang="fr-FR" smtClean="0"/>
              <a:t>30/04/15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 theory for protein folding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ECEE-CE50-414A-A6BF-A4D62DC9808C}" type="datetime1">
              <a:rPr lang="fr-FR" smtClean="0"/>
              <a:t>30/04/15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 theory for protein folding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92DEB-CABD-0142-A577-2B78B2FF3833}" type="datetime1">
              <a:rPr lang="fr-FR" smtClean="0"/>
              <a:t>30/04/15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 theory for protein folding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F1E20-C554-CA44-A79F-153399A826FC}" type="datetime1">
              <a:rPr lang="fr-FR" smtClean="0"/>
              <a:t>30/04/15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 theory for protein folding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0FE3B-159B-E445-9E10-72285065125C}" type="datetime1">
              <a:rPr lang="fr-FR" smtClean="0"/>
              <a:t>30/04/15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 theory for protein folding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9D41D-3C14-6844-8D0B-BD9AED2E9576}" type="datetime1">
              <a:rPr lang="fr-FR" smtClean="0"/>
              <a:t>30/04/15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 theory for protein folding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1AD5-1C19-684A-95ED-7B9C8858CA7A}" type="datetime1">
              <a:rPr lang="fr-FR" smtClean="0"/>
              <a:t>30/04/15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 theory for protein folding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B58C7-9262-CF4B-98FC-CC6FF5CF042D}" type="datetime1">
              <a:rPr lang="fr-FR" smtClean="0"/>
              <a:t>30/04/15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 theory for protein folding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0B24-6FBB-E146-921E-417A05806335}" type="datetime1">
              <a:rPr lang="fr-FR" smtClean="0"/>
              <a:t>30/04/15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 theory for protein folding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0277D0F-66DC-9E42-AD88-D704B6484F90}" type="datetime1">
              <a:rPr lang="fr-FR" smtClean="0"/>
              <a:t>30/04/15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Game theory for protein folding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.bin"/><Relationship Id="rId12" Type="http://schemas.openxmlformats.org/officeDocument/2006/relationships/image" Target="../media/image1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Relationship Id="rId3" Type="http://schemas.openxmlformats.org/officeDocument/2006/relationships/oleObject" Target="../embeddings/oleObject4.bin"/><Relationship Id="rId4" Type="http://schemas.openxmlformats.org/officeDocument/2006/relationships/image" Target="../media/image7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10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11.e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ov"/><Relationship Id="rId4" Type="http://schemas.openxmlformats.org/officeDocument/2006/relationships/slideLayout" Target="../slideLayouts/slideLayout5.xml"/><Relationship Id="rId5" Type="http://schemas.openxmlformats.org/officeDocument/2006/relationships/oleObject" Target="../embeddings/oleObject10.bin"/><Relationship Id="rId6" Type="http://schemas.openxmlformats.org/officeDocument/2006/relationships/image" Target="../media/image7.emf"/><Relationship Id="rId7" Type="http://schemas.openxmlformats.org/officeDocument/2006/relationships/image" Target="../media/image14.png"/><Relationship Id="rId1" Type="http://schemas.openxmlformats.org/officeDocument/2006/relationships/vmlDrawing" Target="../drawings/vmlDrawing4.vml"/><Relationship Id="rId2" Type="http://schemas.microsoft.com/office/2007/relationships/media" Target="../media/media1.mo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7.emf"/><Relationship Id="rId5" Type="http://schemas.openxmlformats.org/officeDocument/2006/relationships/chart" Target="../charts/chart1.xml"/><Relationship Id="rId6" Type="http://schemas.openxmlformats.org/officeDocument/2006/relationships/oleObject" Target="../embeddings/oleObject13.bin"/><Relationship Id="rId7" Type="http://schemas.openxmlformats.org/officeDocument/2006/relationships/image" Target="../media/image9.e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7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7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gif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oleObject" Target="../embeddings/oleObject1.bin"/><Relationship Id="rId5" Type="http://schemas.openxmlformats.org/officeDocument/2006/relationships/image" Target="../media/image7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8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Game Theory for protein folding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2921" y="3556000"/>
            <a:ext cx="6498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Amélie </a:t>
            </a:r>
            <a:r>
              <a:rPr lang="fr-FR" dirty="0" err="1" smtClean="0"/>
              <a:t>Héliou</a:t>
            </a:r>
            <a:r>
              <a:rPr lang="fr-FR" dirty="0" smtClean="0"/>
              <a:t> 1</a:t>
            </a:r>
            <a:r>
              <a:rPr lang="fr-FR" baseline="30000" dirty="0" smtClean="0"/>
              <a:t>rst</a:t>
            </a:r>
            <a:r>
              <a:rPr lang="fr-FR" dirty="0" smtClean="0"/>
              <a:t> </a:t>
            </a:r>
            <a:r>
              <a:rPr lang="fr-FR" dirty="0" err="1" smtClean="0"/>
              <a:t>year</a:t>
            </a:r>
            <a:r>
              <a:rPr lang="fr-FR" dirty="0" smtClean="0"/>
              <a:t> </a:t>
            </a:r>
            <a:r>
              <a:rPr lang="fr-FR" dirty="0" err="1" smtClean="0"/>
              <a:t>PhD</a:t>
            </a:r>
            <a:r>
              <a:rPr lang="fr-FR" dirty="0" smtClean="0"/>
              <a:t> </a:t>
            </a:r>
            <a:r>
              <a:rPr lang="fr-FR" dirty="0" err="1" smtClean="0"/>
              <a:t>Student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 theory for protein folding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15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Game theory for protein folding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99883" y="1733176"/>
            <a:ext cx="6260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rgbClr val="FF0000"/>
                </a:solidFill>
              </a:rPr>
              <a:t>Multi-</a:t>
            </a:r>
            <a:r>
              <a:rPr lang="fr-FR" b="1" i="1" dirty="0" err="1" smtClean="0">
                <a:solidFill>
                  <a:srgbClr val="FF0000"/>
                </a:solidFill>
              </a:rPr>
              <a:t>armed</a:t>
            </a:r>
            <a:r>
              <a:rPr lang="fr-FR" b="1" i="1" dirty="0" smtClean="0">
                <a:solidFill>
                  <a:srgbClr val="FF0000"/>
                </a:solidFill>
              </a:rPr>
              <a:t> Bandits</a:t>
            </a:r>
            <a:endParaRPr lang="fr-FR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529" y="2390588"/>
            <a:ext cx="579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endParaRPr lang="fr-FR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7303262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3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73529" y="2629647"/>
            <a:ext cx="579717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gain of the player is: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The gain of the best action is:</a:t>
            </a:r>
          </a:p>
          <a:p>
            <a:endParaRPr lang="en-US" sz="2000" dirty="0" smtClean="0"/>
          </a:p>
          <a:p>
            <a:r>
              <a:rPr lang="en-US" sz="2000" dirty="0" smtClean="0"/>
              <a:t>The weak regret is defined by :</a:t>
            </a:r>
          </a:p>
          <a:p>
            <a:endParaRPr lang="en-US" sz="2000" dirty="0" smtClean="0"/>
          </a:p>
          <a:p>
            <a:r>
              <a:rPr lang="en-US" sz="2000" dirty="0" smtClean="0"/>
              <a:t>Exp3 tries to minimize weak regret. </a:t>
            </a:r>
          </a:p>
          <a:p>
            <a:endParaRPr lang="fr-FR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9008120"/>
              </p:ext>
            </p:extLst>
          </p:nvPr>
        </p:nvGraphicFramePr>
        <p:xfrm>
          <a:off x="3649663" y="2390775"/>
          <a:ext cx="1343025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" name="Equation" r:id="rId5" imgW="698500" imgH="457200" progId="Equation.3">
                  <p:embed/>
                </p:oleObj>
              </mc:Choice>
              <mc:Fallback>
                <p:oleObj name="Equation" r:id="rId5" imgW="6985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49663" y="2390775"/>
                        <a:ext cx="1343025" cy="877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346432"/>
              </p:ext>
            </p:extLst>
          </p:nvPr>
        </p:nvGraphicFramePr>
        <p:xfrm>
          <a:off x="4207342" y="3361018"/>
          <a:ext cx="2293937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" name="Equation" r:id="rId7" imgW="1193800" imgH="457200" progId="Equation.3">
                  <p:embed/>
                </p:oleObj>
              </mc:Choice>
              <mc:Fallback>
                <p:oleObj name="Equation" r:id="rId7" imgW="11938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07342" y="3361018"/>
                        <a:ext cx="2293937" cy="877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739506"/>
              </p:ext>
            </p:extLst>
          </p:nvPr>
        </p:nvGraphicFramePr>
        <p:xfrm>
          <a:off x="4340319" y="4110229"/>
          <a:ext cx="1830387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" name="Equation" r:id="rId9" imgW="952500" imgH="241300" progId="Equation.3">
                  <p:embed/>
                </p:oleObj>
              </mc:Choice>
              <mc:Fallback>
                <p:oleObj name="Equation" r:id="rId9" imgW="952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40319" y="4110229"/>
                        <a:ext cx="1830387" cy="46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5222596"/>
              </p:ext>
            </p:extLst>
          </p:nvPr>
        </p:nvGraphicFramePr>
        <p:xfrm>
          <a:off x="2045493" y="5196075"/>
          <a:ext cx="4856163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" name="Equation" r:id="rId11" imgW="2527300" imgH="431800" progId="Equation.3">
                  <p:embed/>
                </p:oleObj>
              </mc:Choice>
              <mc:Fallback>
                <p:oleObj name="Equation" r:id="rId11" imgW="2527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045493" y="5196075"/>
                        <a:ext cx="4856163" cy="828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3469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Game theory for protein folding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99883" y="1733176"/>
            <a:ext cx="6260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rgbClr val="FF0000"/>
                </a:solidFill>
              </a:rPr>
              <a:t>Multi-</a:t>
            </a:r>
            <a:r>
              <a:rPr lang="fr-FR" b="1" i="1" dirty="0" err="1" smtClean="0">
                <a:solidFill>
                  <a:srgbClr val="FF0000"/>
                </a:solidFill>
              </a:rPr>
              <a:t>armed</a:t>
            </a:r>
            <a:r>
              <a:rPr lang="fr-FR" b="1" i="1" dirty="0" smtClean="0">
                <a:solidFill>
                  <a:srgbClr val="FF0000"/>
                </a:solidFill>
              </a:rPr>
              <a:t> Bandits</a:t>
            </a:r>
            <a:endParaRPr lang="fr-FR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529" y="2390588"/>
            <a:ext cx="579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endParaRPr lang="fr-FR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0105047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43447" y="2371027"/>
            <a:ext cx="7542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our game players are AAs and strategies are orientations.  </a:t>
            </a:r>
          </a:p>
          <a:p>
            <a:endParaRPr lang="fr-FR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822725"/>
              </p:ext>
            </p:extLst>
          </p:nvPr>
        </p:nvGraphicFramePr>
        <p:xfrm>
          <a:off x="900201" y="3048135"/>
          <a:ext cx="4462283" cy="243839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algn="tl" rotWithShape="0">
                    <a:srgbClr val="000000">
                      <a:alpha val="43137"/>
                    </a:srgbClr>
                  </a:outerShdw>
                </a:effectLst>
                <a:tableStyleId>{5C22544A-7EE6-4342-B048-85BDC9FD1C3A}</a:tableStyleId>
              </a:tblPr>
              <a:tblGrid>
                <a:gridCol w="637469"/>
                <a:gridCol w="637469"/>
                <a:gridCol w="637469"/>
                <a:gridCol w="637469"/>
                <a:gridCol w="637469"/>
                <a:gridCol w="637469"/>
                <a:gridCol w="637469"/>
              </a:tblGrid>
              <a:tr h="303861"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03861"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s1</a:t>
                      </a:r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03861"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Pi</a:t>
                      </a:r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</a:t>
                      </a:r>
                      <a:r>
                        <a:rPr lang="fr-FR" baseline="-25000" dirty="0" smtClean="0"/>
                        <a:t>i+1</a:t>
                      </a:r>
                      <a:endParaRPr lang="fr-FR" baseline="-25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s2</a:t>
                      </a:r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03861">
                <a:tc>
                  <a:txBody>
                    <a:bodyPr/>
                    <a:lstStyle/>
                    <a:p>
                      <a:endParaRPr lang="fr-FR" sz="1400" b="1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s3</a:t>
                      </a:r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03861">
                <a:tc>
                  <a:txBody>
                    <a:bodyPr/>
                    <a:lstStyle/>
                    <a:p>
                      <a:endParaRPr lang="fr-FR" sz="1400" b="1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03861">
                <a:tc>
                  <a:txBody>
                    <a:bodyPr/>
                    <a:lstStyle/>
                    <a:p>
                      <a:endParaRPr lang="fr-FR" sz="1400" b="1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03861">
                <a:tc>
                  <a:txBody>
                    <a:bodyPr/>
                    <a:lstStyle/>
                    <a:p>
                      <a:endParaRPr lang="fr-FR" sz="1400" b="1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21114" y="2911385"/>
            <a:ext cx="24652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Strategy 0 corresponds to going back. It’s usually forbidden.</a:t>
            </a:r>
          </a:p>
          <a:p>
            <a:endParaRPr lang="en-US" dirty="0" smtClean="0"/>
          </a:p>
          <a:p>
            <a:r>
              <a:rPr lang="en-US" dirty="0" smtClean="0"/>
              <a:t>We must check for overlap.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137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Game theory for protein folding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3529" y="2390588"/>
            <a:ext cx="579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endParaRPr lang="fr-FR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8377276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9275" y="2390588"/>
            <a:ext cx="833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3" name="exp3_02_500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458" y="665384"/>
            <a:ext cx="5644349" cy="5362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0706" y="774761"/>
            <a:ext cx="271780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Gamma = 0,2</a:t>
            </a:r>
          </a:p>
          <a:p>
            <a:endParaRPr lang="en-US" sz="2800" dirty="0" smtClean="0"/>
          </a:p>
          <a:p>
            <a:r>
              <a:rPr lang="en-US" sz="2800" dirty="0" smtClean="0"/>
              <a:t>Score = # H/H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smtClean="0"/>
              <a:t>Exp3 one by one, all updated</a:t>
            </a:r>
          </a:p>
          <a:p>
            <a:endParaRPr lang="en-US" sz="2800" dirty="0"/>
          </a:p>
          <a:p>
            <a:r>
              <a:rPr lang="en-US" sz="2800" dirty="0" smtClean="0"/>
              <a:t>500 iterations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Score final  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06445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Game theory for protein folding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99883" y="1733176"/>
            <a:ext cx="6260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rgbClr val="FF0000"/>
                </a:solidFill>
              </a:rPr>
              <a:t>Multi-</a:t>
            </a:r>
            <a:r>
              <a:rPr lang="fr-FR" b="1" i="1" dirty="0" err="1" smtClean="0">
                <a:solidFill>
                  <a:srgbClr val="FF0000"/>
                </a:solidFill>
              </a:rPr>
              <a:t>armed</a:t>
            </a:r>
            <a:r>
              <a:rPr lang="fr-FR" b="1" i="1" dirty="0" smtClean="0">
                <a:solidFill>
                  <a:srgbClr val="FF0000"/>
                </a:solidFill>
              </a:rPr>
              <a:t> Bandits</a:t>
            </a:r>
            <a:endParaRPr lang="fr-FR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529" y="2390588"/>
            <a:ext cx="579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endParaRPr lang="fr-FR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112912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9275" y="2390588"/>
            <a:ext cx="833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TextBox 8"/>
          <p:cNvSpPr txBox="1"/>
          <p:nvPr/>
        </p:nvSpPr>
        <p:spPr>
          <a:xfrm>
            <a:off x="373529" y="2575609"/>
            <a:ext cx="8514977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result of the </a:t>
            </a:r>
            <a:r>
              <a:rPr lang="en-US" sz="2000" smtClean="0"/>
              <a:t>game </a:t>
            </a:r>
            <a:r>
              <a:rPr lang="en-US" sz="2000" smtClean="0"/>
              <a:t>highly </a:t>
            </a:r>
            <a:r>
              <a:rPr lang="en-US" sz="2000" dirty="0" smtClean="0"/>
              <a:t>depends on:</a:t>
            </a:r>
          </a:p>
          <a:p>
            <a:endParaRPr lang="en-US" sz="2000" dirty="0" smtClean="0"/>
          </a:p>
          <a:p>
            <a:pPr marL="742950" lvl="1" indent="-285750">
              <a:lnSpc>
                <a:spcPct val="200000"/>
              </a:lnSpc>
              <a:buFontTx/>
              <a:buChar char="-"/>
            </a:pPr>
            <a:r>
              <a:rPr lang="en-US" b="1" dirty="0" smtClean="0"/>
              <a:t>Score functions</a:t>
            </a:r>
            <a:r>
              <a:rPr lang="en-US" dirty="0" smtClean="0"/>
              <a:t>, we chose for Hydrophobic and Polar</a:t>
            </a:r>
          </a:p>
          <a:p>
            <a:pPr marL="742950" lvl="1" indent="-285750">
              <a:lnSpc>
                <a:spcPct val="200000"/>
              </a:lnSpc>
              <a:buFontTx/>
              <a:buChar char="-"/>
            </a:pPr>
            <a:r>
              <a:rPr lang="en-US" dirty="0" smtClean="0"/>
              <a:t>Parameter </a:t>
            </a:r>
            <a:r>
              <a:rPr lang="en-US" dirty="0" err="1" smtClean="0"/>
              <a:t>γ</a:t>
            </a:r>
            <a:endParaRPr lang="en-US" dirty="0" smtClean="0"/>
          </a:p>
          <a:p>
            <a:pPr marL="742950" lvl="1" indent="-285750">
              <a:lnSpc>
                <a:spcPct val="200000"/>
              </a:lnSpc>
              <a:buFontTx/>
              <a:buChar char="-"/>
            </a:pPr>
            <a:r>
              <a:rPr lang="en-US" b="1" dirty="0" smtClean="0"/>
              <a:t>Number of iterations</a:t>
            </a:r>
          </a:p>
          <a:p>
            <a:pPr marL="742950" lvl="1" indent="-285750">
              <a:lnSpc>
                <a:spcPct val="200000"/>
              </a:lnSpc>
              <a:buFontTx/>
              <a:buChar char="-"/>
            </a:pPr>
            <a:r>
              <a:rPr lang="en-US" dirty="0" smtClean="0"/>
              <a:t>The way we play (one player by one player, or all at the same time)</a:t>
            </a:r>
          </a:p>
          <a:p>
            <a:pPr marL="742950" lvl="1" indent="-285750">
              <a:lnSpc>
                <a:spcPct val="200000"/>
              </a:lnSpc>
              <a:buFontTx/>
              <a:buChar char="-"/>
            </a:pPr>
            <a:r>
              <a:rPr lang="en-US" dirty="0" smtClean="0"/>
              <a:t>The way we update weights (every round or when it plays)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6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Game theory for protein folding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3529" y="2390588"/>
            <a:ext cx="579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endParaRPr lang="fr-FR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11175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9275" y="2390588"/>
            <a:ext cx="833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7814296"/>
              </p:ext>
            </p:extLst>
          </p:nvPr>
        </p:nvGraphicFramePr>
        <p:xfrm>
          <a:off x="616040" y="1741076"/>
          <a:ext cx="8026220" cy="4106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0022244"/>
              </p:ext>
            </p:extLst>
          </p:nvPr>
        </p:nvGraphicFramePr>
        <p:xfrm>
          <a:off x="6289487" y="1324558"/>
          <a:ext cx="2720975" cy="1111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Equation" r:id="rId6" imgW="1612900" imgH="609600" progId="Equation.3">
                  <p:embed/>
                </p:oleObj>
              </mc:Choice>
              <mc:Fallback>
                <p:oleObj name="Equation" r:id="rId6" imgW="1612900" imgH="609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89487" y="1324558"/>
                        <a:ext cx="2720975" cy="11110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8799483"/>
              </p:ext>
            </p:extLst>
          </p:nvPr>
        </p:nvGraphicFramePr>
        <p:xfrm>
          <a:off x="6308724" y="489092"/>
          <a:ext cx="2701738" cy="833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Equation" r:id="rId8" imgW="1524000" imgH="469900" progId="Equation.3">
                  <p:embed/>
                </p:oleObj>
              </mc:Choice>
              <mc:Fallback>
                <p:oleObj name="Equation" r:id="rId8" imgW="15240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308724" y="489092"/>
                        <a:ext cx="2701738" cy="833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6078130" y="282259"/>
            <a:ext cx="3065870" cy="181703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40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complex model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Game theory for protein folding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99883" y="1733176"/>
            <a:ext cx="6260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rgbClr val="FF0000"/>
                </a:solidFill>
              </a:rPr>
              <a:t>Multi-</a:t>
            </a:r>
            <a:r>
              <a:rPr lang="fr-FR" b="1" i="1" dirty="0" err="1" smtClean="0">
                <a:solidFill>
                  <a:srgbClr val="FF0000"/>
                </a:solidFill>
              </a:rPr>
              <a:t>armed</a:t>
            </a:r>
            <a:r>
              <a:rPr lang="fr-FR" b="1" i="1" dirty="0" smtClean="0">
                <a:solidFill>
                  <a:srgbClr val="FF0000"/>
                </a:solidFill>
              </a:rPr>
              <a:t> Bandits</a:t>
            </a:r>
            <a:endParaRPr lang="fr-FR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529" y="2390588"/>
            <a:ext cx="579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endParaRPr lang="fr-FR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3669134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9275" y="2390588"/>
            <a:ext cx="833923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Here exp3 is not good. The model is too simple, local minima are still good.</a:t>
            </a:r>
          </a:p>
          <a:p>
            <a:endParaRPr lang="en-US" sz="2800" dirty="0" smtClean="0"/>
          </a:p>
          <a:p>
            <a:r>
              <a:rPr lang="en-US" sz="2800" dirty="0" smtClean="0"/>
              <a:t>More complex model :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800" dirty="0" smtClean="0"/>
              <a:t>3D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800" dirty="0" smtClean="0"/>
              <a:t>7 types of players (with score function and strategies)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5025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19490"/>
          </a:xfrm>
        </p:spPr>
        <p:txBody>
          <a:bodyPr/>
          <a:lstStyle/>
          <a:p>
            <a:r>
              <a:rPr lang="en-US" dirty="0"/>
              <a:t>More complex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US" sz="2800" dirty="0" smtClean="0"/>
              <a:t>7 types of players :</a:t>
            </a:r>
            <a:endParaRPr lang="en-US" sz="2600" dirty="0" smtClean="0"/>
          </a:p>
          <a:p>
            <a:pPr lvl="1">
              <a:lnSpc>
                <a:spcPct val="140000"/>
              </a:lnSpc>
              <a:buFont typeface="Wingdings" charset="2"/>
              <a:buChar char="Ø"/>
            </a:pPr>
            <a:r>
              <a:rPr lang="en-US" sz="2600" dirty="0"/>
              <a:t>Amino acids of </a:t>
            </a:r>
            <a:r>
              <a:rPr lang="en-US" sz="2600" dirty="0" smtClean="0"/>
              <a:t>loops </a:t>
            </a:r>
            <a:r>
              <a:rPr lang="en-US" sz="2600" dirty="0"/>
              <a:t>distinguishing on the 5 group of </a:t>
            </a:r>
            <a:r>
              <a:rPr lang="en-US" sz="2600" dirty="0" smtClean="0"/>
              <a:t>AAs.</a:t>
            </a:r>
          </a:p>
          <a:p>
            <a:pPr lvl="1">
              <a:lnSpc>
                <a:spcPct val="140000"/>
              </a:lnSpc>
              <a:buFont typeface="Wingdings" charset="2"/>
              <a:buChar char="Ø"/>
            </a:pPr>
            <a:r>
              <a:rPr lang="en-US" sz="2600" dirty="0"/>
              <a:t>Amino acids of </a:t>
            </a:r>
            <a:r>
              <a:rPr lang="en-US" sz="2600" dirty="0" smtClean="0"/>
              <a:t>helices </a:t>
            </a:r>
            <a:r>
              <a:rPr lang="en-US" sz="2600" dirty="0"/>
              <a:t>(1 out of 3</a:t>
            </a:r>
            <a:r>
              <a:rPr lang="en-US" sz="2600" dirty="0" smtClean="0"/>
              <a:t>)</a:t>
            </a:r>
          </a:p>
          <a:p>
            <a:pPr lvl="1">
              <a:lnSpc>
                <a:spcPct val="140000"/>
              </a:lnSpc>
              <a:buFont typeface="Wingdings" charset="2"/>
              <a:buChar char="Ø"/>
            </a:pPr>
            <a:r>
              <a:rPr lang="en-US" sz="2600" dirty="0" smtClean="0"/>
              <a:t>Amino acids of sheets (1 out of 3).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sz="2800" dirty="0" smtClean="0"/>
              <a:t>2 atoms per player :</a:t>
            </a:r>
          </a:p>
          <a:p>
            <a:pPr lvl="1">
              <a:lnSpc>
                <a:spcPct val="140000"/>
              </a:lnSpc>
              <a:buFont typeface="Wingdings" charset="2"/>
              <a:buChar char="Ø"/>
            </a:pPr>
            <a:r>
              <a:rPr lang="en-US" sz="2600" dirty="0" err="1" smtClean="0"/>
              <a:t>C</a:t>
            </a:r>
            <a:r>
              <a:rPr lang="en-US" sz="2600" dirty="0" err="1" smtClean="0">
                <a:latin typeface="Symbol" charset="2"/>
                <a:cs typeface="Symbol" charset="2"/>
              </a:rPr>
              <a:t>a</a:t>
            </a:r>
            <a:r>
              <a:rPr lang="en-US" sz="2600" dirty="0" smtClean="0">
                <a:latin typeface="Symbol" charset="2"/>
                <a:cs typeface="Symbol" charset="2"/>
              </a:rPr>
              <a:t> </a:t>
            </a:r>
            <a:r>
              <a:rPr lang="en-US" sz="2600" dirty="0" smtClean="0">
                <a:cs typeface="Symbol" charset="2"/>
              </a:rPr>
              <a:t>to represent the main chain</a:t>
            </a:r>
            <a:endParaRPr lang="en-US" sz="2600" dirty="0">
              <a:latin typeface="Symbol" charset="2"/>
              <a:cs typeface="Symbol" charset="2"/>
            </a:endParaRPr>
          </a:p>
          <a:p>
            <a:pPr lvl="1">
              <a:lnSpc>
                <a:spcPct val="140000"/>
              </a:lnSpc>
              <a:buFont typeface="Wingdings" charset="2"/>
              <a:buChar char="Ø"/>
            </a:pPr>
            <a:r>
              <a:rPr lang="en-US" sz="2600" dirty="0" smtClean="0"/>
              <a:t>An other C in the side chain</a:t>
            </a:r>
            <a:endParaRPr lang="en-US" sz="2800" dirty="0" smtClean="0"/>
          </a:p>
          <a:p>
            <a:pPr>
              <a:lnSpc>
                <a:spcPct val="140000"/>
              </a:lnSpc>
              <a:buFont typeface="Wingdings" charset="2"/>
              <a:buChar char="Ø"/>
            </a:pPr>
            <a:endParaRPr lang="en-US" sz="2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 theory for protein folding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19490"/>
          </a:xfrm>
        </p:spPr>
        <p:txBody>
          <a:bodyPr/>
          <a:lstStyle/>
          <a:p>
            <a:r>
              <a:rPr lang="en-US" dirty="0" smtClean="0"/>
              <a:t>Score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40000"/>
              </a:lnSpc>
              <a:buFont typeface="Wingdings" charset="2"/>
              <a:buChar char="Ø"/>
            </a:pPr>
            <a:r>
              <a:rPr lang="en-US" sz="2800" dirty="0" smtClean="0"/>
              <a:t>Depending on its distance, each neighbor gives some points.</a:t>
            </a:r>
          </a:p>
          <a:p>
            <a:pPr>
              <a:lnSpc>
                <a:spcPct val="140000"/>
              </a:lnSpc>
              <a:buFont typeface="Wingdings" charset="2"/>
              <a:buChar char="Ø"/>
            </a:pPr>
            <a:r>
              <a:rPr lang="en-US" sz="2800" dirty="0" smtClean="0"/>
              <a:t>We limit the neighborhood to 20Å.</a:t>
            </a:r>
          </a:p>
          <a:p>
            <a:pPr>
              <a:lnSpc>
                <a:spcPct val="140000"/>
              </a:lnSpc>
              <a:buFont typeface="Wingdings" charset="2"/>
              <a:buChar char="Ø"/>
            </a:pPr>
            <a:r>
              <a:rPr lang="en-US" sz="2800" dirty="0" smtClean="0"/>
              <a:t>The number of points depends on the probability of having this distance between those tow players.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Game theory for protein folding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14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19490"/>
          </a:xfrm>
        </p:spPr>
        <p:txBody>
          <a:bodyPr/>
          <a:lstStyle/>
          <a:p>
            <a:r>
              <a:rPr lang="en-US" dirty="0" smtClean="0"/>
              <a:t>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40000"/>
              </a:lnSpc>
              <a:buFont typeface="Wingdings" charset="2"/>
              <a:buChar char="Ø"/>
            </a:pPr>
            <a:r>
              <a:rPr lang="en-US" sz="2800" dirty="0" smtClean="0"/>
              <a:t>Distances between adjacent players are fixed</a:t>
            </a:r>
          </a:p>
          <a:p>
            <a:pPr>
              <a:lnSpc>
                <a:spcPct val="140000"/>
              </a:lnSpc>
              <a:buFont typeface="Wingdings" charset="2"/>
              <a:buChar char="Ø"/>
            </a:pPr>
            <a:r>
              <a:rPr lang="en-US" sz="2800" dirty="0" smtClean="0"/>
              <a:t>Strategies are plan and dihedral angles.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Game theory for protein folding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18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599342" y="4199154"/>
            <a:ext cx="3531933" cy="1560528"/>
            <a:chOff x="2076828" y="4696581"/>
            <a:chExt cx="3531933" cy="1560528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2367850" y="5318381"/>
              <a:ext cx="595269" cy="5424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963119" y="5318381"/>
              <a:ext cx="754008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717127" y="5318381"/>
              <a:ext cx="648182" cy="5424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365309" y="5860803"/>
              <a:ext cx="754008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rved Down Arrow 10"/>
            <p:cNvSpPr/>
            <p:nvPr/>
          </p:nvSpPr>
          <p:spPr>
            <a:xfrm>
              <a:off x="3121857" y="5014096"/>
              <a:ext cx="502672" cy="238136"/>
            </a:xfrm>
            <a:prstGeom prst="curvedDownArrow">
              <a:avLst/>
            </a:prstGeom>
            <a:ln w="28575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Curved Down Arrow 11"/>
            <p:cNvSpPr/>
            <p:nvPr/>
          </p:nvSpPr>
          <p:spPr>
            <a:xfrm rot="2428638">
              <a:off x="3981691" y="5386889"/>
              <a:ext cx="502672" cy="238136"/>
            </a:xfrm>
            <a:prstGeom prst="curvedDownArrow">
              <a:avLst/>
            </a:prstGeom>
            <a:ln w="28575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76828" y="5887263"/>
              <a:ext cx="7143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67850" y="4981279"/>
              <a:ext cx="674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07390" y="5014096"/>
              <a:ext cx="7143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98410" y="5854997"/>
              <a:ext cx="7143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dirty="0" smtClean="0"/>
                <a:t>4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85664" y="4696581"/>
              <a:ext cx="1379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φ</a:t>
              </a:r>
              <a:r>
                <a:rPr lang="en-US" sz="1000" dirty="0" smtClean="0"/>
                <a:t>2</a:t>
              </a:r>
              <a:r>
                <a:rPr lang="en-US" dirty="0" smtClean="0"/>
                <a:t>=ψ</a:t>
              </a:r>
              <a:r>
                <a:rPr lang="en-US" sz="1000" dirty="0" smtClean="0"/>
                <a:t>3</a:t>
              </a:r>
              <a:endParaRPr lang="en-US" sz="1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29116" y="5165945"/>
              <a:ext cx="1379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φ</a:t>
              </a:r>
              <a:r>
                <a:rPr lang="en-US" sz="1000" dirty="0"/>
                <a:t>3</a:t>
              </a:r>
              <a:r>
                <a:rPr lang="en-US" dirty="0" smtClean="0"/>
                <a:t>=ψ</a:t>
              </a:r>
              <a:r>
                <a:rPr lang="en-US" sz="1000" dirty="0"/>
                <a:t>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77298" y="5887777"/>
              <a:ext cx="7143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dirty="0" smtClean="0"/>
                <a:t>5</a:t>
              </a:r>
              <a:endParaRPr lang="en-US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2288481" y="5796755"/>
              <a:ext cx="185195" cy="12809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70522" y="5240515"/>
              <a:ext cx="185195" cy="12809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3607390" y="5255333"/>
              <a:ext cx="185195" cy="12809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4263395" y="5796755"/>
              <a:ext cx="185195" cy="12809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5026719" y="5803627"/>
              <a:ext cx="185195" cy="128095"/>
            </a:xfrm>
            <a:prstGeom prst="ellipse">
              <a:avLst/>
            </a:prstGeom>
            <a:solidFill>
              <a:schemeClr val="accent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Block Arc 24"/>
          <p:cNvSpPr/>
          <p:nvPr/>
        </p:nvSpPr>
        <p:spPr>
          <a:xfrm rot="12580029">
            <a:off x="3980579" y="4644249"/>
            <a:ext cx="518125" cy="563113"/>
          </a:xfrm>
          <a:prstGeom prst="blockArc">
            <a:avLst>
              <a:gd name="adj1" fmla="val 10800000"/>
              <a:gd name="adj2" fmla="val 21018858"/>
              <a:gd name="adj3" fmla="val 11496"/>
            </a:avLst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25754" y="5172904"/>
            <a:ext cx="137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</a:t>
            </a:r>
            <a:r>
              <a:rPr lang="en-US" sz="1000" dirty="0" smtClean="0"/>
              <a:t>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741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230" y="2009494"/>
            <a:ext cx="8042276" cy="1336956"/>
          </a:xfrm>
        </p:spPr>
        <p:txBody>
          <a:bodyPr/>
          <a:lstStyle/>
          <a:p>
            <a:r>
              <a:rPr lang="en-US" dirty="0" smtClean="0"/>
              <a:t>Questions ?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Game theory for protein folding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3529" y="2390588"/>
            <a:ext cx="579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endParaRPr lang="fr-FR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326588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9275" y="2390588"/>
            <a:ext cx="833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9155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19490"/>
          </a:xfrm>
        </p:spPr>
        <p:txBody>
          <a:bodyPr/>
          <a:lstStyle/>
          <a:p>
            <a:r>
              <a:rPr lang="en-US" dirty="0" smtClean="0"/>
              <a:t>Guideline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Introduction to protein 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Simple model (H P)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Game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Results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More complex model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 theory for protein folding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49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Protein Structure</a:t>
            </a:r>
            <a:endParaRPr lang="en-US" dirty="0"/>
          </a:p>
        </p:txBody>
      </p:sp>
      <p:pic>
        <p:nvPicPr>
          <p:cNvPr id="4" name="Content Placeholder 3" descr="prote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9" b="10179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 theory for protein folding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82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Protein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Sequence of Amino Acids (20 different)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008000"/>
                </a:solidFill>
              </a:rPr>
              <a:t>Q</a:t>
            </a:r>
            <a:r>
              <a:rPr lang="en-GB" dirty="0" smtClean="0">
                <a:solidFill>
                  <a:srgbClr val="FF0000"/>
                </a:solidFill>
              </a:rPr>
              <a:t>EESILQDIITR</a:t>
            </a:r>
            <a:r>
              <a:rPr lang="en-GB" dirty="0" smtClean="0">
                <a:solidFill>
                  <a:srgbClr val="008000"/>
                </a:solidFill>
              </a:rPr>
              <a:t>FPN</a:t>
            </a:r>
            <a:r>
              <a:rPr lang="en-GB" dirty="0" smtClean="0">
                <a:solidFill>
                  <a:srgbClr val="FFD266"/>
                </a:solidFill>
              </a:rPr>
              <a:t>VVL</a:t>
            </a:r>
            <a:r>
              <a:rPr lang="en-GB" dirty="0" smtClean="0">
                <a:solidFill>
                  <a:srgbClr val="008000"/>
                </a:solidFill>
              </a:rPr>
              <a:t>MKQT</a:t>
            </a:r>
            <a:r>
              <a:rPr lang="en-GB" dirty="0" smtClean="0">
                <a:solidFill>
                  <a:srgbClr val="FF0000"/>
                </a:solidFill>
              </a:rPr>
              <a:t>AQLRAMMTIIR</a:t>
            </a:r>
            <a:r>
              <a:rPr lang="en-GB" dirty="0" smtClean="0">
                <a:solidFill>
                  <a:srgbClr val="008000"/>
                </a:solidFill>
              </a:rPr>
              <a:t>DKETP</a:t>
            </a:r>
            <a:r>
              <a:rPr lang="en-GB" dirty="0" smtClean="0">
                <a:solidFill>
                  <a:srgbClr val="FF0000"/>
                </a:solidFill>
              </a:rPr>
              <a:t>KEEFVFYADRLIRLLIEEALNE</a:t>
            </a:r>
            <a:r>
              <a:rPr lang="en-GB" dirty="0" smtClean="0">
                <a:solidFill>
                  <a:srgbClr val="008000"/>
                </a:solidFill>
              </a:rPr>
              <a:t>LPF</a:t>
            </a:r>
            <a:r>
              <a:rPr lang="en-GB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QKKEVTT</a:t>
            </a:r>
            <a:r>
              <a:rPr lang="en-GB" dirty="0" smtClean="0">
                <a:solidFill>
                  <a:srgbClr val="008000"/>
                </a:solidFill>
              </a:rPr>
              <a:t>PL</a:t>
            </a:r>
            <a:r>
              <a:rPr lang="en-GB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DVSYHGVS</a:t>
            </a:r>
            <a:r>
              <a:rPr lang="en-GB" dirty="0" smtClean="0">
                <a:solidFill>
                  <a:srgbClr val="008000"/>
                </a:solidFill>
              </a:rPr>
              <a:t>FYSK</a:t>
            </a:r>
            <a:r>
              <a:rPr lang="en-GB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ICGVSI</a:t>
            </a:r>
            <a:r>
              <a:rPr lang="en-GB" dirty="0" smtClean="0">
                <a:solidFill>
                  <a:srgbClr val="008000"/>
                </a:solidFill>
              </a:rPr>
              <a:t>V</a:t>
            </a:r>
            <a:r>
              <a:rPr lang="en-GB" dirty="0" smtClean="0">
                <a:solidFill>
                  <a:srgbClr val="FF0000"/>
                </a:solidFill>
              </a:rPr>
              <a:t>RAGESMESGLRAV</a:t>
            </a:r>
            <a:r>
              <a:rPr lang="en-GB" dirty="0" smtClean="0">
                <a:solidFill>
                  <a:srgbClr val="008000"/>
                </a:solidFill>
              </a:rPr>
              <a:t>CRGVR</a:t>
            </a:r>
            <a:r>
              <a:rPr lang="en-GB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IGKILIQR</a:t>
            </a:r>
            <a:r>
              <a:rPr lang="en-GB" dirty="0" smtClean="0">
                <a:solidFill>
                  <a:srgbClr val="008000"/>
                </a:solidFill>
              </a:rPr>
              <a:t>DETTAE</a:t>
            </a:r>
            <a:r>
              <a:rPr lang="en-GB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PKLIYEK</a:t>
            </a:r>
            <a:r>
              <a:rPr lang="en-GB" dirty="0" smtClean="0">
                <a:solidFill>
                  <a:srgbClr val="008000"/>
                </a:solidFill>
              </a:rPr>
              <a:t>LPAD</a:t>
            </a:r>
            <a:r>
              <a:rPr lang="en-GB" dirty="0" smtClean="0">
                <a:solidFill>
                  <a:srgbClr val="FF0000"/>
                </a:solidFill>
              </a:rPr>
              <a:t>IRE</a:t>
            </a:r>
            <a:r>
              <a:rPr lang="en-GB" dirty="0" smtClean="0">
                <a:solidFill>
                  <a:srgbClr val="008000"/>
                </a:solidFill>
              </a:rPr>
              <a:t>R</a:t>
            </a:r>
            <a:r>
              <a:rPr lang="en-GB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WVMLLD</a:t>
            </a:r>
            <a:r>
              <a:rPr lang="en-GB" dirty="0" smtClean="0">
                <a:solidFill>
                  <a:srgbClr val="008000"/>
                </a:solidFill>
              </a:rPr>
              <a:t>PMCATA</a:t>
            </a:r>
            <a:r>
              <a:rPr lang="en-GB" dirty="0" smtClean="0">
                <a:solidFill>
                  <a:srgbClr val="FF0000"/>
                </a:solidFill>
              </a:rPr>
              <a:t>GSVCKAIEVLLRL</a:t>
            </a:r>
            <a:r>
              <a:rPr lang="en-GB" dirty="0" smtClean="0">
                <a:solidFill>
                  <a:srgbClr val="008000"/>
                </a:solidFill>
              </a:rPr>
              <a:t>GVKEER</a:t>
            </a:r>
            <a:r>
              <a:rPr lang="en-GB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IIFVN</a:t>
            </a:r>
            <a:r>
              <a:rPr lang="en-GB" dirty="0" smtClean="0">
                <a:solidFill>
                  <a:srgbClr val="008000"/>
                </a:solidFill>
              </a:rPr>
              <a:t>ILAA</a:t>
            </a:r>
            <a:r>
              <a:rPr lang="en-GB" dirty="0" smtClean="0">
                <a:solidFill>
                  <a:srgbClr val="FF0000"/>
                </a:solidFill>
              </a:rPr>
              <a:t>PQGIERVFKE</a:t>
            </a:r>
            <a:r>
              <a:rPr lang="en-GB" dirty="0" smtClean="0">
                <a:solidFill>
                  <a:srgbClr val="008000"/>
                </a:solidFill>
              </a:rPr>
              <a:t>YPKV</a:t>
            </a:r>
            <a:r>
              <a:rPr lang="en-GB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RMVT</a:t>
            </a:r>
            <a:r>
              <a:rPr lang="en-GB" dirty="0" smtClean="0">
                <a:solidFill>
                  <a:srgbClr val="008000"/>
                </a:solidFill>
              </a:rPr>
              <a:t>AAVD</a:t>
            </a:r>
            <a:r>
              <a:rPr lang="en-GB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ICLN</a:t>
            </a:r>
            <a:r>
              <a:rPr lang="en-GB" dirty="0" smtClean="0">
                <a:solidFill>
                  <a:srgbClr val="008000"/>
                </a:solidFill>
              </a:rPr>
              <a:t>SR</a:t>
            </a:r>
            <a:r>
              <a:rPr lang="en-GB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YYIV</a:t>
            </a:r>
            <a:r>
              <a:rPr lang="en-GB" dirty="0" smtClean="0">
                <a:solidFill>
                  <a:srgbClr val="008000"/>
                </a:solidFill>
              </a:rPr>
              <a:t>PGIGD</a:t>
            </a:r>
            <a:r>
              <a:rPr lang="en-GB" dirty="0" smtClean="0">
                <a:solidFill>
                  <a:srgbClr val="FF0000"/>
                </a:solidFill>
              </a:rPr>
              <a:t>FGDRYF</a:t>
            </a:r>
            <a:r>
              <a:rPr lang="en-GB" dirty="0" smtClean="0">
                <a:solidFill>
                  <a:srgbClr val="008000"/>
                </a:solidFill>
              </a:rPr>
              <a:t>GTM</a:t>
            </a:r>
          </a:p>
          <a:p>
            <a:pPr>
              <a:buFont typeface="Arial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Hydrogen bound and interaction form secondary and tertiary structure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 theory for protein folding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59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Protein structure</a:t>
            </a:r>
            <a:endParaRPr lang="en-US" dirty="0"/>
          </a:p>
        </p:txBody>
      </p:sp>
      <p:pic>
        <p:nvPicPr>
          <p:cNvPr id="5" name="Content Placeholder 4" descr="helice1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388" b="-33388"/>
          <a:stretch>
            <a:fillRect/>
          </a:stretch>
        </p:blipFill>
        <p:spPr/>
      </p:pic>
      <p:pic>
        <p:nvPicPr>
          <p:cNvPr id="6" name="Content Placeholder 5" descr="sheet2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395" b="-33395"/>
          <a:stretch>
            <a:fillRect/>
          </a:stretch>
        </p:blipFill>
        <p:spPr>
          <a:xfrm>
            <a:off x="4751388" y="1600200"/>
            <a:ext cx="3840162" cy="4343400"/>
          </a:xfrm>
        </p:spPr>
      </p:pic>
      <p:sp>
        <p:nvSpPr>
          <p:cNvPr id="7" name="TextBox 6"/>
          <p:cNvSpPr txBox="1"/>
          <p:nvPr/>
        </p:nvSpPr>
        <p:spPr>
          <a:xfrm>
            <a:off x="549275" y="1746475"/>
            <a:ext cx="384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Alpha helix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1388" y="1746475"/>
            <a:ext cx="3840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Beta sheet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2726" y="5245236"/>
            <a:ext cx="3840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/>
                </a:solidFill>
              </a:rPr>
              <a:t>Loop : all the remaining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 theory for protein folding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4458" y="5706901"/>
            <a:ext cx="8327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Given a sequence we can now find secondary structures but no 3D structure.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10008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Model (H P)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529" y="1600201"/>
            <a:ext cx="7710022" cy="4343400"/>
          </a:xfrm>
        </p:spPr>
        <p:txBody>
          <a:bodyPr>
            <a:normAutofit fontScale="92500"/>
          </a:bodyPr>
          <a:lstStyle/>
          <a:p>
            <a:r>
              <a:rPr lang="fr-FR" sz="2400" dirty="0" smtClean="0">
                <a:solidFill>
                  <a:schemeClr val="tx1"/>
                </a:solidFill>
              </a:rPr>
              <a:t>2 dimensions </a:t>
            </a:r>
            <a:r>
              <a:rPr lang="fr-FR" sz="2400" dirty="0" err="1" smtClean="0">
                <a:solidFill>
                  <a:schemeClr val="tx1"/>
                </a:solidFill>
              </a:rPr>
              <a:t>only</a:t>
            </a:r>
            <a:r>
              <a:rPr lang="fr-FR" sz="2400" dirty="0" smtClean="0">
                <a:solidFill>
                  <a:schemeClr val="tx1"/>
                </a:solidFill>
              </a:rPr>
              <a:t>. </a:t>
            </a:r>
            <a:endParaRPr lang="fr-FR" sz="2400" dirty="0">
              <a:solidFill>
                <a:schemeClr val="tx1"/>
              </a:solidFill>
            </a:endParaRPr>
          </a:p>
          <a:p>
            <a:endParaRPr lang="fr-FR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400" dirty="0" smtClean="0">
              <a:solidFill>
                <a:schemeClr val="tx1"/>
              </a:solidFill>
            </a:endParaRPr>
          </a:p>
          <a:p>
            <a:endParaRPr lang="fr-FR" sz="2400" dirty="0" smtClean="0">
              <a:solidFill>
                <a:schemeClr val="tx1"/>
              </a:solidFill>
            </a:endParaRPr>
          </a:p>
          <a:p>
            <a:r>
              <a:rPr lang="fr-FR" sz="2400" dirty="0" smtClean="0">
                <a:solidFill>
                  <a:schemeClr val="tx1"/>
                </a:solidFill>
              </a:rPr>
              <a:t>2 </a:t>
            </a:r>
            <a:r>
              <a:rPr lang="fr-FR" sz="2400" dirty="0" err="1" smtClean="0">
                <a:solidFill>
                  <a:schemeClr val="tx1"/>
                </a:solidFill>
              </a:rPr>
              <a:t>Amino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</a:rPr>
              <a:t>Acids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err="1" smtClean="0">
                <a:solidFill>
                  <a:schemeClr val="tx1"/>
                </a:solidFill>
              </a:rPr>
              <a:t>different</a:t>
            </a:r>
            <a:r>
              <a:rPr lang="fr-FR" sz="2400" dirty="0" smtClean="0">
                <a:solidFill>
                  <a:schemeClr val="tx1"/>
                </a:solidFill>
              </a:rPr>
              <a:t> : </a:t>
            </a:r>
            <a:r>
              <a:rPr lang="fr-FR" sz="2400" dirty="0" err="1" smtClean="0">
                <a:solidFill>
                  <a:schemeClr val="tx1"/>
                </a:solidFill>
              </a:rPr>
              <a:t>Hydrophobic</a:t>
            </a:r>
            <a:r>
              <a:rPr lang="fr-FR" sz="2400" dirty="0" smtClean="0">
                <a:solidFill>
                  <a:schemeClr val="tx1"/>
                </a:solidFill>
              </a:rPr>
              <a:t> and Polar</a:t>
            </a:r>
          </a:p>
          <a:p>
            <a:r>
              <a:rPr lang="fr-FR" sz="2400" dirty="0" err="1" smtClean="0">
                <a:solidFill>
                  <a:schemeClr val="tx1"/>
                </a:solidFill>
              </a:rPr>
              <a:t>Folding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  <a:r>
              <a:rPr lang="fr-FR" sz="2400" dirty="0" smtClean="0">
                <a:solidFill>
                  <a:schemeClr val="tx1"/>
                </a:solidFill>
                <a:sym typeface="Wingdings"/>
              </a:rPr>
              <a:t> </a:t>
            </a:r>
            <a:r>
              <a:rPr lang="fr-FR" sz="2400" dirty="0" err="1" smtClean="0">
                <a:solidFill>
                  <a:schemeClr val="tx1"/>
                </a:solidFill>
                <a:sym typeface="Wingdings"/>
              </a:rPr>
              <a:t>Maximizing</a:t>
            </a:r>
            <a:r>
              <a:rPr lang="fr-FR" sz="2400" dirty="0" smtClean="0">
                <a:solidFill>
                  <a:schemeClr val="tx1"/>
                </a:solidFill>
                <a:sym typeface="Wingdings"/>
              </a:rPr>
              <a:t> the </a:t>
            </a:r>
            <a:r>
              <a:rPr lang="fr-FR" sz="2400" dirty="0" err="1" smtClean="0">
                <a:solidFill>
                  <a:schemeClr val="tx1"/>
                </a:solidFill>
                <a:sym typeface="Wingdings"/>
              </a:rPr>
              <a:t>number</a:t>
            </a:r>
            <a:r>
              <a:rPr lang="fr-FR" sz="2400" dirty="0" smtClean="0">
                <a:solidFill>
                  <a:schemeClr val="tx1"/>
                </a:solidFill>
                <a:sym typeface="Wingdings"/>
              </a:rPr>
              <a:t> of H/H contacts</a:t>
            </a:r>
            <a:endParaRPr lang="fr-FR" sz="2400" dirty="0" smtClean="0">
              <a:solidFill>
                <a:schemeClr val="tx1"/>
              </a:solidFill>
            </a:endParaRPr>
          </a:p>
          <a:p>
            <a:endParaRPr lang="fr-FR" sz="2400" dirty="0">
              <a:solidFill>
                <a:srgbClr val="FF000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587636"/>
              </p:ext>
            </p:extLst>
          </p:nvPr>
        </p:nvGraphicFramePr>
        <p:xfrm>
          <a:off x="2831351" y="2200539"/>
          <a:ext cx="3862299" cy="213359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algn="tl" rotWithShape="0">
                    <a:srgbClr val="000000">
                      <a:alpha val="43137"/>
                    </a:srgbClr>
                  </a:outerShdw>
                </a:effectLst>
                <a:tableStyleId>{5C22544A-7EE6-4342-B048-85BDC9FD1C3A}</a:tableStyleId>
              </a:tblPr>
              <a:tblGrid>
                <a:gridCol w="551757"/>
                <a:gridCol w="551757"/>
                <a:gridCol w="551757"/>
                <a:gridCol w="551757"/>
                <a:gridCol w="551757"/>
                <a:gridCol w="551757"/>
                <a:gridCol w="551757"/>
              </a:tblGrid>
              <a:tr h="303861"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03861"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03861"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smtClean="0"/>
                        <a:t>H1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H12</a:t>
                      </a:r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03861">
                <a:tc>
                  <a:txBody>
                    <a:bodyPr/>
                    <a:lstStyle/>
                    <a:p>
                      <a:endParaRPr lang="fr-FR" sz="1400" b="1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H2</a:t>
                      </a:r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P11</a:t>
                      </a:r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H10</a:t>
                      </a:r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H9</a:t>
                      </a:r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03861">
                <a:tc>
                  <a:txBody>
                    <a:bodyPr/>
                    <a:lstStyle/>
                    <a:p>
                      <a:endParaRPr lang="fr-FR" sz="1400" b="1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P3</a:t>
                      </a:r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H6</a:t>
                      </a:r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H7</a:t>
                      </a:r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P8</a:t>
                      </a:r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03861">
                <a:tc>
                  <a:txBody>
                    <a:bodyPr/>
                    <a:lstStyle/>
                    <a:p>
                      <a:endParaRPr lang="fr-FR" sz="1400" b="1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P4</a:t>
                      </a:r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dirty="0" smtClean="0"/>
                        <a:t>H5</a:t>
                      </a:r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03861">
                <a:tc>
                  <a:txBody>
                    <a:bodyPr/>
                    <a:lstStyle/>
                    <a:p>
                      <a:endParaRPr lang="fr-FR" sz="1400" b="1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14" name="Diamond 13"/>
          <p:cNvSpPr/>
          <p:nvPr/>
        </p:nvSpPr>
        <p:spPr>
          <a:xfrm flipV="1">
            <a:off x="4712450" y="3607401"/>
            <a:ext cx="104588" cy="187658"/>
          </a:xfrm>
          <a:prstGeom prst="diamon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Diamond 14"/>
          <p:cNvSpPr/>
          <p:nvPr/>
        </p:nvSpPr>
        <p:spPr>
          <a:xfrm flipV="1">
            <a:off x="4149166" y="3001390"/>
            <a:ext cx="104588" cy="187658"/>
          </a:xfrm>
          <a:prstGeom prst="diamon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Diamond 15"/>
          <p:cNvSpPr/>
          <p:nvPr/>
        </p:nvSpPr>
        <p:spPr>
          <a:xfrm flipV="1">
            <a:off x="5000811" y="3486085"/>
            <a:ext cx="104588" cy="187658"/>
          </a:xfrm>
          <a:prstGeom prst="diamon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Diamond 16"/>
          <p:cNvSpPr/>
          <p:nvPr/>
        </p:nvSpPr>
        <p:spPr>
          <a:xfrm flipV="1">
            <a:off x="5221941" y="3298427"/>
            <a:ext cx="104588" cy="187658"/>
          </a:xfrm>
          <a:prstGeom prst="diamon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 theory for protein folding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6</a:t>
            </a:fld>
            <a:endParaRPr lang="en-US"/>
          </a:p>
        </p:txBody>
      </p:sp>
      <p:sp>
        <p:nvSpPr>
          <p:cNvPr id="11" name="Diamond 10"/>
          <p:cNvSpPr/>
          <p:nvPr/>
        </p:nvSpPr>
        <p:spPr>
          <a:xfrm flipV="1">
            <a:off x="5531223" y="3204598"/>
            <a:ext cx="104588" cy="187658"/>
          </a:xfrm>
          <a:prstGeom prst="diamon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Diamond 11"/>
          <p:cNvSpPr/>
          <p:nvPr/>
        </p:nvSpPr>
        <p:spPr>
          <a:xfrm flipV="1">
            <a:off x="4430260" y="2907561"/>
            <a:ext cx="104588" cy="187658"/>
          </a:xfrm>
          <a:prstGeom prst="diamon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629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 theory for protein folding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99883" y="1502343"/>
            <a:ext cx="6260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smtClean="0">
                <a:solidFill>
                  <a:srgbClr val="FF0000"/>
                </a:solidFill>
              </a:rPr>
              <a:t>Multi-</a:t>
            </a:r>
            <a:r>
              <a:rPr lang="fr-FR" sz="2400" b="1" i="1" dirty="0" err="1" smtClean="0">
                <a:solidFill>
                  <a:srgbClr val="FF0000"/>
                </a:solidFill>
              </a:rPr>
              <a:t>armed</a:t>
            </a:r>
            <a:r>
              <a:rPr lang="fr-FR" sz="2400" b="1" i="1" dirty="0" smtClean="0">
                <a:solidFill>
                  <a:srgbClr val="FF0000"/>
                </a:solidFill>
              </a:rPr>
              <a:t> Bandits</a:t>
            </a:r>
            <a:endParaRPr lang="fr-FR" sz="24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las-vegas-game_95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12" y="2102508"/>
            <a:ext cx="1511300" cy="2336800"/>
          </a:xfrm>
          <a:prstGeom prst="rect">
            <a:avLst/>
          </a:prstGeom>
        </p:spPr>
      </p:pic>
      <p:pic>
        <p:nvPicPr>
          <p:cNvPr id="13" name="Picture 12" descr="las-vegas-game_95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812" y="2102508"/>
            <a:ext cx="1511300" cy="2336800"/>
          </a:xfrm>
          <a:prstGeom prst="rect">
            <a:avLst/>
          </a:prstGeom>
        </p:spPr>
      </p:pic>
      <p:pic>
        <p:nvPicPr>
          <p:cNvPr id="20" name="Picture 19" descr="las-vegas-game_95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106" y="2102508"/>
            <a:ext cx="1511300" cy="2336800"/>
          </a:xfrm>
          <a:prstGeom prst="rect">
            <a:avLst/>
          </a:prstGeom>
        </p:spPr>
      </p:pic>
      <p:pic>
        <p:nvPicPr>
          <p:cNvPr id="21" name="Picture 20" descr="las-vegas-game_95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51" y="2102508"/>
            <a:ext cx="1511300" cy="2336800"/>
          </a:xfrm>
          <a:prstGeom prst="rect">
            <a:avLst/>
          </a:prstGeom>
        </p:spPr>
      </p:pic>
      <p:pic>
        <p:nvPicPr>
          <p:cNvPr id="6" name="Picture 5" descr="Point_d'interrog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71" y="4020955"/>
            <a:ext cx="2569882" cy="256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95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Game theory for protein folding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99883" y="1733176"/>
            <a:ext cx="6260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rgbClr val="FF0000"/>
                </a:solidFill>
              </a:rPr>
              <a:t>Multi-</a:t>
            </a:r>
            <a:r>
              <a:rPr lang="fr-FR" b="1" i="1" dirty="0" err="1" smtClean="0">
                <a:solidFill>
                  <a:srgbClr val="FF0000"/>
                </a:solidFill>
              </a:rPr>
              <a:t>armed</a:t>
            </a:r>
            <a:r>
              <a:rPr lang="fr-FR" b="1" i="1" dirty="0" smtClean="0">
                <a:solidFill>
                  <a:srgbClr val="FF0000"/>
                </a:solidFill>
              </a:rPr>
              <a:t> Bandits</a:t>
            </a:r>
            <a:endParaRPr lang="fr-FR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las-vegas-game_95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12" y="2102508"/>
            <a:ext cx="1511300" cy="2336800"/>
          </a:xfrm>
          <a:prstGeom prst="rect">
            <a:avLst/>
          </a:prstGeom>
        </p:spPr>
      </p:pic>
      <p:pic>
        <p:nvPicPr>
          <p:cNvPr id="13" name="Picture 12" descr="las-vegas-game_95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812" y="2102508"/>
            <a:ext cx="1511300" cy="2336800"/>
          </a:xfrm>
          <a:prstGeom prst="rect">
            <a:avLst/>
          </a:prstGeom>
        </p:spPr>
      </p:pic>
      <p:pic>
        <p:nvPicPr>
          <p:cNvPr id="20" name="Picture 19" descr="las-vegas-game_95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106" y="2102508"/>
            <a:ext cx="1511300" cy="2336800"/>
          </a:xfrm>
          <a:prstGeom prst="rect">
            <a:avLst/>
          </a:prstGeom>
        </p:spPr>
      </p:pic>
      <p:pic>
        <p:nvPicPr>
          <p:cNvPr id="21" name="Picture 20" descr="las-vegas-game_95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51" y="2102508"/>
            <a:ext cx="1511300" cy="233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3059" y="5109882"/>
            <a:ext cx="6134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Exploration / Exploitation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558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Game theory for protein folding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99883" y="1733176"/>
            <a:ext cx="6260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rgbClr val="FF0000"/>
                </a:solidFill>
              </a:rPr>
              <a:t>Multi-</a:t>
            </a:r>
            <a:r>
              <a:rPr lang="fr-FR" b="1" i="1" dirty="0" err="1" smtClean="0">
                <a:solidFill>
                  <a:srgbClr val="FF0000"/>
                </a:solidFill>
              </a:rPr>
              <a:t>armed</a:t>
            </a:r>
            <a:r>
              <a:rPr lang="fr-FR" b="1" i="1" dirty="0" smtClean="0">
                <a:solidFill>
                  <a:srgbClr val="FF0000"/>
                </a:solidFill>
              </a:rPr>
              <a:t> Bandits</a:t>
            </a:r>
            <a:endParaRPr lang="fr-FR" b="1" i="1" dirty="0">
              <a:solidFill>
                <a:srgbClr val="FF0000"/>
              </a:solidFill>
            </a:endParaRPr>
          </a:p>
        </p:txBody>
      </p:sp>
      <p:pic>
        <p:nvPicPr>
          <p:cNvPr id="5" name="Picture 4" descr="las-vegas-game_95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04" y="2236979"/>
            <a:ext cx="1511300" cy="2336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17553" y="4721412"/>
            <a:ext cx="1180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Weight</a:t>
            </a:r>
            <a:r>
              <a:rPr lang="fr-FR" dirty="0" smtClean="0"/>
              <a:t>(i)</a:t>
            </a:r>
          </a:p>
          <a:p>
            <a:r>
              <a:rPr lang="fr-FR" dirty="0" err="1" smtClean="0"/>
              <a:t>Proba</a:t>
            </a:r>
            <a:r>
              <a:rPr lang="fr-FR" dirty="0" smtClean="0"/>
              <a:t>(i)</a:t>
            </a:r>
            <a:endParaRPr lang="fr-FR" dirty="0"/>
          </a:p>
        </p:txBody>
      </p:sp>
      <p:sp>
        <p:nvSpPr>
          <p:cNvPr id="7" name="TextBox 6"/>
          <p:cNvSpPr txBox="1"/>
          <p:nvPr/>
        </p:nvSpPr>
        <p:spPr>
          <a:xfrm>
            <a:off x="373529" y="2390588"/>
            <a:ext cx="579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endParaRPr lang="fr-FR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070158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64458" y="2236979"/>
            <a:ext cx="5906248" cy="2862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Algorithm </a:t>
            </a:r>
            <a:r>
              <a:rPr lang="en-US" b="1" dirty="0" smtClean="0"/>
              <a:t>Exp3</a:t>
            </a:r>
            <a:r>
              <a:rPr lang="en-US" dirty="0" smtClean="0"/>
              <a:t>, parameter </a:t>
            </a:r>
            <a:r>
              <a:rPr lang="en-US" dirty="0" err="1" smtClean="0"/>
              <a:t>γ</a:t>
            </a:r>
            <a:endParaRPr lang="en-US" dirty="0" smtClean="0"/>
          </a:p>
          <a:p>
            <a:r>
              <a:rPr lang="en-US" b="1" dirty="0" err="1" smtClean="0"/>
              <a:t>Initialisation</a:t>
            </a:r>
            <a:r>
              <a:rPr lang="en-US" b="1" dirty="0" smtClean="0"/>
              <a:t> </a:t>
            </a:r>
            <a:r>
              <a:rPr lang="en-US" dirty="0" smtClean="0"/>
              <a:t>: w(</a:t>
            </a:r>
            <a:r>
              <a:rPr lang="en-US" dirty="0" err="1" smtClean="0"/>
              <a:t>i</a:t>
            </a:r>
            <a:r>
              <a:rPr lang="en-US" dirty="0" smtClean="0"/>
              <a:t>)=1 for </a:t>
            </a:r>
            <a:r>
              <a:rPr lang="en-US" dirty="0" err="1" smtClean="0"/>
              <a:t>i</a:t>
            </a:r>
            <a:r>
              <a:rPr lang="en-US" dirty="0" smtClean="0"/>
              <a:t>=1..K (slots machine)</a:t>
            </a:r>
          </a:p>
          <a:p>
            <a:endParaRPr lang="en-US" dirty="0" smtClean="0"/>
          </a:p>
          <a:p>
            <a:r>
              <a:rPr lang="en-US" b="1" dirty="0" smtClean="0"/>
              <a:t>At each step</a:t>
            </a:r>
            <a:r>
              <a:rPr lang="en-US" b="1" i="1" dirty="0" smtClean="0"/>
              <a:t>:</a:t>
            </a:r>
          </a:p>
          <a:p>
            <a:pPr lvl="1"/>
            <a:r>
              <a:rPr lang="en-US" dirty="0" smtClean="0"/>
              <a:t>1)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2) Draw slot j according to the </a:t>
            </a:r>
            <a:r>
              <a:rPr lang="en-US" dirty="0" err="1" smtClean="0"/>
              <a:t>pba</a:t>
            </a:r>
            <a:r>
              <a:rPr lang="en-US" dirty="0" smtClean="0"/>
              <a:t> p.</a:t>
            </a:r>
          </a:p>
          <a:p>
            <a:pPr lvl="1"/>
            <a:r>
              <a:rPr lang="en-US" dirty="0" smtClean="0"/>
              <a:t>3) Receive reward x.</a:t>
            </a:r>
          </a:p>
          <a:p>
            <a:pPr lvl="1"/>
            <a:r>
              <a:rPr lang="en-US" dirty="0" smtClean="0"/>
              <a:t>4) Set </a:t>
            </a:r>
          </a:p>
          <a:p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5558681"/>
              </p:ext>
            </p:extLst>
          </p:nvPr>
        </p:nvGraphicFramePr>
        <p:xfrm>
          <a:off x="1813112" y="3095032"/>
          <a:ext cx="2701738" cy="833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Equation" r:id="rId6" imgW="1524000" imgH="469900" progId="Equation.3">
                  <p:embed/>
                </p:oleObj>
              </mc:Choice>
              <mc:Fallback>
                <p:oleObj name="Equation" r:id="rId6" imgW="15240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13112" y="3095032"/>
                        <a:ext cx="2701738" cy="833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490321"/>
              </p:ext>
            </p:extLst>
          </p:nvPr>
        </p:nvGraphicFramePr>
        <p:xfrm>
          <a:off x="1793875" y="4266756"/>
          <a:ext cx="2720975" cy="1111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name="Equation" r:id="rId8" imgW="1612900" imgH="609600" progId="Equation.3">
                  <p:embed/>
                </p:oleObj>
              </mc:Choice>
              <mc:Fallback>
                <p:oleObj name="Equation" r:id="rId8" imgW="1612900" imgH="609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93875" y="4266756"/>
                        <a:ext cx="2720975" cy="11110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75608" y="5802548"/>
            <a:ext cx="787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Auer et al. 2001 </a:t>
            </a:r>
            <a:r>
              <a:rPr lang="fr-FR" u="sng" dirty="0" smtClean="0"/>
              <a:t>The non-</a:t>
            </a:r>
            <a:r>
              <a:rPr lang="fr-FR" u="sng" dirty="0" err="1" smtClean="0"/>
              <a:t>stochastic</a:t>
            </a:r>
            <a:r>
              <a:rPr lang="fr-FR" u="sng" dirty="0" smtClean="0"/>
              <a:t> multi-</a:t>
            </a:r>
            <a:r>
              <a:rPr lang="fr-FR" u="sng" dirty="0" err="1" smtClean="0"/>
              <a:t>armed</a:t>
            </a:r>
            <a:r>
              <a:rPr lang="fr-FR" u="sng" dirty="0" smtClean="0"/>
              <a:t> bandit </a:t>
            </a:r>
            <a:r>
              <a:rPr lang="fr-FR" u="sng" dirty="0" err="1" smtClean="0"/>
              <a:t>problem</a:t>
            </a:r>
            <a:endParaRPr lang="fr-FR" u="sng" dirty="0"/>
          </a:p>
        </p:txBody>
      </p:sp>
    </p:spTree>
    <p:extLst>
      <p:ext uri="{BB962C8B-B14F-4D97-AF65-F5344CB8AC3E}">
        <p14:creationId xmlns:p14="http://schemas.microsoft.com/office/powerpoint/2010/main" val="3825354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10532</TotalTime>
  <Words>649</Words>
  <Application>Microsoft Macintosh PowerPoint</Application>
  <PresentationFormat>On-screen Show (4:3)</PresentationFormat>
  <Paragraphs>178</Paragraphs>
  <Slides>19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Breeze</vt:lpstr>
      <vt:lpstr>Equation</vt:lpstr>
      <vt:lpstr>Game Theory for protein folding</vt:lpstr>
      <vt:lpstr>Guideline</vt:lpstr>
      <vt:lpstr>Protein Structure</vt:lpstr>
      <vt:lpstr>Protein Structure</vt:lpstr>
      <vt:lpstr>Protein structure</vt:lpstr>
      <vt:lpstr>Simple Model (H P)</vt:lpstr>
      <vt:lpstr>Game</vt:lpstr>
      <vt:lpstr>Game</vt:lpstr>
      <vt:lpstr>Game</vt:lpstr>
      <vt:lpstr>Game</vt:lpstr>
      <vt:lpstr>Game</vt:lpstr>
      <vt:lpstr>PowerPoint Presentation</vt:lpstr>
      <vt:lpstr>Game</vt:lpstr>
      <vt:lpstr>Results</vt:lpstr>
      <vt:lpstr>More complex model</vt:lpstr>
      <vt:lpstr>More complex model</vt:lpstr>
      <vt:lpstr>Score functions</vt:lpstr>
      <vt:lpstr>Strategies</vt:lpstr>
      <vt:lpstr>Questions 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Théorie des jeux pour le repliement des protéines</dc:title>
  <dc:creator>Amelie HELIOU</dc:creator>
  <cp:lastModifiedBy>Amelie HELIOU</cp:lastModifiedBy>
  <cp:revision>86</cp:revision>
  <dcterms:created xsi:type="dcterms:W3CDTF">2015-02-10T18:27:36Z</dcterms:created>
  <dcterms:modified xsi:type="dcterms:W3CDTF">2015-04-30T16:14:11Z</dcterms:modified>
</cp:coreProperties>
</file>