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1" r:id="rId8"/>
    <p:sldId id="260" r:id="rId9"/>
    <p:sldId id="267" r:id="rId10"/>
    <p:sldId id="266" r:id="rId11"/>
    <p:sldId id="268" r:id="rId12"/>
    <p:sldId id="269" r:id="rId13"/>
    <p:sldId id="272" r:id="rId14"/>
    <p:sldId id="271" r:id="rId15"/>
    <p:sldId id="273" r:id="rId16"/>
    <p:sldId id="270" r:id="rId17"/>
    <p:sldId id="276" r:id="rId18"/>
    <p:sldId id="277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ED7D3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665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348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9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4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6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4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18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15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8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93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FE253-C1ED-4486-993D-C71A428B4EEB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8199C-95CA-49D5-8549-662592BEE91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5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jpg"/><Relationship Id="rId9" Type="http://schemas.openxmlformats.org/officeDocument/2006/relationships/image" Target="../media/image5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07264" y="943458"/>
            <a:ext cx="8577471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Sampling/searching in </a:t>
            </a:r>
            <a:r>
              <a:rPr lang="en-US" i="1" dirty="0" smtClean="0"/>
              <a:t>simple</a:t>
            </a:r>
            <a:r>
              <a:rPr lang="en-US" dirty="0" smtClean="0"/>
              <a:t> generative models: </a:t>
            </a:r>
            <a:br>
              <a:rPr lang="en-US" dirty="0" smtClean="0"/>
            </a:br>
            <a:r>
              <a:rPr lang="en-US" sz="5300" dirty="0" smtClean="0"/>
              <a:t>A </a:t>
            </a:r>
            <a:r>
              <a:rPr lang="en-US" sz="5300" strike="sngStrike" dirty="0" smtClean="0"/>
              <a:t>details-oriented</a:t>
            </a:r>
            <a:r>
              <a:rPr lang="en-US" sz="5300" dirty="0" smtClean="0"/>
              <a:t> CS perspective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999" y="3969430"/>
            <a:ext cx="9144000" cy="230890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Yann Ponty</a:t>
            </a:r>
          </a:p>
          <a:p>
            <a:r>
              <a:rPr lang="en-US" sz="3200" dirty="0" smtClean="0"/>
              <a:t>LIX, </a:t>
            </a:r>
            <a:r>
              <a:rPr lang="en-US" sz="3200" dirty="0" err="1" smtClean="0"/>
              <a:t>Ecole</a:t>
            </a:r>
            <a:r>
              <a:rPr lang="en-US" sz="3200" dirty="0" smtClean="0"/>
              <a:t> </a:t>
            </a:r>
            <a:r>
              <a:rPr lang="en-US" sz="3200" dirty="0" err="1" smtClean="0"/>
              <a:t>Polytechnique</a:t>
            </a:r>
            <a:r>
              <a:rPr lang="en-US" sz="3200" dirty="0" smtClean="0"/>
              <a:t>, France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08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23" y="3497780"/>
            <a:ext cx="6417469" cy="612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3659" y="3054297"/>
            <a:ext cx="5364480" cy="492443"/>
          </a:xfrm>
          <a:prstGeom prst="rect">
            <a:avLst/>
          </a:prstGeom>
        </p:spPr>
      </p:pic>
      <p:sp>
        <p:nvSpPr>
          <p:cNvPr id="7" name="Corde 6"/>
          <p:cNvSpPr/>
          <p:nvPr/>
        </p:nvSpPr>
        <p:spPr>
          <a:xfrm>
            <a:off x="266631" y="2153698"/>
            <a:ext cx="4399500" cy="4399502"/>
          </a:xfrm>
          <a:prstGeom prst="chord">
            <a:avLst>
              <a:gd name="adj1" fmla="val 8051146"/>
              <a:gd name="adj2" fmla="val 169914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rde 71"/>
          <p:cNvSpPr/>
          <p:nvPr/>
        </p:nvSpPr>
        <p:spPr>
          <a:xfrm>
            <a:off x="271868" y="2164903"/>
            <a:ext cx="4399500" cy="4399502"/>
          </a:xfrm>
          <a:prstGeom prst="chord">
            <a:avLst>
              <a:gd name="adj1" fmla="val 9147582"/>
              <a:gd name="adj2" fmla="val 1699148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Corde 72"/>
          <p:cNvSpPr/>
          <p:nvPr/>
        </p:nvSpPr>
        <p:spPr>
          <a:xfrm>
            <a:off x="271868" y="2158120"/>
            <a:ext cx="4399500" cy="4399502"/>
          </a:xfrm>
          <a:prstGeom prst="chord">
            <a:avLst>
              <a:gd name="adj1" fmla="val 9141993"/>
              <a:gd name="adj2" fmla="val 160748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Corde 73"/>
          <p:cNvSpPr/>
          <p:nvPr/>
        </p:nvSpPr>
        <p:spPr>
          <a:xfrm>
            <a:off x="286809" y="2137466"/>
            <a:ext cx="4399500" cy="4399502"/>
          </a:xfrm>
          <a:prstGeom prst="chord">
            <a:avLst>
              <a:gd name="adj1" fmla="val 10736730"/>
              <a:gd name="adj2" fmla="val 1606232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rde 67"/>
          <p:cNvSpPr/>
          <p:nvPr/>
        </p:nvSpPr>
        <p:spPr>
          <a:xfrm>
            <a:off x="186148" y="2160293"/>
            <a:ext cx="4399500" cy="4399502"/>
          </a:xfrm>
          <a:prstGeom prst="chord">
            <a:avLst>
              <a:gd name="adj1" fmla="val 20743867"/>
              <a:gd name="adj2" fmla="val 4921733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orde 41"/>
          <p:cNvSpPr/>
          <p:nvPr/>
        </p:nvSpPr>
        <p:spPr>
          <a:xfrm>
            <a:off x="186148" y="2155683"/>
            <a:ext cx="4399500" cy="4399502"/>
          </a:xfrm>
          <a:prstGeom prst="chord">
            <a:avLst>
              <a:gd name="adj1" fmla="val 17484327"/>
              <a:gd name="adj2" fmla="val 75262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Corde 65"/>
          <p:cNvSpPr/>
          <p:nvPr/>
        </p:nvSpPr>
        <p:spPr>
          <a:xfrm>
            <a:off x="186148" y="2153698"/>
            <a:ext cx="4399500" cy="4399502"/>
          </a:xfrm>
          <a:prstGeom prst="chord">
            <a:avLst>
              <a:gd name="adj1" fmla="val 19042077"/>
              <a:gd name="adj2" fmla="val 75262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Corde 68"/>
          <p:cNvSpPr/>
          <p:nvPr/>
        </p:nvSpPr>
        <p:spPr>
          <a:xfrm>
            <a:off x="186148" y="2160293"/>
            <a:ext cx="4399500" cy="4399502"/>
          </a:xfrm>
          <a:prstGeom prst="chord">
            <a:avLst>
              <a:gd name="adj1" fmla="val 20743867"/>
              <a:gd name="adj2" fmla="val 641576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01400" cy="1325563"/>
          </a:xfrm>
        </p:spPr>
        <p:txBody>
          <a:bodyPr/>
          <a:lstStyle/>
          <a:p>
            <a:r>
              <a:rPr lang="en-US" i="1" dirty="0" smtClean="0"/>
              <a:t>Divide </a:t>
            </a:r>
            <a:r>
              <a:rPr lang="en-US" i="1" dirty="0" smtClean="0"/>
              <a:t>and </a:t>
            </a:r>
            <a:r>
              <a:rPr lang="en-US" i="1" dirty="0" smtClean="0"/>
              <a:t>conquer</a:t>
            </a:r>
            <a:r>
              <a:rPr lang="en-US" dirty="0" smtClean="0"/>
              <a:t>-</a:t>
            </a:r>
            <a:r>
              <a:rPr lang="en-US" dirty="0" err="1" smtClean="0"/>
              <a:t>ing</a:t>
            </a:r>
            <a:r>
              <a:rPr lang="en-US" dirty="0" smtClean="0"/>
              <a:t> </a:t>
            </a:r>
            <a:r>
              <a:rPr lang="en-US" dirty="0" smtClean="0"/>
              <a:t>the partition function</a:t>
            </a:r>
            <a:endParaRPr lang="en-US" dirty="0"/>
          </a:p>
        </p:txBody>
      </p:sp>
      <p:cxnSp>
        <p:nvCxnSpPr>
          <p:cNvPr id="35" name="Connecteur droit 34"/>
          <p:cNvCxnSpPr/>
          <p:nvPr/>
        </p:nvCxnSpPr>
        <p:spPr>
          <a:xfrm flipH="1">
            <a:off x="2486560" y="4420774"/>
            <a:ext cx="1875670" cy="184085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>
            <a:off x="1564546" y="3472061"/>
            <a:ext cx="2567034" cy="258374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589131" y="4412071"/>
            <a:ext cx="2859199" cy="159714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 flipV="1">
            <a:off x="872002" y="3419836"/>
            <a:ext cx="3207353" cy="1949654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854598" y="2536401"/>
            <a:ext cx="1631961" cy="283309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>
            <a:off x="577530" y="2697420"/>
            <a:ext cx="1012539" cy="175092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>
            <a:off x="583892" y="2513408"/>
            <a:ext cx="3766534" cy="3766533"/>
          </a:xfrm>
          <a:prstGeom prst="arc">
            <a:avLst>
              <a:gd name="adj1" fmla="val 18137638"/>
              <a:gd name="adj2" fmla="val 16224161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" name="ZoneTexte 8"/>
          <p:cNvSpPr txBox="1"/>
          <p:nvPr/>
        </p:nvSpPr>
        <p:spPr>
          <a:xfrm>
            <a:off x="708201" y="1427833"/>
            <a:ext cx="1095674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C00000"/>
                </a:solidFill>
              </a:rPr>
              <a:t>Rem: </a:t>
            </a:r>
            <a:r>
              <a:rPr lang="en-US" sz="2300" dirty="0" smtClean="0"/>
              <a:t>Given values for </a:t>
            </a:r>
            <a:r>
              <a:rPr lang="en-US" sz="2300" b="1" dirty="0" smtClean="0">
                <a:solidFill>
                  <a:srgbClr val="C00000"/>
                </a:solidFill>
              </a:rPr>
              <a:t>separator</a:t>
            </a:r>
            <a:r>
              <a:rPr lang="en-US" sz="2300" dirty="0" smtClean="0"/>
              <a:t> {4,5,7}, </a:t>
            </a:r>
            <a:r>
              <a:rPr lang="en-US" sz="2300" b="1" dirty="0" smtClean="0">
                <a:solidFill>
                  <a:schemeClr val="accent1">
                    <a:lumMod val="75000"/>
                  </a:schemeClr>
                </a:solidFill>
              </a:rPr>
              <a:t>Left</a:t>
            </a:r>
            <a:r>
              <a:rPr lang="en-US" sz="2300" dirty="0" smtClean="0"/>
              <a:t> and </a:t>
            </a:r>
            <a:r>
              <a:rPr lang="en-US" sz="2300" b="1" dirty="0" smtClean="0">
                <a:solidFill>
                  <a:schemeClr val="accent6">
                    <a:lumMod val="75000"/>
                  </a:schemeClr>
                </a:solidFill>
              </a:rPr>
              <a:t>Right</a:t>
            </a:r>
            <a:r>
              <a:rPr lang="en-US" sz="2300" dirty="0" smtClean="0"/>
              <a:t> contributions become </a:t>
            </a:r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independent</a:t>
            </a:r>
            <a:endParaRPr lang="en-US" sz="2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r="-1172"/>
          <a:stretch/>
        </p:blipFill>
        <p:spPr>
          <a:xfrm>
            <a:off x="4148167" y="1938538"/>
            <a:ext cx="7832099" cy="679273"/>
          </a:xfrm>
          <a:prstGeom prst="rect">
            <a:avLst/>
          </a:prstGeom>
        </p:spPr>
      </p:pic>
      <p:sp>
        <p:nvSpPr>
          <p:cNvPr id="61" name="ZoneTexte 60"/>
          <p:cNvSpPr txBox="1"/>
          <p:nvPr/>
        </p:nvSpPr>
        <p:spPr>
          <a:xfrm>
            <a:off x="4715800" y="2575705"/>
            <a:ext cx="54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sequentially through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Right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ZoneTexte 61"/>
          <p:cNvSpPr txBox="1"/>
          <p:nvPr/>
        </p:nvSpPr>
        <p:spPr>
          <a:xfrm>
            <a:off x="4715800" y="4630148"/>
            <a:ext cx="546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Work sequentially through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Left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370" y="5115039"/>
            <a:ext cx="5872639" cy="534353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3470" y="5649066"/>
            <a:ext cx="6323171" cy="267176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2909" y="4140765"/>
            <a:ext cx="4342924" cy="392906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4768850" y="64041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192684" y="3131127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163050" y="3719559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5521643" y="4245916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7381829" y="4245916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184228" y="5236812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5568301" y="5649066"/>
            <a:ext cx="133003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174761" y="5656670"/>
            <a:ext cx="153139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9559214" y="5661389"/>
            <a:ext cx="198619" cy="182603"/>
          </a:xfrm>
          <a:prstGeom prst="rect">
            <a:avLst/>
          </a:prstGeom>
          <a:solidFill>
            <a:srgbClr val="ED7D31">
              <a:alpha val="41000"/>
            </a:srgb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c 83"/>
          <p:cNvSpPr/>
          <p:nvPr/>
        </p:nvSpPr>
        <p:spPr>
          <a:xfrm>
            <a:off x="568933" y="2506625"/>
            <a:ext cx="3766534" cy="3766533"/>
          </a:xfrm>
          <a:prstGeom prst="arc">
            <a:avLst>
              <a:gd name="adj1" fmla="val 18137638"/>
              <a:gd name="adj2" fmla="val 19872128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85" name="Arc 84"/>
          <p:cNvSpPr/>
          <p:nvPr/>
        </p:nvSpPr>
        <p:spPr>
          <a:xfrm>
            <a:off x="578076" y="2525942"/>
            <a:ext cx="3766534" cy="3766533"/>
          </a:xfrm>
          <a:prstGeom prst="arc">
            <a:avLst>
              <a:gd name="adj1" fmla="val 19808800"/>
              <a:gd name="adj2" fmla="val 113138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86" name="Arc 85"/>
          <p:cNvSpPr/>
          <p:nvPr/>
        </p:nvSpPr>
        <p:spPr>
          <a:xfrm>
            <a:off x="589131" y="2536401"/>
            <a:ext cx="3766534" cy="3766533"/>
          </a:xfrm>
          <a:prstGeom prst="arc">
            <a:avLst>
              <a:gd name="adj1" fmla="val 4913"/>
              <a:gd name="adj2" fmla="val 1909875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87" name="Arc 86"/>
          <p:cNvSpPr/>
          <p:nvPr/>
        </p:nvSpPr>
        <p:spPr>
          <a:xfrm>
            <a:off x="626612" y="2489522"/>
            <a:ext cx="3766534" cy="3766533"/>
          </a:xfrm>
          <a:prstGeom prst="arc">
            <a:avLst>
              <a:gd name="adj1" fmla="val 1928344"/>
              <a:gd name="adj2" fmla="val 3628996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88" name="Arc 87"/>
          <p:cNvSpPr/>
          <p:nvPr/>
        </p:nvSpPr>
        <p:spPr>
          <a:xfrm>
            <a:off x="628375" y="2504188"/>
            <a:ext cx="3766534" cy="3766533"/>
          </a:xfrm>
          <a:prstGeom prst="arc">
            <a:avLst>
              <a:gd name="adj1" fmla="val 3577965"/>
              <a:gd name="adj2" fmla="val 5435655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89" name="Arc 88"/>
          <p:cNvSpPr/>
          <p:nvPr/>
        </p:nvSpPr>
        <p:spPr>
          <a:xfrm>
            <a:off x="609914" y="2516799"/>
            <a:ext cx="3766534" cy="3766533"/>
          </a:xfrm>
          <a:prstGeom prst="arc">
            <a:avLst>
              <a:gd name="adj1" fmla="val 5476680"/>
              <a:gd name="adj2" fmla="val 7162174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0" name="Arc 89"/>
          <p:cNvSpPr/>
          <p:nvPr/>
        </p:nvSpPr>
        <p:spPr>
          <a:xfrm>
            <a:off x="604677" y="2519159"/>
            <a:ext cx="3766534" cy="3766533"/>
          </a:xfrm>
          <a:prstGeom prst="arc">
            <a:avLst>
              <a:gd name="adj1" fmla="val 7110296"/>
              <a:gd name="adj2" fmla="val 8897791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1" name="Arc 90"/>
          <p:cNvSpPr/>
          <p:nvPr/>
        </p:nvSpPr>
        <p:spPr>
          <a:xfrm>
            <a:off x="596578" y="2519159"/>
            <a:ext cx="3766534" cy="3766533"/>
          </a:xfrm>
          <a:prstGeom prst="arc">
            <a:avLst>
              <a:gd name="adj1" fmla="val 8926527"/>
              <a:gd name="adj2" fmla="val 1073294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2" name="Arc 91"/>
          <p:cNvSpPr/>
          <p:nvPr/>
        </p:nvSpPr>
        <p:spPr>
          <a:xfrm>
            <a:off x="602057" y="2523735"/>
            <a:ext cx="3766534" cy="3766533"/>
          </a:xfrm>
          <a:prstGeom prst="arc">
            <a:avLst>
              <a:gd name="adj1" fmla="val 10787301"/>
              <a:gd name="adj2" fmla="val 12710872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3" name="Arc 92"/>
          <p:cNvSpPr/>
          <p:nvPr/>
        </p:nvSpPr>
        <p:spPr>
          <a:xfrm>
            <a:off x="602057" y="2523734"/>
            <a:ext cx="3766534" cy="3766533"/>
          </a:xfrm>
          <a:prstGeom prst="arc">
            <a:avLst>
              <a:gd name="adj1" fmla="val 12571203"/>
              <a:gd name="adj2" fmla="val 14546639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94" name="Arc 93"/>
          <p:cNvSpPr/>
          <p:nvPr/>
        </p:nvSpPr>
        <p:spPr>
          <a:xfrm>
            <a:off x="605282" y="2531693"/>
            <a:ext cx="3766534" cy="3766533"/>
          </a:xfrm>
          <a:prstGeom prst="arc">
            <a:avLst>
              <a:gd name="adj1" fmla="val 14557253"/>
              <a:gd name="adj2" fmla="val 16248378"/>
            </a:avLst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45" name="Rectangle à coins arrondis 44"/>
          <p:cNvSpPr/>
          <p:nvPr/>
        </p:nvSpPr>
        <p:spPr>
          <a:xfrm>
            <a:off x="3286160" y="2597107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7" name="Rectangle à coins arrondis 46"/>
          <p:cNvSpPr/>
          <p:nvPr/>
        </p:nvSpPr>
        <p:spPr>
          <a:xfrm>
            <a:off x="3989053" y="3313730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4205876" y="4285601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54" name="Rectangle à coins arrondis 53"/>
          <p:cNvSpPr/>
          <p:nvPr/>
        </p:nvSpPr>
        <p:spPr>
          <a:xfrm>
            <a:off x="2338320" y="6115032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728438" y="5240887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439340" y="4275953"/>
            <a:ext cx="289098" cy="2890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58" name="Rectangle à coins arrondis 57"/>
          <p:cNvSpPr/>
          <p:nvPr/>
        </p:nvSpPr>
        <p:spPr>
          <a:xfrm>
            <a:off x="708201" y="3260569"/>
            <a:ext cx="338248" cy="342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10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1407429" y="2543946"/>
            <a:ext cx="338248" cy="342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2313746" y="2358474"/>
            <a:ext cx="338248" cy="3422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5" name="Rectangle à coins arrondis 74"/>
          <p:cNvSpPr/>
          <p:nvPr/>
        </p:nvSpPr>
        <p:spPr>
          <a:xfrm>
            <a:off x="3285822" y="2603890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 flipH="1">
            <a:off x="1564546" y="3487735"/>
            <a:ext cx="2567034" cy="258374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à coins arrondis 75"/>
          <p:cNvSpPr/>
          <p:nvPr/>
        </p:nvSpPr>
        <p:spPr>
          <a:xfrm>
            <a:off x="3992913" y="3313730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1431799" y="5891954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7</a:t>
            </a:r>
          </a:p>
        </p:txBody>
      </p:sp>
      <p:cxnSp>
        <p:nvCxnSpPr>
          <p:cNvPr id="71" name="Connecteur droit 70"/>
          <p:cNvCxnSpPr/>
          <p:nvPr/>
        </p:nvCxnSpPr>
        <p:spPr>
          <a:xfrm flipH="1">
            <a:off x="2563476" y="4344214"/>
            <a:ext cx="1875670" cy="1840857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à coins arrondis 76"/>
          <p:cNvSpPr/>
          <p:nvPr/>
        </p:nvSpPr>
        <p:spPr>
          <a:xfrm>
            <a:off x="4208496" y="4292384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3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8" name="Rectangle à coins arrondis 77"/>
          <p:cNvSpPr/>
          <p:nvPr/>
        </p:nvSpPr>
        <p:spPr>
          <a:xfrm>
            <a:off x="2335587" y="6117082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6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5" name="Connecteur droit 94"/>
          <p:cNvCxnSpPr/>
          <p:nvPr/>
        </p:nvCxnSpPr>
        <p:spPr>
          <a:xfrm flipH="1">
            <a:off x="846250" y="2536401"/>
            <a:ext cx="1631961" cy="283309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eur droit 95"/>
          <p:cNvCxnSpPr/>
          <p:nvPr/>
        </p:nvCxnSpPr>
        <p:spPr>
          <a:xfrm flipH="1">
            <a:off x="543658" y="2748018"/>
            <a:ext cx="1012539" cy="175092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à coins arrondis 80"/>
          <p:cNvSpPr/>
          <p:nvPr/>
        </p:nvSpPr>
        <p:spPr>
          <a:xfrm>
            <a:off x="2304832" y="2361762"/>
            <a:ext cx="347162" cy="3457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9" name="Rectangle à coins arrondis 78"/>
          <p:cNvSpPr/>
          <p:nvPr/>
        </p:nvSpPr>
        <p:spPr>
          <a:xfrm>
            <a:off x="727454" y="5240887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2" name="Rectangle à coins arrondis 81"/>
          <p:cNvSpPr/>
          <p:nvPr/>
        </p:nvSpPr>
        <p:spPr>
          <a:xfrm>
            <a:off x="1406134" y="2543490"/>
            <a:ext cx="347162" cy="3457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11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97" name="Connecteur droit 96"/>
          <p:cNvCxnSpPr/>
          <p:nvPr/>
        </p:nvCxnSpPr>
        <p:spPr>
          <a:xfrm flipH="1" flipV="1">
            <a:off x="866210" y="3419836"/>
            <a:ext cx="3207353" cy="194965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H="1" flipV="1">
            <a:off x="574316" y="4386601"/>
            <a:ext cx="2859199" cy="1597149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à coins arrondis 82"/>
          <p:cNvSpPr/>
          <p:nvPr/>
        </p:nvSpPr>
        <p:spPr>
          <a:xfrm>
            <a:off x="701906" y="3261205"/>
            <a:ext cx="347162" cy="34575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10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916265" y="5236812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0" name="Rectangle à coins arrondis 49"/>
          <p:cNvSpPr/>
          <p:nvPr/>
        </p:nvSpPr>
        <p:spPr>
          <a:xfrm>
            <a:off x="3286158" y="5861337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5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0" name="Rectangle à coins arrondis 79"/>
          <p:cNvSpPr/>
          <p:nvPr/>
        </p:nvSpPr>
        <p:spPr>
          <a:xfrm>
            <a:off x="438063" y="4276546"/>
            <a:ext cx="289098" cy="28909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9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4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" grpId="0" animBg="1"/>
      <p:bldP spid="73" grpId="0" animBg="1"/>
      <p:bldP spid="74" grpId="0" animBg="1"/>
      <p:bldP spid="68" grpId="0" animBg="1"/>
      <p:bldP spid="42" grpId="0" animBg="1"/>
      <p:bldP spid="66" grpId="0" animBg="1"/>
      <p:bldP spid="69" grpId="0" animBg="1"/>
      <p:bldP spid="62" grpId="0"/>
      <p:bldP spid="3" grpId="0" animBg="1"/>
      <p:bldP spid="43" grpId="0" animBg="1"/>
      <p:bldP spid="46" grpId="0" animBg="1"/>
      <p:bldP spid="51" grpId="0" animBg="1"/>
      <p:bldP spid="52" grpId="0" animBg="1"/>
      <p:bldP spid="53" grpId="0" animBg="1"/>
      <p:bldP spid="63" grpId="0" animBg="1"/>
      <p:bldP spid="64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75" grpId="0" animBg="1"/>
      <p:bldP spid="76" grpId="0" animBg="1"/>
      <p:bldP spid="77" grpId="0" animBg="1"/>
      <p:bldP spid="78" grpId="0" animBg="1"/>
      <p:bldP spid="81" grpId="0" animBg="1"/>
      <p:bldP spid="79" grpId="0" animBg="1"/>
      <p:bldP spid="82" grpId="0" animBg="1"/>
      <p:bldP spid="83" grpId="0" animBg="1"/>
      <p:bldP spid="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365125"/>
            <a:ext cx="11201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Tree </a:t>
            </a:r>
            <a:r>
              <a:rPr lang="en-US" dirty="0" smtClean="0"/>
              <a:t>decomposition (TD)</a:t>
            </a:r>
            <a:endParaRPr lang="en-US" dirty="0"/>
          </a:p>
        </p:txBody>
      </p:sp>
      <p:grpSp>
        <p:nvGrpSpPr>
          <p:cNvPr id="122" name="Groupe 121"/>
          <p:cNvGrpSpPr/>
          <p:nvPr/>
        </p:nvGrpSpPr>
        <p:grpSpPr>
          <a:xfrm>
            <a:off x="1295401" y="1137250"/>
            <a:ext cx="9601199" cy="1798450"/>
            <a:chOff x="674557" y="1032607"/>
            <a:chExt cx="9601199" cy="1798450"/>
          </a:xfrm>
        </p:grpSpPr>
        <p:sp>
          <p:nvSpPr>
            <p:cNvPr id="123" name="Rectangle à coins arrondis 122"/>
            <p:cNvSpPr/>
            <p:nvPr/>
          </p:nvSpPr>
          <p:spPr>
            <a:xfrm>
              <a:off x="674557" y="1032607"/>
              <a:ext cx="9601199" cy="1798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ZoneTexte 123"/>
            <p:cNvSpPr txBox="1"/>
            <p:nvPr/>
          </p:nvSpPr>
          <p:spPr>
            <a:xfrm>
              <a:off x="838200" y="1032607"/>
              <a:ext cx="943755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C00000"/>
                  </a:solidFill>
                </a:rPr>
                <a:t>Definition : </a:t>
              </a:r>
            </a:p>
            <a:p>
              <a:r>
                <a:rPr lang="en-US" sz="2200" dirty="0" smtClean="0"/>
                <a:t>A </a:t>
              </a:r>
              <a:r>
                <a:rPr lang="en-US" sz="2200" b="1" dirty="0" smtClean="0">
                  <a:solidFill>
                    <a:srgbClr val="C00000"/>
                  </a:solidFill>
                </a:rPr>
                <a:t>tree decomposition</a:t>
              </a:r>
              <a:r>
                <a:rPr lang="en-US" sz="2200" b="1" dirty="0" smtClean="0"/>
                <a:t> </a:t>
              </a:r>
              <a:r>
                <a:rPr lang="en-US" sz="2200" dirty="0" smtClean="0"/>
                <a:t>for </a:t>
              </a:r>
              <a:r>
                <a:rPr lang="en-US" sz="2200" i="1" dirty="0" smtClean="0"/>
                <a:t>G</a:t>
              </a:r>
              <a:r>
                <a:rPr lang="en-US" sz="2200" dirty="0" smtClean="0"/>
                <a:t> = (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, </a:t>
              </a:r>
              <a:r>
                <a:rPr lang="en-US" sz="2200" i="1" dirty="0" smtClean="0"/>
                <a:t>E</a:t>
              </a:r>
              <a:r>
                <a:rPr lang="en-US" sz="2200" dirty="0" smtClean="0"/>
                <a:t>) is a tree </a:t>
              </a:r>
              <a:r>
                <a:rPr lang="en-US" sz="2200" i="1" dirty="0" smtClean="0"/>
                <a:t>T</a:t>
              </a:r>
              <a:r>
                <a:rPr lang="en-US" sz="2200" dirty="0" smtClean="0"/>
                <a:t> of bags </a:t>
              </a:r>
              <a:r>
                <a:rPr lang="en-US" sz="2200" i="1" dirty="0"/>
                <a:t>B</a:t>
              </a:r>
              <a:r>
                <a:rPr lang="en-US" sz="2200" baseline="-25000" dirty="0"/>
                <a:t>1</a:t>
              </a:r>
              <a:r>
                <a:rPr lang="en-US" sz="2200" dirty="0" smtClean="0"/>
                <a:t>, </a:t>
              </a:r>
              <a:r>
                <a:rPr lang="en-US" sz="2200" i="1" dirty="0" smtClean="0"/>
                <a:t>B</a:t>
              </a:r>
              <a:r>
                <a:rPr lang="en-US" sz="2200" baseline="-25000" dirty="0" smtClean="0"/>
                <a:t>2</a:t>
              </a:r>
              <a:r>
                <a:rPr lang="en-US" sz="2200" dirty="0" smtClean="0"/>
                <a:t>, …, </a:t>
              </a:r>
              <a:r>
                <a:rPr lang="en-US" sz="2200" i="1" dirty="0" smtClean="0"/>
                <a:t>B</a:t>
              </a:r>
              <a:r>
                <a:rPr lang="en-US" sz="2200" baseline="-25000" dirty="0" smtClean="0"/>
                <a:t>i</a:t>
              </a:r>
              <a:r>
                <a:rPr lang="en-US" sz="2200" dirty="0" smtClean="0"/>
                <a:t> ⊆ 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, </a:t>
              </a:r>
              <a:r>
                <a:rPr lang="en-US" sz="2200" dirty="0" smtClean="0"/>
                <a:t>such that 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Each vertex 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 ∈ 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 is </a:t>
              </a:r>
              <a:r>
                <a:rPr lang="en-US" sz="2200" i="1" dirty="0" smtClean="0"/>
                <a:t>represented</a:t>
              </a:r>
              <a:r>
                <a:rPr lang="en-US" sz="2200" dirty="0" smtClean="0"/>
                <a:t> in some bag/node </a:t>
              </a:r>
              <a:r>
                <a:rPr lang="en-US" sz="2200" i="1" dirty="0" smtClean="0"/>
                <a:t>B</a:t>
              </a:r>
              <a:r>
                <a:rPr lang="en-US" sz="2200" dirty="0" smtClean="0"/>
                <a:t> of </a:t>
              </a:r>
              <a:r>
                <a:rPr lang="en-US" sz="2200" i="1" dirty="0" smtClean="0"/>
                <a:t>T</a:t>
              </a:r>
              <a:r>
                <a:rPr lang="en-US" sz="2200" dirty="0" smtClean="0"/>
                <a:t> (</a:t>
              </a:r>
              <a:r>
                <a:rPr lang="en-US" sz="2200" i="1" dirty="0" smtClean="0"/>
                <a:t>v</a:t>
              </a:r>
              <a:r>
                <a:rPr lang="en-US" sz="2200" dirty="0"/>
                <a:t> ∈ </a:t>
              </a:r>
              <a:r>
                <a:rPr lang="en-US" sz="2200" i="1" dirty="0" smtClean="0"/>
                <a:t>B</a:t>
              </a:r>
              <a:r>
                <a:rPr lang="en-US" sz="22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Each edge </a:t>
              </a:r>
              <a:r>
                <a:rPr lang="en-US" sz="2200" i="1" dirty="0" smtClean="0"/>
                <a:t>e</a:t>
              </a:r>
              <a:r>
                <a:rPr lang="en-US" sz="2200" dirty="0" smtClean="0"/>
                <a:t> = (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, 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’) ∈ </a:t>
              </a:r>
              <a:r>
                <a:rPr lang="en-US" sz="2200" i="1" dirty="0" smtClean="0"/>
                <a:t>E</a:t>
              </a:r>
              <a:r>
                <a:rPr lang="en-US" sz="2200" dirty="0" smtClean="0"/>
                <a:t> </a:t>
              </a:r>
              <a:r>
                <a:rPr lang="en-US" sz="2200" dirty="0" smtClean="0"/>
                <a:t>is </a:t>
              </a:r>
              <a:r>
                <a:rPr lang="en-US" sz="2200" i="1" dirty="0" smtClean="0"/>
                <a:t>represented</a:t>
              </a:r>
              <a:r>
                <a:rPr lang="en-US" sz="2200" dirty="0" smtClean="0"/>
                <a:t> </a:t>
              </a:r>
              <a:r>
                <a:rPr lang="en-US" sz="2200" dirty="0"/>
                <a:t>in some bag/node </a:t>
              </a:r>
              <a:r>
                <a:rPr lang="en-US" sz="2200" i="1" dirty="0"/>
                <a:t>B</a:t>
              </a:r>
              <a:r>
                <a:rPr lang="en-US" sz="2200" dirty="0"/>
                <a:t> of </a:t>
              </a:r>
              <a:r>
                <a:rPr lang="en-US" sz="2200" i="1" dirty="0"/>
                <a:t>T</a:t>
              </a:r>
              <a:r>
                <a:rPr lang="en-US" sz="2200" dirty="0"/>
                <a:t> </a:t>
              </a:r>
              <a:r>
                <a:rPr lang="en-US" sz="2200" dirty="0" smtClean="0"/>
                <a:t>(</a:t>
              </a:r>
              <a:r>
                <a:rPr lang="en-US" sz="2200" i="1" dirty="0" smtClean="0"/>
                <a:t>e</a:t>
              </a:r>
              <a:r>
                <a:rPr lang="en-US" sz="2200" dirty="0" smtClean="0"/>
                <a:t> </a:t>
              </a:r>
              <a:r>
                <a:rPr lang="en-US" sz="2200" dirty="0"/>
                <a:t>⊆</a:t>
              </a:r>
              <a:r>
                <a:rPr lang="en-US" sz="2200" dirty="0" smtClean="0"/>
                <a:t> </a:t>
              </a:r>
              <a:r>
                <a:rPr lang="en-US" sz="2200" i="1" dirty="0"/>
                <a:t>B</a:t>
              </a:r>
              <a:r>
                <a:rPr lang="en-US" sz="2200" dirty="0" smtClean="0"/>
                <a:t>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200" dirty="0" smtClean="0"/>
                <a:t>Consistency: </a:t>
              </a:r>
              <a:r>
                <a:rPr lang="en-US" sz="2200" dirty="0" smtClean="0"/>
                <a:t>For </a:t>
              </a:r>
              <a:r>
                <a:rPr lang="en-US" sz="2200" dirty="0"/>
                <a:t>all </a:t>
              </a:r>
              <a:r>
                <a:rPr lang="en-US" sz="2200" i="1" dirty="0"/>
                <a:t>v</a:t>
              </a:r>
              <a:r>
                <a:rPr lang="en-US" sz="2200" dirty="0"/>
                <a:t> ∈ </a:t>
              </a:r>
              <a:r>
                <a:rPr lang="en-US" sz="2200" i="1" dirty="0"/>
                <a:t>V</a:t>
              </a:r>
              <a:r>
                <a:rPr lang="en-US" sz="2200" dirty="0"/>
                <a:t>, t</a:t>
              </a:r>
              <a:r>
                <a:rPr lang="en-US" sz="2200" dirty="0" smtClean="0"/>
                <a:t>he bags </a:t>
              </a:r>
              <a:r>
                <a:rPr lang="en-US" sz="2200" dirty="0" smtClean="0"/>
                <a:t>featuring </a:t>
              </a:r>
              <a:r>
                <a:rPr lang="en-US" sz="2200" i="1" dirty="0" smtClean="0"/>
                <a:t>v</a:t>
              </a:r>
              <a:r>
                <a:rPr lang="en-US" sz="2200" dirty="0" smtClean="0"/>
                <a:t> </a:t>
              </a:r>
              <a:r>
                <a:rPr lang="en-US" sz="2200" dirty="0" smtClean="0"/>
                <a:t>are connected in </a:t>
              </a:r>
              <a:r>
                <a:rPr lang="en-US" sz="2200" i="1" dirty="0" smtClean="0"/>
                <a:t>T</a:t>
              </a:r>
              <a:endParaRPr lang="en-US" sz="2200" i="1" dirty="0" smtClean="0"/>
            </a:p>
          </p:txBody>
        </p:sp>
      </p:grpSp>
      <p:sp>
        <p:nvSpPr>
          <p:cNvPr id="130" name="ZoneTexte 129"/>
          <p:cNvSpPr txBox="1"/>
          <p:nvPr/>
        </p:nvSpPr>
        <p:spPr>
          <a:xfrm>
            <a:off x="685704" y="5313285"/>
            <a:ext cx="11185167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Tree width </a:t>
            </a:r>
            <a:r>
              <a:rPr lang="en-US" sz="2400" i="1" dirty="0" err="1" smtClean="0"/>
              <a:t>tw</a:t>
            </a:r>
            <a:r>
              <a:rPr lang="en-US" sz="2400" dirty="0" smtClean="0"/>
              <a:t> of a tree decomposition = Size (#indices) of largest bag</a:t>
            </a:r>
          </a:p>
          <a:p>
            <a:pPr>
              <a:lnSpc>
                <a:spcPts val="35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Partition function</a:t>
            </a:r>
            <a:r>
              <a:rPr lang="en-US" sz="2400" dirty="0" smtClean="0"/>
              <a:t> computed in                      time using </a:t>
            </a:r>
            <a:r>
              <a:rPr lang="en-US" sz="2400" dirty="0" err="1" smtClean="0"/>
              <a:t>dyn</a:t>
            </a:r>
            <a:r>
              <a:rPr lang="en-US" sz="2400" dirty="0" smtClean="0"/>
              <a:t>. </a:t>
            </a:r>
            <a:r>
              <a:rPr lang="en-US" sz="2400" dirty="0" err="1" smtClean="0"/>
              <a:t>prog</a:t>
            </a:r>
            <a:r>
              <a:rPr lang="en-US" sz="2400" dirty="0" smtClean="0"/>
              <a:t>.</a:t>
            </a:r>
          </a:p>
          <a:p>
            <a:pPr>
              <a:lnSpc>
                <a:spcPts val="35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+ Computing</a:t>
            </a:r>
            <a:r>
              <a:rPr lang="en-US" sz="2400" dirty="0" smtClean="0"/>
              <a:t> an </a:t>
            </a:r>
            <a:r>
              <a:rPr lang="en-US" sz="2400" b="1" dirty="0">
                <a:solidFill>
                  <a:srgbClr val="C00000"/>
                </a:solidFill>
              </a:rPr>
              <a:t>o</a:t>
            </a:r>
            <a:r>
              <a:rPr lang="en-US" sz="2400" b="1" dirty="0" smtClean="0">
                <a:solidFill>
                  <a:srgbClr val="C00000"/>
                </a:solidFill>
              </a:rPr>
              <a:t>ptimal</a:t>
            </a:r>
            <a:r>
              <a:rPr lang="en-US" sz="2400" dirty="0" smtClean="0"/>
              <a:t> </a:t>
            </a:r>
            <a:r>
              <a:rPr lang="en-US" sz="2400" dirty="0"/>
              <a:t>(min </a:t>
            </a:r>
            <a:r>
              <a:rPr lang="en-US" sz="2400" i="1" dirty="0" err="1" smtClean="0"/>
              <a:t>tw</a:t>
            </a:r>
            <a:r>
              <a:rPr lang="en-US" sz="2400" dirty="0" smtClean="0"/>
              <a:t>) TD </a:t>
            </a:r>
            <a:r>
              <a:rPr lang="en-US" sz="2400" dirty="0" smtClean="0">
                <a:latin typeface="Montserrat" panose="00000500000000000000" pitchFamily="2" charset="0"/>
              </a:rPr>
              <a:t>→ </a:t>
            </a:r>
            <a:r>
              <a:rPr lang="en-US" sz="2400" dirty="0" smtClean="0"/>
              <a:t>NP-hard, but </a:t>
            </a:r>
            <a:r>
              <a:rPr lang="en-US" sz="2400" b="1" dirty="0" smtClean="0">
                <a:solidFill>
                  <a:srgbClr val="C00000"/>
                </a:solidFill>
              </a:rPr>
              <a:t>Fixed Parameter Tractable</a:t>
            </a:r>
            <a:r>
              <a:rPr lang="en-US" sz="2400" dirty="0" smtClean="0"/>
              <a:t> for </a:t>
            </a:r>
            <a:r>
              <a:rPr lang="en-US" sz="2400" i="1" dirty="0" err="1" smtClean="0"/>
              <a:t>tw</a:t>
            </a:r>
            <a:endParaRPr lang="en-US" sz="2400" i="1" dirty="0"/>
          </a:p>
        </p:txBody>
      </p:sp>
      <p:grpSp>
        <p:nvGrpSpPr>
          <p:cNvPr id="138" name="Groupe 137"/>
          <p:cNvGrpSpPr/>
          <p:nvPr/>
        </p:nvGrpSpPr>
        <p:grpSpPr>
          <a:xfrm>
            <a:off x="6578220" y="3106910"/>
            <a:ext cx="4461468" cy="2250277"/>
            <a:chOff x="6578220" y="3106910"/>
            <a:chExt cx="4461468" cy="2250277"/>
          </a:xfrm>
        </p:grpSpPr>
        <p:grpSp>
          <p:nvGrpSpPr>
            <p:cNvPr id="7" name="Groupe 6"/>
            <p:cNvGrpSpPr/>
            <p:nvPr/>
          </p:nvGrpSpPr>
          <p:grpSpPr>
            <a:xfrm>
              <a:off x="6578220" y="3367821"/>
              <a:ext cx="1747722" cy="1743423"/>
              <a:chOff x="8860636" y="4371960"/>
              <a:chExt cx="1555017" cy="1551191"/>
            </a:xfrm>
          </p:grpSpPr>
          <p:cxnSp>
            <p:nvCxnSpPr>
              <p:cNvPr id="8" name="Connecteur droit 7"/>
              <p:cNvCxnSpPr/>
              <p:nvPr/>
            </p:nvCxnSpPr>
            <p:spPr>
              <a:xfrm flipH="1">
                <a:off x="9645584" y="5162690"/>
                <a:ext cx="719172" cy="705824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flipH="1">
                <a:off x="9292064" y="4798933"/>
                <a:ext cx="984256" cy="990662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H="1" flipV="1">
                <a:off x="8918069" y="5159353"/>
                <a:ext cx="1096278" cy="61238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10"/>
              <p:cNvCxnSpPr/>
              <p:nvPr/>
            </p:nvCxnSpPr>
            <p:spPr>
              <a:xfrm flipH="1" flipV="1">
                <a:off x="9026528" y="4778909"/>
                <a:ext cx="1229768" cy="747539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/>
              <p:cNvCxnSpPr/>
              <p:nvPr/>
            </p:nvCxnSpPr>
            <p:spPr>
              <a:xfrm flipH="1">
                <a:off x="9019855" y="4440181"/>
                <a:ext cx="625729" cy="108626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12"/>
              <p:cNvCxnSpPr/>
              <p:nvPr/>
            </p:nvCxnSpPr>
            <p:spPr>
              <a:xfrm flipH="1">
                <a:off x="8913621" y="4501919"/>
                <a:ext cx="388229" cy="67134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e 13"/>
              <p:cNvGrpSpPr/>
              <p:nvPr/>
            </p:nvGrpSpPr>
            <p:grpSpPr>
              <a:xfrm>
                <a:off x="8860636" y="4371960"/>
                <a:ext cx="1555017" cy="1551191"/>
                <a:chOff x="5243443" y="3908705"/>
                <a:chExt cx="2168941" cy="2163605"/>
              </a:xfrm>
            </p:grpSpPr>
            <p:sp>
              <p:nvSpPr>
                <p:cNvPr id="15" name="Arc 14"/>
                <p:cNvSpPr/>
                <p:nvPr/>
              </p:nvSpPr>
              <p:spPr>
                <a:xfrm>
                  <a:off x="5320749" y="3991563"/>
                  <a:ext cx="2014331" cy="2014331"/>
                </a:xfrm>
                <a:prstGeom prst="arc">
                  <a:avLst>
                    <a:gd name="adj1" fmla="val 18137638"/>
                    <a:gd name="adj2" fmla="val 16224161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200"/>
                </a:p>
              </p:txBody>
            </p:sp>
            <p:sp>
              <p:nvSpPr>
                <p:cNvPr id="16" name="Rectangle à coins arrondis 15"/>
                <p:cNvSpPr/>
                <p:nvPr/>
              </p:nvSpPr>
              <p:spPr>
                <a:xfrm>
                  <a:off x="6765914" y="4036325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" name="Rectangle à coins arrondis 16"/>
                <p:cNvSpPr/>
                <p:nvPr/>
              </p:nvSpPr>
              <p:spPr>
                <a:xfrm>
                  <a:off x="7141819" y="4419573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18" name="Rectangle à coins arrondis 17"/>
                <p:cNvSpPr/>
                <p:nvPr/>
              </p:nvSpPr>
              <p:spPr>
                <a:xfrm>
                  <a:off x="7257775" y="4939327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19" name="Rectangle à coins arrondis 18"/>
                <p:cNvSpPr/>
                <p:nvPr/>
              </p:nvSpPr>
              <p:spPr>
                <a:xfrm>
                  <a:off x="7102892" y="5448032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20" name="Rectangle à coins arrondis 19"/>
                <p:cNvSpPr/>
                <p:nvPr/>
              </p:nvSpPr>
              <p:spPr>
                <a:xfrm>
                  <a:off x="6765913" y="5782026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5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Rectangle à coins arrondis 20"/>
                <p:cNvSpPr/>
                <p:nvPr/>
              </p:nvSpPr>
              <p:spPr>
                <a:xfrm>
                  <a:off x="6259012" y="5917701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22" name="Rectangle à coins arrondis 21"/>
                <p:cNvSpPr/>
                <p:nvPr/>
              </p:nvSpPr>
              <p:spPr>
                <a:xfrm>
                  <a:off x="5774207" y="5798400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23" name="Rectangle à coins arrondis 22"/>
                <p:cNvSpPr/>
                <p:nvPr/>
              </p:nvSpPr>
              <p:spPr>
                <a:xfrm>
                  <a:off x="5398052" y="5450211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24" name="Rectangle à coins arrondis 23"/>
                <p:cNvSpPr/>
                <p:nvPr/>
              </p:nvSpPr>
              <p:spPr>
                <a:xfrm>
                  <a:off x="5243443" y="4934167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25" name="Rectangle à coins arrondis 24"/>
                <p:cNvSpPr/>
                <p:nvPr/>
              </p:nvSpPr>
              <p:spPr>
                <a:xfrm>
                  <a:off x="5387229" y="4391143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10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Rectangle à coins arrondis 25"/>
                <p:cNvSpPr/>
                <p:nvPr/>
              </p:nvSpPr>
              <p:spPr>
                <a:xfrm>
                  <a:off x="5761174" y="4007895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11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Rectangle à coins arrondis 26"/>
                <p:cNvSpPr/>
                <p:nvPr/>
              </p:nvSpPr>
              <p:spPr>
                <a:xfrm>
                  <a:off x="6245870" y="3908705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000" dirty="0" smtClean="0">
                      <a:solidFill>
                        <a:schemeClr val="tx1"/>
                      </a:solidFill>
                    </a:rPr>
                    <a:t>N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5" name="Rectangle 4"/>
            <p:cNvSpPr/>
            <p:nvPr/>
          </p:nvSpPr>
          <p:spPr>
            <a:xfrm>
              <a:off x="9638195" y="3121877"/>
              <a:ext cx="814654" cy="26400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/>
                <a:t>4,5,7 | ∅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157146" y="3657872"/>
              <a:ext cx="882542" cy="264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1 | 4,5,7</a:t>
              </a:r>
              <a:endParaRPr lang="en-US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017485" y="3656754"/>
              <a:ext cx="882542" cy="2640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/>
                <a:t>8</a:t>
              </a:r>
              <a:r>
                <a:rPr lang="en-US" sz="1100" dirty="0" smtClean="0"/>
                <a:t> | 4,5,7</a:t>
              </a:r>
              <a:endParaRPr lang="en-US" sz="1100" dirty="0"/>
            </a:p>
          </p:txBody>
        </p:sp>
        <p:cxnSp>
          <p:nvCxnSpPr>
            <p:cNvPr id="37" name="Connecteur droit 36"/>
            <p:cNvCxnSpPr>
              <a:stCxn id="5" idx="2"/>
              <a:endCxn id="6" idx="0"/>
            </p:cNvCxnSpPr>
            <p:nvPr/>
          </p:nvCxnSpPr>
          <p:spPr>
            <a:xfrm>
              <a:off x="10045522" y="3385885"/>
              <a:ext cx="552895" cy="27198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>
              <a:stCxn id="5" idx="2"/>
              <a:endCxn id="31" idx="0"/>
            </p:cNvCxnSpPr>
            <p:nvPr/>
          </p:nvCxnSpPr>
          <p:spPr>
            <a:xfrm flipH="1">
              <a:off x="9458756" y="3385885"/>
              <a:ext cx="586766" cy="270869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V="1">
              <a:off x="9453386" y="3891997"/>
              <a:ext cx="9621" cy="1172417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 flipV="1">
              <a:off x="10596444" y="3921881"/>
              <a:ext cx="3945" cy="1167364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10157146" y="4134996"/>
              <a:ext cx="882542" cy="264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/>
                <a:t>2</a:t>
              </a:r>
              <a:r>
                <a:rPr lang="en-US" sz="1100" dirty="0" smtClean="0"/>
                <a:t> | 1,4,5,7</a:t>
              </a:r>
              <a:endParaRPr lang="en-US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157146" y="4612120"/>
              <a:ext cx="882542" cy="264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6 | 2,4,5,7</a:t>
              </a:r>
              <a:endParaRPr lang="en-US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157146" y="5089244"/>
              <a:ext cx="882542" cy="264008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3 | 2,4,6</a:t>
              </a:r>
              <a:endParaRPr lang="en-US" sz="11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9017485" y="4015860"/>
              <a:ext cx="882542" cy="2640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N | 4,5,8</a:t>
              </a:r>
              <a:endParaRPr lang="en-US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9017485" y="4374966"/>
              <a:ext cx="882542" cy="2640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/>
                <a:t>9</a:t>
              </a:r>
              <a:r>
                <a:rPr lang="en-US" sz="1100" dirty="0" smtClean="0"/>
                <a:t> | 4,5,8,N</a:t>
              </a:r>
              <a:endParaRPr lang="en-US" sz="11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17485" y="4734072"/>
              <a:ext cx="882542" cy="2640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10 | 4,9,N</a:t>
              </a:r>
              <a:endParaRPr lang="en-US" sz="11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9017485" y="5093179"/>
              <a:ext cx="882542" cy="264008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r>
                <a:rPr lang="en-US" sz="1100" dirty="0" smtClean="0"/>
                <a:t>11 | 9,10,N</a:t>
              </a:r>
              <a:endParaRPr lang="en-US" sz="1100" dirty="0"/>
            </a:p>
          </p:txBody>
        </p:sp>
        <p:sp>
          <p:nvSpPr>
            <p:cNvPr id="132" name="ZoneTexte 131"/>
            <p:cNvSpPr txBox="1"/>
            <p:nvPr/>
          </p:nvSpPr>
          <p:spPr>
            <a:xfrm>
              <a:off x="8619142" y="3106910"/>
              <a:ext cx="65915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tw</a:t>
              </a:r>
              <a:r>
                <a:rPr lang="en-US" dirty="0" smtClean="0"/>
                <a:t>=5</a:t>
              </a:r>
              <a:endParaRPr lang="en-US" dirty="0"/>
            </a:p>
          </p:txBody>
        </p:sp>
      </p:grpSp>
      <p:grpSp>
        <p:nvGrpSpPr>
          <p:cNvPr id="136" name="Groupe 135"/>
          <p:cNvGrpSpPr/>
          <p:nvPr/>
        </p:nvGrpSpPr>
        <p:grpSpPr>
          <a:xfrm>
            <a:off x="767306" y="3081325"/>
            <a:ext cx="5041360" cy="2317298"/>
            <a:chOff x="6221633" y="3040829"/>
            <a:chExt cx="5041360" cy="2317298"/>
          </a:xfrm>
        </p:grpSpPr>
        <p:grpSp>
          <p:nvGrpSpPr>
            <p:cNvPr id="128" name="Groupe 127"/>
            <p:cNvGrpSpPr/>
            <p:nvPr/>
          </p:nvGrpSpPr>
          <p:grpSpPr>
            <a:xfrm>
              <a:off x="6221633" y="3363434"/>
              <a:ext cx="1915170" cy="1676701"/>
              <a:chOff x="9176670" y="4790780"/>
              <a:chExt cx="1915170" cy="1676701"/>
            </a:xfrm>
          </p:grpSpPr>
          <p:sp>
            <p:nvSpPr>
              <p:cNvPr id="39" name="Rectangle à coins arrondis 38"/>
              <p:cNvSpPr/>
              <p:nvPr/>
            </p:nvSpPr>
            <p:spPr>
              <a:xfrm rot="18994746">
                <a:off x="10450120" y="6073320"/>
                <a:ext cx="627335" cy="212253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" name="Rectangle à coins arrondis 39"/>
              <p:cNvSpPr/>
              <p:nvPr/>
            </p:nvSpPr>
            <p:spPr>
              <a:xfrm rot="17227609">
                <a:off x="10658771" y="5728278"/>
                <a:ext cx="627334" cy="215361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2" name="Rectangle à coins arrondis 41"/>
              <p:cNvSpPr/>
              <p:nvPr/>
            </p:nvSpPr>
            <p:spPr>
              <a:xfrm rot="18994746">
                <a:off x="10460450" y="6092183"/>
                <a:ext cx="588647" cy="190236"/>
              </a:xfrm>
              <a:prstGeom prst="roundRect">
                <a:avLst>
                  <a:gd name="adj" fmla="val 50000"/>
                </a:avLst>
              </a:prstGeom>
              <a:solidFill>
                <a:srgbClr val="7030A0"/>
              </a:solidFill>
              <a:ln w="28575"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3" name="Rectangle à coins arrondis 42"/>
              <p:cNvSpPr/>
              <p:nvPr/>
            </p:nvSpPr>
            <p:spPr>
              <a:xfrm rot="11724137">
                <a:off x="9779479" y="4996238"/>
                <a:ext cx="1282766" cy="16904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5" name="Rectangle à coins arrondis 44"/>
              <p:cNvSpPr/>
              <p:nvPr/>
            </p:nvSpPr>
            <p:spPr>
              <a:xfrm rot="11461645">
                <a:off x="10163284" y="4819133"/>
                <a:ext cx="589781" cy="169043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6" name="Rectangle à coins arrondis 45"/>
              <p:cNvSpPr/>
              <p:nvPr/>
            </p:nvSpPr>
            <p:spPr>
              <a:xfrm rot="2662058">
                <a:off x="9449713" y="6083241"/>
                <a:ext cx="591754" cy="21225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 rot="6353799">
                <a:off x="9223192" y="5324444"/>
                <a:ext cx="627334" cy="212253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8" name="Rectangle à coins arrondis 47"/>
              <p:cNvSpPr/>
              <p:nvPr/>
            </p:nvSpPr>
            <p:spPr>
              <a:xfrm rot="6250860">
                <a:off x="9076615" y="5407385"/>
                <a:ext cx="1327991" cy="16904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9" name="Rectangle à coins arrondis 48"/>
              <p:cNvSpPr/>
              <p:nvPr/>
            </p:nvSpPr>
            <p:spPr>
              <a:xfrm rot="8108240">
                <a:off x="9176670" y="5201509"/>
                <a:ext cx="1342643" cy="169043"/>
              </a:xfrm>
              <a:prstGeom prst="roundRect">
                <a:avLst>
                  <a:gd name="adj" fmla="val 50000"/>
                </a:avLst>
              </a:prstGeom>
              <a:solidFill>
                <a:srgbClr val="00B050"/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50" name="Rectangle à coins arrondis 49"/>
              <p:cNvSpPr/>
              <p:nvPr/>
            </p:nvSpPr>
            <p:spPr>
              <a:xfrm rot="778772">
                <a:off x="9759446" y="6255228"/>
                <a:ext cx="627335" cy="212253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 w="28575">
                <a:solidFill>
                  <a:srgbClr val="000000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52" name="Groupe 51"/>
              <p:cNvGrpSpPr/>
              <p:nvPr/>
            </p:nvGrpSpPr>
            <p:grpSpPr>
              <a:xfrm>
                <a:off x="9419814" y="4790780"/>
                <a:ext cx="1672026" cy="1667912"/>
                <a:chOff x="9718848" y="4217949"/>
                <a:chExt cx="1555017" cy="1551191"/>
              </a:xfrm>
            </p:grpSpPr>
            <p:sp>
              <p:nvSpPr>
                <p:cNvPr id="53" name="Rectangle à coins arrondis 52"/>
                <p:cNvSpPr/>
                <p:nvPr/>
              </p:nvSpPr>
              <p:spPr>
                <a:xfrm>
                  <a:off x="10810380" y="4309446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Rectangle à coins arrondis 53"/>
                <p:cNvSpPr/>
                <p:nvPr/>
              </p:nvSpPr>
              <p:spPr>
                <a:xfrm>
                  <a:off x="11079884" y="4584214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55" name="Rectangle à coins arrondis 54"/>
                <p:cNvSpPr/>
                <p:nvPr/>
              </p:nvSpPr>
              <p:spPr>
                <a:xfrm>
                  <a:off x="11163018" y="4956851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56" name="Rectangle à coins arrondis 55"/>
                <p:cNvSpPr/>
                <p:nvPr/>
              </p:nvSpPr>
              <p:spPr>
                <a:xfrm>
                  <a:off x="11051975" y="5321566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57" name="Rectangle à coins arrondis 56"/>
                <p:cNvSpPr/>
                <p:nvPr/>
              </p:nvSpPr>
              <p:spPr>
                <a:xfrm>
                  <a:off x="10810379" y="5561022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1"/>
                      </a:solidFill>
                    </a:rPr>
                    <a:t>5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" name="Rectangle à coins arrondis 57"/>
                <p:cNvSpPr/>
                <p:nvPr/>
              </p:nvSpPr>
              <p:spPr>
                <a:xfrm>
                  <a:off x="10446958" y="5658293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59" name="Rectangle à coins arrondis 58"/>
                <p:cNvSpPr/>
                <p:nvPr/>
              </p:nvSpPr>
              <p:spPr>
                <a:xfrm>
                  <a:off x="10099378" y="5572761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60" name="Rectangle à coins arrondis 59"/>
                <p:cNvSpPr/>
                <p:nvPr/>
              </p:nvSpPr>
              <p:spPr>
                <a:xfrm>
                  <a:off x="9829695" y="5323128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61" name="Rectangle à coins arrondis 60"/>
                <p:cNvSpPr/>
                <p:nvPr/>
              </p:nvSpPr>
              <p:spPr>
                <a:xfrm>
                  <a:off x="9718848" y="4953151"/>
                  <a:ext cx="110847" cy="110847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6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62" name="Rectangle à coins arrondis 61"/>
                <p:cNvSpPr/>
                <p:nvPr/>
              </p:nvSpPr>
              <p:spPr>
                <a:xfrm>
                  <a:off x="9821935" y="4563832"/>
                  <a:ext cx="129692" cy="13122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1"/>
                      </a:solidFill>
                    </a:rPr>
                    <a:t>10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à coins arrondis 62"/>
                <p:cNvSpPr/>
                <p:nvPr/>
              </p:nvSpPr>
              <p:spPr>
                <a:xfrm>
                  <a:off x="10090034" y="4289063"/>
                  <a:ext cx="129692" cy="13122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1"/>
                      </a:solidFill>
                    </a:rPr>
                    <a:t>11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à coins arrondis 63"/>
                <p:cNvSpPr/>
                <p:nvPr/>
              </p:nvSpPr>
              <p:spPr>
                <a:xfrm>
                  <a:off x="10437536" y="4217949"/>
                  <a:ext cx="129692" cy="13122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600" dirty="0" smtClean="0">
                      <a:solidFill>
                        <a:schemeClr val="tx1"/>
                      </a:solidFill>
                    </a:rPr>
                    <a:t>N</a:t>
                  </a:r>
                  <a:endParaRPr lang="en-US" sz="6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29" name="Groupe 128"/>
            <p:cNvGrpSpPr/>
            <p:nvPr/>
          </p:nvGrpSpPr>
          <p:grpSpPr>
            <a:xfrm>
              <a:off x="8890327" y="3045442"/>
              <a:ext cx="2372666" cy="2312685"/>
              <a:chOff x="6721529" y="4402367"/>
              <a:chExt cx="2372666" cy="2312685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7326721" y="4402367"/>
                <a:ext cx="814654" cy="2640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∅</a:t>
                </a:r>
                <a:endParaRPr lang="en-US" sz="1100" dirty="0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7451846" y="4966644"/>
                <a:ext cx="564927" cy="26400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/>
                  <a:t>2 </a:t>
                </a:r>
                <a:r>
                  <a:rPr lang="en-US" sz="1100" dirty="0" smtClean="0"/>
                  <a:t>| ∅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721529" y="4966644"/>
                <a:ext cx="534236" cy="2640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1 </a:t>
                </a:r>
                <a:r>
                  <a:rPr lang="en-US" sz="1100" dirty="0"/>
                  <a:t>| ∅</a:t>
                </a:r>
                <a:endParaRPr lang="en-US" sz="1100" dirty="0"/>
              </a:p>
            </p:txBody>
          </p:sp>
          <p:cxnSp>
            <p:nvCxnSpPr>
              <p:cNvPr id="68" name="Connecteur droit 67"/>
              <p:cNvCxnSpPr>
                <a:stCxn id="65" idx="2"/>
                <a:endCxn id="66" idx="0"/>
              </p:cNvCxnSpPr>
              <p:nvPr/>
            </p:nvCxnSpPr>
            <p:spPr>
              <a:xfrm>
                <a:off x="7734048" y="4666375"/>
                <a:ext cx="262" cy="30026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>
                <a:stCxn id="65" idx="2"/>
                <a:endCxn id="67" idx="0"/>
              </p:cNvCxnSpPr>
              <p:nvPr/>
            </p:nvCxnSpPr>
            <p:spPr>
              <a:xfrm flipH="1">
                <a:off x="6988647" y="4666375"/>
                <a:ext cx="745401" cy="300269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 flipV="1">
                <a:off x="6988646" y="5230652"/>
                <a:ext cx="0" cy="1212037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Connecteur droit 70"/>
              <p:cNvCxnSpPr>
                <a:stCxn id="87" idx="0"/>
                <a:endCxn id="66" idx="2"/>
              </p:cNvCxnSpPr>
              <p:nvPr/>
            </p:nvCxnSpPr>
            <p:spPr>
              <a:xfrm flipV="1">
                <a:off x="7734310" y="5230652"/>
                <a:ext cx="0" cy="1220392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9" name="Rectangle 78"/>
              <p:cNvSpPr/>
              <p:nvPr/>
            </p:nvSpPr>
            <p:spPr>
              <a:xfrm>
                <a:off x="8143765" y="4959070"/>
                <a:ext cx="950430" cy="264008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/>
                  <a:t>3,4,5 |</a:t>
                </a:r>
                <a:r>
                  <a:rPr lang="en-US" sz="1100" dirty="0" smtClean="0"/>
                  <a:t>∅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7451846" y="5337744"/>
                <a:ext cx="564927" cy="26400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11 | 2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7451846" y="5708844"/>
                <a:ext cx="564927" cy="26400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8 | 11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7451846" y="6079944"/>
                <a:ext cx="564927" cy="26400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/>
                  <a:t>7</a:t>
                </a:r>
                <a:r>
                  <a:rPr lang="en-US" sz="1100" dirty="0" smtClean="0"/>
                  <a:t> | 8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7451846" y="6451044"/>
                <a:ext cx="564927" cy="264008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6 | 7</a:t>
                </a:r>
                <a:r>
                  <a:rPr lang="en-US" sz="1100" dirty="0" smtClean="0"/>
                  <a:t> </a:t>
                </a:r>
                <a:endParaRPr lang="en-US" sz="1100" dirty="0"/>
              </a:p>
            </p:txBody>
          </p:sp>
          <p:sp>
            <p:nvSpPr>
              <p:cNvPr id="96" name="Rectangle 95"/>
              <p:cNvSpPr/>
              <p:nvPr/>
            </p:nvSpPr>
            <p:spPr>
              <a:xfrm>
                <a:off x="6721529" y="5458659"/>
                <a:ext cx="534236" cy="2640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N </a:t>
                </a:r>
                <a:r>
                  <a:rPr lang="en-US" sz="1100" dirty="0"/>
                  <a:t>| </a:t>
                </a:r>
                <a:r>
                  <a:rPr lang="en-US" sz="1100" dirty="0" smtClean="0"/>
                  <a:t>1</a:t>
                </a:r>
                <a:endParaRPr lang="en-US" sz="1100" dirty="0"/>
              </a:p>
            </p:txBody>
          </p:sp>
          <p:sp>
            <p:nvSpPr>
              <p:cNvPr id="97" name="Rectangle 96"/>
              <p:cNvSpPr/>
              <p:nvPr/>
            </p:nvSpPr>
            <p:spPr>
              <a:xfrm>
                <a:off x="6721529" y="5950675"/>
                <a:ext cx="534236" cy="2640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 smtClean="0"/>
                  <a:t>9 </a:t>
                </a:r>
                <a:r>
                  <a:rPr lang="en-US" sz="1100" dirty="0"/>
                  <a:t>| </a:t>
                </a:r>
                <a:r>
                  <a:rPr lang="en-US" sz="1100" dirty="0" smtClean="0"/>
                  <a:t>N</a:t>
                </a:r>
                <a:endParaRPr lang="en-US" sz="1100" dirty="0"/>
              </a:p>
            </p:txBody>
          </p:sp>
          <p:sp>
            <p:nvSpPr>
              <p:cNvPr id="98" name="Rectangle 97"/>
              <p:cNvSpPr/>
              <p:nvPr/>
            </p:nvSpPr>
            <p:spPr>
              <a:xfrm>
                <a:off x="6721529" y="6442689"/>
                <a:ext cx="534236" cy="264008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tIns="0" bIns="0" rtlCol="0" anchor="ctr"/>
              <a:lstStyle/>
              <a:p>
                <a:pPr algn="ctr"/>
                <a:r>
                  <a:rPr lang="en-US" sz="1100" dirty="0"/>
                  <a:t>1</a:t>
                </a:r>
                <a:r>
                  <a:rPr lang="en-US" sz="1100" dirty="0" smtClean="0"/>
                  <a:t>0 </a:t>
                </a:r>
                <a:r>
                  <a:rPr lang="en-US" sz="1100" dirty="0"/>
                  <a:t>| 9</a:t>
                </a:r>
                <a:endParaRPr lang="en-US" sz="1100" dirty="0"/>
              </a:p>
            </p:txBody>
          </p:sp>
          <p:cxnSp>
            <p:nvCxnSpPr>
              <p:cNvPr id="119" name="Connecteur droit 118"/>
              <p:cNvCxnSpPr>
                <a:stCxn id="65" idx="2"/>
                <a:endCxn id="79" idx="0"/>
              </p:cNvCxnSpPr>
              <p:nvPr/>
            </p:nvCxnSpPr>
            <p:spPr>
              <a:xfrm>
                <a:off x="7734048" y="4666375"/>
                <a:ext cx="884932" cy="292695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33" name="ZoneTexte 132"/>
            <p:cNvSpPr txBox="1"/>
            <p:nvPr/>
          </p:nvSpPr>
          <p:spPr>
            <a:xfrm>
              <a:off x="8431174" y="3040829"/>
              <a:ext cx="659155" cy="36933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i="1" dirty="0" err="1" smtClean="0"/>
                <a:t>tw</a:t>
              </a:r>
              <a:r>
                <a:rPr lang="en-US" dirty="0" smtClean="0"/>
                <a:t>=3</a:t>
              </a:r>
              <a:endParaRPr lang="en-US" dirty="0"/>
            </a:p>
          </p:txBody>
        </p:sp>
      </p:grpSp>
      <p:pic>
        <p:nvPicPr>
          <p:cNvPr id="134" name="Image 1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688" y="5901031"/>
            <a:ext cx="1386256" cy="338504"/>
          </a:xfrm>
          <a:prstGeom prst="rect">
            <a:avLst/>
          </a:prstGeom>
        </p:spPr>
      </p:pic>
      <p:sp>
        <p:nvSpPr>
          <p:cNvPr id="135" name="ZoneTexte 134"/>
          <p:cNvSpPr txBox="1"/>
          <p:nvPr/>
        </p:nvSpPr>
        <p:spPr>
          <a:xfrm>
            <a:off x="9626419" y="5988152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>
                <a:solidFill>
                  <a:srgbClr val="7030A0"/>
                </a:solidFill>
              </a:rPr>
              <a:t>B</a:t>
            </a:r>
            <a:r>
              <a:rPr lang="en-US" dirty="0" err="1" smtClean="0">
                <a:solidFill>
                  <a:srgbClr val="7030A0"/>
                </a:solidFill>
              </a:rPr>
              <a:t>oedlander</a:t>
            </a:r>
            <a:r>
              <a:rPr lang="en-US" dirty="0" smtClean="0">
                <a:solidFill>
                  <a:srgbClr val="7030A0"/>
                </a:solidFill>
              </a:rPr>
              <a:t> 1992]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76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  <p:bldP spid="1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à coins arrondis 74"/>
          <p:cNvSpPr/>
          <p:nvPr/>
        </p:nvSpPr>
        <p:spPr>
          <a:xfrm>
            <a:off x="567264" y="1041401"/>
            <a:ext cx="11032069" cy="3498500"/>
          </a:xfrm>
          <a:prstGeom prst="roundRect">
            <a:avLst>
              <a:gd name="adj" fmla="val 3952"/>
            </a:avLst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838200" y="248206"/>
            <a:ext cx="11201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Meta algorithm – Partition function</a:t>
            </a:r>
            <a:endParaRPr lang="en-US" dirty="0"/>
          </a:p>
        </p:txBody>
      </p:sp>
      <p:sp>
        <p:nvSpPr>
          <p:cNvPr id="88" name="Espace réservé du contenu 2"/>
          <p:cNvSpPr txBox="1">
            <a:spLocks/>
          </p:cNvSpPr>
          <p:nvPr/>
        </p:nvSpPr>
        <p:spPr>
          <a:xfrm>
            <a:off x="567264" y="1127489"/>
            <a:ext cx="11311469" cy="557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Input.</a:t>
            </a:r>
            <a:r>
              <a:rPr lang="en-US" sz="2400" dirty="0" smtClean="0"/>
              <a:t> Trained generative model </a:t>
            </a:r>
            <a:r>
              <a:rPr lang="en-US" sz="2400" i="1" dirty="0" smtClean="0"/>
              <a:t>M</a:t>
            </a:r>
          </a:p>
          <a:p>
            <a:r>
              <a:rPr lang="en-US" sz="2400" dirty="0" smtClean="0"/>
              <a:t>Convert </a:t>
            </a:r>
            <a:r>
              <a:rPr lang="en-US" sz="2400" i="1" dirty="0" smtClean="0"/>
              <a:t>M</a:t>
            </a:r>
            <a:r>
              <a:rPr lang="en-US" sz="2400" dirty="0" smtClean="0"/>
              <a:t> to (hyper)graph instance </a:t>
            </a:r>
            <a:r>
              <a:rPr lang="en-US" sz="2400" i="1" dirty="0" smtClean="0"/>
              <a:t>G</a:t>
            </a:r>
          </a:p>
          <a:p>
            <a:r>
              <a:rPr lang="en-US" sz="2400" dirty="0" smtClean="0"/>
              <a:t>Run external algorithm to get (approx.) optimal TD, having </a:t>
            </a:r>
            <a:r>
              <a:rPr lang="en-US" sz="2400" dirty="0" err="1" smtClean="0"/>
              <a:t>treewidth</a:t>
            </a:r>
            <a:r>
              <a:rPr lang="en-US" sz="2400" dirty="0" smtClean="0"/>
              <a:t> </a:t>
            </a:r>
            <a:r>
              <a:rPr lang="en-US" sz="2400" i="1" dirty="0" err="1" smtClean="0"/>
              <a:t>tw</a:t>
            </a:r>
            <a:r>
              <a:rPr lang="en-US" sz="2400" dirty="0" smtClean="0"/>
              <a:t>, for </a:t>
            </a:r>
            <a:r>
              <a:rPr lang="en-US" sz="2400" i="1" dirty="0" smtClean="0"/>
              <a:t>G</a:t>
            </a:r>
          </a:p>
          <a:p>
            <a:r>
              <a:rPr lang="en-US" sz="2400" dirty="0" smtClean="0"/>
              <a:t>Precompute partition function (bottom-up </a:t>
            </a:r>
            <a:r>
              <a:rPr lang="en-US" sz="2400" dirty="0" err="1" smtClean="0"/>
              <a:t>dyn</a:t>
            </a:r>
            <a:r>
              <a:rPr lang="en-US" sz="2400" dirty="0" smtClean="0"/>
              <a:t>. </a:t>
            </a:r>
            <a:r>
              <a:rPr lang="en-US" sz="2400" dirty="0" err="1" smtClean="0"/>
              <a:t>prog</a:t>
            </a:r>
            <a:r>
              <a:rPr lang="en-US" sz="2400" dirty="0" smtClean="0"/>
              <a:t>.) through: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000" dirty="0" smtClean="0"/>
              <a:t>      </a:t>
            </a:r>
            <a:r>
              <a:rPr lang="en-US" sz="2000" b="1" i="1" dirty="0" smtClean="0"/>
              <a:t>v</a:t>
            </a:r>
            <a:r>
              <a:rPr lang="en-US" sz="2000" dirty="0" smtClean="0"/>
              <a:t>: Assignments to variables shared with parent; </a:t>
            </a:r>
            <a:r>
              <a:rPr lang="en-US" sz="2000" i="1" dirty="0" smtClean="0"/>
              <a:t>F</a:t>
            </a:r>
            <a:r>
              <a:rPr lang="en-US" sz="2000" dirty="0" smtClean="0"/>
              <a:t>(</a:t>
            </a:r>
            <a:r>
              <a:rPr lang="en-US" sz="2000" i="1" dirty="0" smtClean="0"/>
              <a:t>B</a:t>
            </a:r>
            <a:r>
              <a:rPr lang="en-US" sz="2000" dirty="0" smtClean="0"/>
              <a:t>): Functions assigned to bag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Output. </a:t>
            </a:r>
            <a:r>
              <a:rPr lang="en-US" sz="2400" dirty="0" smtClean="0"/>
              <a:t>Return                      	</a:t>
            </a:r>
            <a:r>
              <a:rPr lang="en-US" sz="2400" b="1" dirty="0" smtClean="0">
                <a:solidFill>
                  <a:srgbClr val="C00000"/>
                </a:solidFill>
              </a:rPr>
              <a:t>Complexity</a:t>
            </a:r>
            <a:r>
              <a:rPr lang="en-US" sz="2400" b="1" dirty="0">
                <a:solidFill>
                  <a:srgbClr val="C00000"/>
                </a:solidFill>
              </a:rPr>
              <a:t>:                         </a:t>
            </a:r>
            <a:r>
              <a:rPr lang="en-US" sz="2000" dirty="0"/>
              <a:t>+ Tree decomposer (</a:t>
            </a:r>
            <a:r>
              <a:rPr lang="en-US" sz="2000" i="1" dirty="0"/>
              <a:t>O</a:t>
            </a:r>
            <a:r>
              <a:rPr lang="en-US" sz="2000" dirty="0"/>
              <a:t>(</a:t>
            </a:r>
            <a:r>
              <a:rPr lang="en-US" sz="2000" i="1" dirty="0"/>
              <a:t>N</a:t>
            </a:r>
            <a:r>
              <a:rPr lang="en-US" sz="2000" dirty="0"/>
              <a:t>), exp. on </a:t>
            </a:r>
            <a:r>
              <a:rPr lang="en-US" sz="2000" i="1" dirty="0" err="1"/>
              <a:t>tw</a:t>
            </a:r>
            <a:r>
              <a:rPr lang="en-US" sz="2000" i="1" dirty="0"/>
              <a:t> </a:t>
            </a:r>
            <a:r>
              <a:rPr lang="en-US" sz="2000" dirty="0" smtClean="0"/>
              <a:t>)</a:t>
            </a:r>
            <a:endParaRPr lang="en-US" sz="2000" dirty="0"/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+ Sampling:</a:t>
            </a:r>
            <a:r>
              <a:rPr lang="en-US" sz="2400" dirty="0" smtClean="0"/>
              <a:t>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i.i.d</a:t>
            </a:r>
            <a:r>
              <a:rPr lang="en-US" sz="2400" i="1" dirty="0" smtClean="0"/>
              <a:t>.</a:t>
            </a:r>
            <a:r>
              <a:rPr lang="en-US" sz="2400" dirty="0" smtClean="0"/>
              <a:t> sequences through </a:t>
            </a:r>
            <a:r>
              <a:rPr lang="en-US" sz="2400" b="1" dirty="0">
                <a:solidFill>
                  <a:srgbClr val="C00000"/>
                </a:solidFill>
              </a:rPr>
              <a:t>S</a:t>
            </a:r>
            <a:r>
              <a:rPr lang="en-US" sz="2400" b="1" dirty="0" smtClean="0">
                <a:solidFill>
                  <a:srgbClr val="C00000"/>
                </a:solidFill>
              </a:rPr>
              <a:t>tochastic Backtrack</a:t>
            </a:r>
            <a:r>
              <a:rPr lang="en-US" sz="2400" dirty="0" smtClean="0"/>
              <a:t>, starting from root: </a:t>
            </a:r>
          </a:p>
          <a:p>
            <a:pPr marL="0" indent="0">
              <a:buNone/>
            </a:pPr>
            <a:r>
              <a:rPr lang="en-US" sz="2400" dirty="0"/>
              <a:t>	C</a:t>
            </a:r>
            <a:r>
              <a:rPr lang="en-US" sz="2400" dirty="0" smtClean="0"/>
              <a:t>hoose </a:t>
            </a:r>
            <a:r>
              <a:rPr lang="en-US" sz="2400" dirty="0"/>
              <a:t>w ∈ </a:t>
            </a:r>
            <a:r>
              <a:rPr lang="en-US" sz="2400" dirty="0" smtClean="0"/>
              <a:t>     with probability       contribution to     .   </a:t>
            </a:r>
            <a:r>
              <a:rPr lang="en-US" sz="2400" dirty="0" err="1" smtClean="0"/>
              <a:t>Recurse</a:t>
            </a:r>
            <a:r>
              <a:rPr lang="en-US" sz="2400" dirty="0" smtClean="0"/>
              <a:t> until leaves.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Complexity:</a:t>
            </a:r>
            <a:r>
              <a:rPr lang="en-US" sz="2400" dirty="0" smtClean="0"/>
              <a:t>                         (+ part. fun.) for sampling </a:t>
            </a:r>
            <a:r>
              <a:rPr lang="en-US" sz="2400" i="1" dirty="0" smtClean="0"/>
              <a:t>k</a:t>
            </a:r>
            <a:r>
              <a:rPr lang="en-US" sz="2400" dirty="0" smtClean="0"/>
              <a:t> </a:t>
            </a:r>
            <a:r>
              <a:rPr lang="en-US" sz="2400" i="1" dirty="0" err="1" smtClean="0"/>
              <a:t>i.i.d</a:t>
            </a:r>
            <a:r>
              <a:rPr lang="en-US" sz="2400" i="1" dirty="0"/>
              <a:t>.</a:t>
            </a:r>
            <a:r>
              <a:rPr lang="en-US" sz="2400" dirty="0" smtClean="0"/>
              <a:t> sequences</a:t>
            </a:r>
          </a:p>
          <a:p>
            <a:pPr marL="0" indent="0">
              <a:buNone/>
            </a:pPr>
            <a:endParaRPr lang="en-US" sz="200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+ OPT:</a:t>
            </a:r>
            <a:r>
              <a:rPr lang="en-US" sz="2400" dirty="0" smtClean="0"/>
              <a:t> Max. probability/min. energy sequence </a:t>
            </a:r>
            <a:r>
              <a:rPr lang="en-US" sz="2400" b="1" dirty="0" smtClean="0">
                <a:solidFill>
                  <a:srgbClr val="C00000"/>
                </a:solidFill>
              </a:rPr>
              <a:t>for free</a:t>
            </a:r>
            <a:endParaRPr lang="en-US" sz="2400" dirty="0" smtClean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14" y="2948794"/>
            <a:ext cx="7281302" cy="648844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227" y="4077324"/>
            <a:ext cx="994788" cy="356016"/>
          </a:xfrm>
          <a:prstGeom prst="rect">
            <a:avLst/>
          </a:prstGeom>
        </p:spPr>
      </p:pic>
      <p:pic>
        <p:nvPicPr>
          <p:cNvPr id="94" name="Image 9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6830" y="4110420"/>
            <a:ext cx="1386664" cy="333918"/>
          </a:xfrm>
          <a:prstGeom prst="rect">
            <a:avLst/>
          </a:prstGeom>
        </p:spPr>
      </p:pic>
      <p:pic>
        <p:nvPicPr>
          <p:cNvPr id="99" name="Image 98"/>
          <p:cNvPicPr>
            <a:picLocks noChangeAspect="1"/>
          </p:cNvPicPr>
          <p:nvPr/>
        </p:nvPicPr>
        <p:blipFill rotWithShape="1">
          <a:blip r:embed="rId5"/>
          <a:srcRect l="45356" t="24254" r="38162" b="41445"/>
          <a:stretch/>
        </p:blipFill>
        <p:spPr>
          <a:xfrm>
            <a:off x="3108410" y="5201273"/>
            <a:ext cx="235608" cy="254833"/>
          </a:xfrm>
          <a:prstGeom prst="rect">
            <a:avLst/>
          </a:prstGeom>
        </p:spPr>
      </p:pic>
      <p:pic>
        <p:nvPicPr>
          <p:cNvPr id="100" name="Image 99"/>
          <p:cNvPicPr>
            <a:picLocks noChangeAspect="1"/>
          </p:cNvPicPr>
          <p:nvPr/>
        </p:nvPicPr>
        <p:blipFill rotWithShape="1">
          <a:blip r:embed="rId3"/>
          <a:srcRect r="75456" b="12632"/>
          <a:stretch/>
        </p:blipFill>
        <p:spPr>
          <a:xfrm>
            <a:off x="7744309" y="5146746"/>
            <a:ext cx="312561" cy="398187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890" y="5586519"/>
            <a:ext cx="1606610" cy="457709"/>
          </a:xfrm>
          <a:prstGeom prst="rect">
            <a:avLst/>
          </a:prstGeom>
        </p:spPr>
      </p:pic>
      <p:pic>
        <p:nvPicPr>
          <p:cNvPr id="101" name="Image 100"/>
          <p:cNvPicPr>
            <a:picLocks noChangeAspect="1"/>
          </p:cNvPicPr>
          <p:nvPr/>
        </p:nvPicPr>
        <p:blipFill rotWithShape="1">
          <a:blip r:embed="rId7"/>
          <a:srcRect l="15131" t="42046" r="81511" b="41484"/>
          <a:stretch/>
        </p:blipFill>
        <p:spPr>
          <a:xfrm>
            <a:off x="5469467" y="5217148"/>
            <a:ext cx="340986" cy="28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1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InfraRed</a:t>
            </a:r>
            <a:r>
              <a:rPr lang="en-US" dirty="0" smtClean="0"/>
              <a:t> – A practical implementation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0334" y="4068762"/>
            <a:ext cx="11319934" cy="28316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Consolas" panose="020B0609020204030204" pitchFamily="49" charset="0"/>
              </a:rPr>
              <a:t>Python/C++</a:t>
            </a:r>
            <a:r>
              <a:rPr lang="en-US" sz="2400" dirty="0" smtClean="0"/>
              <a:t> declarative framework (constraints and pseudo-energies)</a:t>
            </a:r>
          </a:p>
          <a:p>
            <a:r>
              <a:rPr lang="en-US" sz="2400" dirty="0" smtClean="0"/>
              <a:t>Runs tree </a:t>
            </a:r>
            <a:r>
              <a:rPr lang="en-US" sz="2400" dirty="0" err="1" smtClean="0"/>
              <a:t>decomp</a:t>
            </a:r>
            <a:r>
              <a:rPr lang="en-US" sz="2400" dirty="0" smtClean="0"/>
              <a:t>.; Reports part. fun.; Samples Boltzmann distr.; Optimal sequence</a:t>
            </a:r>
            <a:endParaRPr lang="en-US" sz="2400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Bonus:</a:t>
            </a:r>
            <a:r>
              <a:rPr lang="en-US" sz="2400" dirty="0" smtClean="0"/>
              <a:t> </a:t>
            </a:r>
            <a:r>
              <a:rPr lang="en-US" sz="2400" dirty="0" err="1" smtClean="0"/>
              <a:t>Autolearns</a:t>
            </a:r>
            <a:r>
              <a:rPr lang="en-US" sz="2400" dirty="0" smtClean="0"/>
              <a:t> weights to target expected features (</a:t>
            </a:r>
            <a:r>
              <a:rPr lang="el-GR" sz="2400" dirty="0" smtClean="0"/>
              <a:t>Δ</a:t>
            </a:r>
            <a:r>
              <a:rPr lang="en-US" sz="2400" dirty="0" smtClean="0"/>
              <a:t>G, GC%...)</a:t>
            </a:r>
          </a:p>
          <a:p>
            <a:r>
              <a:rPr lang="en-US" sz="2400" dirty="0" smtClean="0"/>
              <a:t>Use-cases: </a:t>
            </a:r>
          </a:p>
          <a:p>
            <a:pPr lvl="1"/>
            <a:r>
              <a:rPr lang="en-US" dirty="0" smtClean="0"/>
              <a:t>RNA multiple design </a:t>
            </a:r>
            <a:r>
              <a:rPr lang="en-US" dirty="0"/>
              <a:t>- </a:t>
            </a:r>
            <a:r>
              <a:rPr lang="en-US" dirty="0" err="1" smtClean="0">
                <a:latin typeface="Consolas" panose="020B0609020204030204" pitchFamily="49" charset="0"/>
              </a:rPr>
              <a:t>RNARedPrint</a:t>
            </a:r>
            <a:r>
              <a:rPr lang="en-US" dirty="0" smtClean="0"/>
              <a:t> </a:t>
            </a:r>
            <a:r>
              <a:rPr lang="en-US" sz="2000" dirty="0" smtClean="0">
                <a:solidFill>
                  <a:srgbClr val="7030A0"/>
                </a:solidFill>
              </a:rPr>
              <a:t>[Hammer </a:t>
            </a:r>
            <a:r>
              <a:rPr lang="en-US" sz="2000" i="1" dirty="0">
                <a:solidFill>
                  <a:srgbClr val="7030A0"/>
                </a:solidFill>
              </a:rPr>
              <a:t>et al</a:t>
            </a:r>
            <a:r>
              <a:rPr lang="en-US" sz="2000" dirty="0">
                <a:solidFill>
                  <a:srgbClr val="7030A0"/>
                </a:solidFill>
              </a:rPr>
              <a:t>, RECOMB </a:t>
            </a:r>
            <a:r>
              <a:rPr lang="en-US" sz="2000" dirty="0" smtClean="0">
                <a:solidFill>
                  <a:srgbClr val="7030A0"/>
                </a:solidFill>
              </a:rPr>
              <a:t>2018; BMC </a:t>
            </a:r>
            <a:r>
              <a:rPr lang="en-US" sz="2000" dirty="0" err="1" smtClean="0">
                <a:solidFill>
                  <a:srgbClr val="7030A0"/>
                </a:solidFill>
              </a:rPr>
              <a:t>Bioinfo</a:t>
            </a:r>
            <a:r>
              <a:rPr lang="en-US" sz="2000" dirty="0" smtClean="0">
                <a:solidFill>
                  <a:srgbClr val="7030A0"/>
                </a:solidFill>
              </a:rPr>
              <a:t> 2019]</a:t>
            </a:r>
            <a:endParaRPr lang="en-US" sz="2000" dirty="0">
              <a:solidFill>
                <a:srgbClr val="7030A0"/>
              </a:solidFill>
            </a:endParaRPr>
          </a:p>
          <a:p>
            <a:pPr lvl="1"/>
            <a:r>
              <a:rPr lang="en-US" dirty="0" smtClean="0"/>
              <a:t>RNA inverse folding</a:t>
            </a:r>
            <a:r>
              <a:rPr lang="en-US" dirty="0"/>
              <a:t> - </a:t>
            </a:r>
            <a:r>
              <a:rPr lang="en-US" dirty="0" err="1">
                <a:latin typeface="Consolas" panose="020B0609020204030204" pitchFamily="49" charset="0"/>
              </a:rPr>
              <a:t>RNAPond</a:t>
            </a:r>
            <a:r>
              <a:rPr lang="en-US" dirty="0"/>
              <a:t> </a:t>
            </a:r>
            <a:r>
              <a:rPr lang="en-US" sz="2000" dirty="0">
                <a:solidFill>
                  <a:srgbClr val="7030A0"/>
                </a:solidFill>
              </a:rPr>
              <a:t>[Yao et al, RECOMB 2021]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2719602" y="1459855"/>
            <a:ext cx="698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https://gitlab.inria.fr/amibio/Infrared/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921520"/>
            <a:ext cx="653415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RNAPoND</a:t>
            </a:r>
            <a:r>
              <a:rPr lang="en-US" dirty="0" smtClean="0"/>
              <a:t> – Positive and Negative Design</a:t>
            </a:r>
            <a:endParaRPr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838200" y="5588000"/>
            <a:ext cx="11252200" cy="90593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Obeys positive constraints but learns disruptive BPs and </a:t>
            </a:r>
            <a:r>
              <a:rPr lang="en-US" b="1" dirty="0" smtClean="0">
                <a:solidFill>
                  <a:srgbClr val="C00000"/>
                </a:solidFill>
              </a:rPr>
              <a:t>cancels</a:t>
            </a:r>
            <a:r>
              <a:rPr lang="en-US" dirty="0" smtClean="0"/>
              <a:t> them</a:t>
            </a:r>
          </a:p>
          <a:p>
            <a:r>
              <a:rPr lang="en-US" dirty="0" smtClean="0"/>
              <a:t>Naïve </a:t>
            </a:r>
            <a:r>
              <a:rPr lang="en-US" dirty="0" smtClean="0">
                <a:latin typeface="Consolas" panose="020B0609020204030204" pitchFamily="49" charset="0"/>
              </a:rPr>
              <a:t>infrared</a:t>
            </a:r>
            <a:r>
              <a:rPr lang="en-US" dirty="0" smtClean="0"/>
              <a:t> (</a:t>
            </a:r>
            <a:r>
              <a:rPr lang="en-US" i="1" dirty="0" err="1" smtClean="0"/>
              <a:t>tw</a:t>
            </a:r>
            <a:r>
              <a:rPr lang="en-US" i="1" dirty="0" smtClean="0"/>
              <a:t> </a:t>
            </a:r>
            <a:r>
              <a:rPr lang="en-US" dirty="0" smtClean="0"/>
              <a:t>&lt; 10) implementation competitive with state of the art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89" y="1856846"/>
            <a:ext cx="8924622" cy="33924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64300" y="1312102"/>
            <a:ext cx="3830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dirty="0">
                <a:solidFill>
                  <a:srgbClr val="7030A0"/>
                </a:solidFill>
              </a:rPr>
              <a:t>[Yao et al, RECOMB 2021]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4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Treewidths</a:t>
            </a:r>
            <a:r>
              <a:rPr lang="en-US" dirty="0" smtClean="0"/>
              <a:t> of actual RNAs (PDB)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41982"/>
            <a:ext cx="10515600" cy="3769324"/>
          </a:xfrm>
        </p:spPr>
      </p:pic>
      <p:sp>
        <p:nvSpPr>
          <p:cNvPr id="6" name="ZoneTexte 5"/>
          <p:cNvSpPr txBox="1"/>
          <p:nvPr/>
        </p:nvSpPr>
        <p:spPr>
          <a:xfrm>
            <a:off x="3079565" y="5765800"/>
            <a:ext cx="6032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Treewidth</a:t>
            </a:r>
            <a:r>
              <a:rPr lang="en-US" sz="3200" dirty="0" smtClean="0"/>
              <a:t> of generative models???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364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838200" y="365125"/>
            <a:ext cx="112014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TreeDiet</a:t>
            </a:r>
            <a:r>
              <a:rPr lang="en-US" dirty="0" smtClean="0"/>
              <a:t> – Simplifying tree decompositions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83" y="1595206"/>
            <a:ext cx="9976301" cy="288955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810354" y="967387"/>
            <a:ext cx="3904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[</a:t>
            </a:r>
            <a:r>
              <a:rPr lang="en-US" sz="2000" dirty="0" err="1" smtClean="0">
                <a:solidFill>
                  <a:srgbClr val="7030A0"/>
                </a:solidFill>
              </a:rPr>
              <a:t>Marchand</a:t>
            </a:r>
            <a:r>
              <a:rPr lang="en-US" sz="2000" dirty="0" smtClean="0">
                <a:solidFill>
                  <a:srgbClr val="7030A0"/>
                </a:solidFill>
              </a:rPr>
              <a:t> et al, BMC </a:t>
            </a:r>
            <a:r>
              <a:rPr lang="en-US" sz="2000" dirty="0" err="1" smtClean="0">
                <a:solidFill>
                  <a:srgbClr val="7030A0"/>
                </a:solidFill>
              </a:rPr>
              <a:t>Bioinfo</a:t>
            </a:r>
            <a:r>
              <a:rPr lang="en-US" sz="2000" dirty="0" smtClean="0">
                <a:solidFill>
                  <a:srgbClr val="7030A0"/>
                </a:solidFill>
              </a:rPr>
              <a:t> 2022]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287866" y="4759150"/>
            <a:ext cx="11948583" cy="1911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Goal: </a:t>
            </a:r>
            <a:r>
              <a:rPr lang="en-US" sz="2400" dirty="0" smtClean="0"/>
              <a:t>Remove few (weighted) edges from </a:t>
            </a:r>
            <a:r>
              <a:rPr lang="en-US" sz="2400" dirty="0" err="1"/>
              <a:t>treewidth</a:t>
            </a:r>
            <a:r>
              <a:rPr lang="en-US" sz="2400" dirty="0"/>
              <a:t> </a:t>
            </a:r>
            <a:r>
              <a:rPr lang="en-US" sz="2400" i="1" dirty="0" err="1"/>
              <a:t>tw</a:t>
            </a:r>
            <a:r>
              <a:rPr lang="en-US" sz="2400" i="1" dirty="0"/>
              <a:t> </a:t>
            </a:r>
            <a:r>
              <a:rPr lang="en-US" sz="2400" dirty="0" smtClean="0"/>
              <a:t>input graph, to reach </a:t>
            </a:r>
            <a:r>
              <a:rPr lang="en-US" sz="2400" i="1" dirty="0" err="1" smtClean="0"/>
              <a:t>tw</a:t>
            </a:r>
            <a:r>
              <a:rPr lang="en-US" sz="2400" dirty="0" smtClean="0"/>
              <a:t>’ &lt; </a:t>
            </a:r>
            <a:r>
              <a:rPr lang="en-US" sz="2400" i="1" dirty="0" err="1" smtClean="0"/>
              <a:t>tw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	Theory:</a:t>
            </a:r>
            <a:r>
              <a:rPr lang="en-US" sz="2400" dirty="0" smtClean="0"/>
              <a:t> FPT on </a:t>
            </a:r>
            <a:r>
              <a:rPr lang="en-US" sz="2400" i="1" dirty="0" err="1" smtClean="0"/>
              <a:t>tw</a:t>
            </a:r>
            <a:r>
              <a:rPr lang="en-US" sz="2400" i="1" dirty="0" smtClean="0"/>
              <a:t>;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Practice:</a:t>
            </a:r>
            <a:r>
              <a:rPr lang="en-US" sz="2400" dirty="0" smtClean="0"/>
              <a:t> No reasonable tractable algorithm known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Idea: </a:t>
            </a:r>
            <a:r>
              <a:rPr lang="en-US" sz="2400" dirty="0" smtClean="0"/>
              <a:t>Start from tree decomposition, rephrase as </a:t>
            </a:r>
            <a:r>
              <a:rPr lang="en-US" sz="2400" b="1" dirty="0" smtClean="0">
                <a:solidFill>
                  <a:srgbClr val="C00000"/>
                </a:solidFill>
              </a:rPr>
              <a:t>coloring</a:t>
            </a:r>
            <a:r>
              <a:rPr lang="en-US" sz="2400" dirty="0" smtClean="0"/>
              <a:t> on tree (</a:t>
            </a:r>
            <a:r>
              <a:rPr lang="en-US" sz="2400" i="1" dirty="0" smtClean="0"/>
              <a:t>practically</a:t>
            </a:r>
            <a:r>
              <a:rPr lang="en-US" sz="2400" dirty="0" smtClean="0"/>
              <a:t> FPT on </a:t>
            </a:r>
            <a:r>
              <a:rPr lang="en-US" sz="2400" i="1" dirty="0" err="1" smtClean="0"/>
              <a:t>tw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Correct </a:t>
            </a:r>
            <a:r>
              <a:rPr lang="en-US" sz="2400" dirty="0"/>
              <a:t>i</a:t>
            </a:r>
            <a:r>
              <a:rPr lang="en-US" sz="2400" dirty="0" smtClean="0"/>
              <a:t>nduced error through </a:t>
            </a:r>
            <a:r>
              <a:rPr lang="en-US" sz="2400" b="1" dirty="0" smtClean="0">
                <a:solidFill>
                  <a:srgbClr val="C00000"/>
                </a:solidFill>
              </a:rPr>
              <a:t>rejection sampling</a:t>
            </a:r>
            <a:r>
              <a:rPr lang="en-US" sz="2400" dirty="0" smtClean="0"/>
              <a:t>, </a:t>
            </a:r>
            <a:r>
              <a:rPr lang="en-US" sz="2400" dirty="0" err="1" smtClean="0"/>
              <a:t>subopts</a:t>
            </a:r>
            <a:r>
              <a:rPr lang="en-US" sz="2400" dirty="0" smtClean="0"/>
              <a:t> or progressive filtering (search)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630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76" y="1690688"/>
            <a:ext cx="10909300" cy="396234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838200" y="365125"/>
            <a:ext cx="114236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Treewidth</a:t>
            </a:r>
            <a:r>
              <a:rPr lang="en-US" sz="4000" dirty="0" smtClean="0"/>
              <a:t> can be reduced </a:t>
            </a:r>
            <a:r>
              <a:rPr lang="en-US" sz="4000" dirty="0"/>
              <a:t>w/o much information </a:t>
            </a:r>
            <a:r>
              <a:rPr lang="en-US" sz="4000" dirty="0" smtClean="0"/>
              <a:t>loss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840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838200" y="365125"/>
            <a:ext cx="1142365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/>
              <a:t>Treewidth</a:t>
            </a:r>
            <a:r>
              <a:rPr lang="en-US" sz="4000" dirty="0" smtClean="0"/>
              <a:t> can be reduced </a:t>
            </a:r>
            <a:r>
              <a:rPr lang="en-US" sz="4000" dirty="0"/>
              <a:t>w/o much information </a:t>
            </a:r>
            <a:r>
              <a:rPr lang="en-US" sz="4000" dirty="0" smtClean="0"/>
              <a:t>loss</a:t>
            </a:r>
            <a:endParaRPr lang="en-US" sz="40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08384"/>
            <a:ext cx="11595238" cy="4062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85725"/>
            <a:ext cx="10515600" cy="1325563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01060"/>
                <a:ext cx="11116734" cy="5014481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Avenues to apply parameterized complexity to bio* generative models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Purely declarative, exact sampling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Low complexity post precomputation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Additional assets: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Derivatives/moments/correlations exactly computable (same complexity)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Genomic search for occurrences of gen model (</a:t>
                </a:r>
                <a:r>
                  <a:rPr lang="el-GR" dirty="0" smtClean="0"/>
                  <a:t>Σ</a:t>
                </a:r>
                <a:r>
                  <a:rPr lang="en-US" dirty="0" smtClean="0"/>
                  <a:t> </a:t>
                </a:r>
                <a:r>
                  <a:rPr lang="en-US" dirty="0" smtClean="0">
                    <a:latin typeface="Montserrat" panose="00000500000000000000" pitchFamily="2" charset="0"/>
                  </a:rPr>
                  <a:t>→</a:t>
                </a:r>
                <a:r>
                  <a:rPr lang="en-US" dirty="0" smtClean="0"/>
                  <a:t> [1,M], XP comp.)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smtClean="0">
                    <a:solidFill>
                      <a:srgbClr val="C00000"/>
                    </a:solidFill>
                  </a:rPr>
                  <a:t>Limitation (possibly): 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Assumes that </a:t>
                </a:r>
                <a:r>
                  <a:rPr lang="en-US" i="1" dirty="0" err="1" smtClean="0"/>
                  <a:t>tw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i="1" dirty="0" smtClean="0"/>
                  <a:t>N</a:t>
                </a:r>
                <a:endParaRPr lang="en-US" dirty="0" smtClean="0"/>
              </a:p>
              <a:p>
                <a:pPr>
                  <a:lnSpc>
                    <a:spcPct val="100000"/>
                  </a:lnSpc>
                </a:pPr>
                <a:r>
                  <a:rPr lang="en-US" dirty="0" smtClean="0"/>
                  <a:t>Sparseness in generative </a:t>
                </a:r>
                <a:r>
                  <a:rPr lang="en-US" dirty="0"/>
                  <a:t>models: structure prediction vs design</a:t>
                </a:r>
              </a:p>
              <a:p>
                <a:pPr>
                  <a:lnSpc>
                    <a:spcPct val="100000"/>
                  </a:lnSpc>
                </a:pPr>
                <a:endParaRPr lang="en-US" dirty="0"/>
              </a:p>
            </p:txBody>
          </p:sp>
        </mc:Choice>
        <mc:Fallback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01060"/>
                <a:ext cx="11116734" cy="5014481"/>
              </a:xfrm>
              <a:blipFill>
                <a:blip r:embed="rId2"/>
                <a:stretch>
                  <a:fillRect l="-1152" t="-1094" b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oneTexte 3"/>
          <p:cNvSpPr txBox="1"/>
          <p:nvPr/>
        </p:nvSpPr>
        <p:spPr>
          <a:xfrm>
            <a:off x="7018867" y="425340"/>
            <a:ext cx="484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To a hammer, everything is a nail</a:t>
            </a:r>
          </a:p>
          <a:p>
            <a:r>
              <a:rPr lang="en-US" sz="2000" i="1" dirty="0"/>
              <a:t>Build it and they will </a:t>
            </a:r>
            <a:r>
              <a:rPr lang="en-US" sz="2000" i="1" dirty="0" smtClean="0"/>
              <a:t>come</a:t>
            </a:r>
            <a:endParaRPr lang="en-US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2605301" y="6215541"/>
            <a:ext cx="698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https://gitlab.inria.fr/amibio/Infrared/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16874" y="4370731"/>
            <a:ext cx="3540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[</a:t>
            </a:r>
            <a:r>
              <a:rPr lang="en-US" sz="2400" dirty="0" err="1" smtClean="0">
                <a:solidFill>
                  <a:srgbClr val="7030A0"/>
                </a:solidFill>
              </a:rPr>
              <a:t>Rinaudo</a:t>
            </a:r>
            <a:r>
              <a:rPr lang="en-US" sz="2400" i="1" dirty="0" smtClean="0">
                <a:solidFill>
                  <a:srgbClr val="7030A0"/>
                </a:solidFill>
              </a:rPr>
              <a:t> et al</a:t>
            </a:r>
            <a:r>
              <a:rPr lang="en-US" sz="2400" dirty="0" smtClean="0">
                <a:solidFill>
                  <a:srgbClr val="7030A0"/>
                </a:solidFill>
              </a:rPr>
              <a:t>, WABI 2012]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621984" y="3092398"/>
            <a:ext cx="3182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[</a:t>
            </a:r>
            <a:r>
              <a:rPr lang="en-US" sz="2400" dirty="0" err="1" smtClean="0">
                <a:solidFill>
                  <a:srgbClr val="7030A0"/>
                </a:solidFill>
              </a:rPr>
              <a:t>Saule</a:t>
            </a:r>
            <a:r>
              <a:rPr lang="en-US" sz="2400" i="1" dirty="0" smtClean="0">
                <a:solidFill>
                  <a:srgbClr val="7030A0"/>
                </a:solidFill>
              </a:rPr>
              <a:t> et al</a:t>
            </a:r>
            <a:r>
              <a:rPr lang="en-US" sz="2400" dirty="0" smtClean="0">
                <a:solidFill>
                  <a:srgbClr val="7030A0"/>
                </a:solidFill>
              </a:rPr>
              <a:t>, WABI 2011]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6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 for RNA design/modeling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199" y="1616903"/>
            <a:ext cx="11009243" cy="5092010"/>
          </a:xfrm>
        </p:spPr>
        <p:txBody>
          <a:bodyPr>
            <a:normAutofit/>
          </a:bodyPr>
          <a:lstStyle/>
          <a:p>
            <a:r>
              <a:rPr lang="en-US" dirty="0" smtClean="0"/>
              <a:t>1998</a:t>
            </a:r>
            <a:r>
              <a:rPr lang="en-US" dirty="0"/>
              <a:t>:</a:t>
            </a:r>
            <a:r>
              <a:rPr lang="en-US" dirty="0" smtClean="0"/>
              <a:t> </a:t>
            </a:r>
            <a:r>
              <a:rPr lang="en-US" dirty="0" smtClean="0"/>
              <a:t>Covariance Models (CMs)</a:t>
            </a:r>
          </a:p>
          <a:p>
            <a:r>
              <a:rPr lang="en-US" dirty="0" err="1" smtClean="0">
                <a:latin typeface="Consolas" panose="020B0609020204030204" pitchFamily="49" charset="0"/>
              </a:rPr>
              <a:t>InfeRNAl</a:t>
            </a:r>
            <a:r>
              <a:rPr lang="en-US" dirty="0" smtClean="0"/>
              <a:t> is the </a:t>
            </a:r>
            <a:r>
              <a:rPr lang="en-US" b="1" dirty="0" smtClean="0">
                <a:solidFill>
                  <a:srgbClr val="C00000"/>
                </a:solidFill>
              </a:rPr>
              <a:t>workhorse</a:t>
            </a:r>
            <a:r>
              <a:rPr lang="en-US" dirty="0" smtClean="0"/>
              <a:t> </a:t>
            </a:r>
            <a:r>
              <a:rPr lang="en-US" dirty="0"/>
              <a:t>u</a:t>
            </a:r>
            <a:r>
              <a:rPr lang="en-US" dirty="0" smtClean="0"/>
              <a:t>nderlying </a:t>
            </a:r>
            <a:r>
              <a:rPr lang="en-US" dirty="0" smtClean="0">
                <a:latin typeface="Consolas" panose="020B0609020204030204" pitchFamily="49" charset="0"/>
              </a:rPr>
              <a:t>RFAM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CMs can be used to search novel </a:t>
            </a:r>
            <a:r>
              <a:rPr lang="en-US" dirty="0" err="1" smtClean="0"/>
              <a:t>ncRNAs</a:t>
            </a:r>
            <a:r>
              <a:rPr lang="en-US" dirty="0" smtClean="0"/>
              <a:t>, but also as </a:t>
            </a:r>
            <a:r>
              <a:rPr lang="en-US" b="1" dirty="0" smtClean="0">
                <a:solidFill>
                  <a:srgbClr val="C00000"/>
                </a:solidFill>
              </a:rPr>
              <a:t>generative models</a:t>
            </a:r>
          </a:p>
          <a:p>
            <a:endParaRPr lang="en-US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744" y="1467755"/>
            <a:ext cx="1215013" cy="174556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1418" r="30362"/>
          <a:stretch/>
        </p:blipFill>
        <p:spPr>
          <a:xfrm>
            <a:off x="694265" y="2667349"/>
            <a:ext cx="4794458" cy="338820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684942" y="2187950"/>
            <a:ext cx="2183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Nawrocki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i="1" dirty="0" smtClean="0">
                <a:solidFill>
                  <a:srgbClr val="7030A0"/>
                </a:solidFill>
              </a:rPr>
              <a:t>et al</a:t>
            </a:r>
            <a:r>
              <a:rPr lang="en-US" dirty="0" smtClean="0">
                <a:solidFill>
                  <a:srgbClr val="7030A0"/>
                </a:solidFill>
              </a:rPr>
              <a:t> 2009]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08" y="3581498"/>
            <a:ext cx="5859992" cy="255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4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 26"/>
          <p:cNvSpPr/>
          <p:nvPr/>
        </p:nvSpPr>
        <p:spPr>
          <a:xfrm>
            <a:off x="660400" y="1339850"/>
            <a:ext cx="6242050" cy="4654550"/>
          </a:xfrm>
          <a:custGeom>
            <a:avLst/>
            <a:gdLst>
              <a:gd name="connsiteX0" fmla="*/ 50800 w 6242050"/>
              <a:gd name="connsiteY0" fmla="*/ 0 h 4635500"/>
              <a:gd name="connsiteX1" fmla="*/ 6242050 w 6242050"/>
              <a:gd name="connsiteY1" fmla="*/ 0 h 4635500"/>
              <a:gd name="connsiteX2" fmla="*/ 6242050 w 6242050"/>
              <a:gd name="connsiteY2" fmla="*/ 2279650 h 4635500"/>
              <a:gd name="connsiteX3" fmla="*/ 4051300 w 6242050"/>
              <a:gd name="connsiteY3" fmla="*/ 2279650 h 4635500"/>
              <a:gd name="connsiteX4" fmla="*/ 4051300 w 6242050"/>
              <a:gd name="connsiteY4" fmla="*/ 4635500 h 4635500"/>
              <a:gd name="connsiteX5" fmla="*/ 0 w 6242050"/>
              <a:gd name="connsiteY5" fmla="*/ 4635500 h 4635500"/>
              <a:gd name="connsiteX6" fmla="*/ 50800 w 6242050"/>
              <a:gd name="connsiteY6" fmla="*/ 0 h 4635500"/>
              <a:gd name="connsiteX0" fmla="*/ 12700 w 6242050"/>
              <a:gd name="connsiteY0" fmla="*/ 0 h 4654550"/>
              <a:gd name="connsiteX1" fmla="*/ 6242050 w 6242050"/>
              <a:gd name="connsiteY1" fmla="*/ 19050 h 4654550"/>
              <a:gd name="connsiteX2" fmla="*/ 6242050 w 6242050"/>
              <a:gd name="connsiteY2" fmla="*/ 2298700 h 4654550"/>
              <a:gd name="connsiteX3" fmla="*/ 4051300 w 6242050"/>
              <a:gd name="connsiteY3" fmla="*/ 2298700 h 4654550"/>
              <a:gd name="connsiteX4" fmla="*/ 4051300 w 6242050"/>
              <a:gd name="connsiteY4" fmla="*/ 4654550 h 4654550"/>
              <a:gd name="connsiteX5" fmla="*/ 0 w 6242050"/>
              <a:gd name="connsiteY5" fmla="*/ 4654550 h 4654550"/>
              <a:gd name="connsiteX6" fmla="*/ 12700 w 6242050"/>
              <a:gd name="connsiteY6" fmla="*/ 0 h 46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42050" h="4654550">
                <a:moveTo>
                  <a:pt x="12700" y="0"/>
                </a:moveTo>
                <a:lnTo>
                  <a:pt x="6242050" y="19050"/>
                </a:lnTo>
                <a:lnTo>
                  <a:pt x="6242050" y="2298700"/>
                </a:lnTo>
                <a:lnTo>
                  <a:pt x="4051300" y="2298700"/>
                </a:lnTo>
                <a:lnTo>
                  <a:pt x="4051300" y="4654550"/>
                </a:lnTo>
                <a:lnTo>
                  <a:pt x="0" y="4654550"/>
                </a:lnTo>
                <a:cubicBezTo>
                  <a:pt x="4233" y="3103033"/>
                  <a:pt x="8467" y="1551517"/>
                  <a:pt x="12700" y="0"/>
                </a:cubicBezTo>
                <a:close/>
              </a:path>
            </a:pathLst>
          </a:custGeom>
          <a:solidFill>
            <a:srgbClr val="5B9BD5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5" y="1518178"/>
            <a:ext cx="1685717" cy="168571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349" y="1496062"/>
            <a:ext cx="1707833" cy="17078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56301"/>
            <a:ext cx="1685717" cy="168571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180" y="1490636"/>
            <a:ext cx="1766914" cy="176691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99" y="3850375"/>
            <a:ext cx="1703503" cy="169756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" b="18641"/>
          <a:stretch/>
        </p:blipFill>
        <p:spPr>
          <a:xfrm>
            <a:off x="9586699" y="1445793"/>
            <a:ext cx="1658202" cy="182498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605301" y="6215541"/>
            <a:ext cx="69813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https://gitlab.inria.fr/amibio/Infrared/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699" y="3885616"/>
            <a:ext cx="1658202" cy="165820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945" y="1485609"/>
            <a:ext cx="1766914" cy="1766914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838200" y="3305295"/>
            <a:ext cx="1685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Sebastian Will</a:t>
            </a:r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2820349" y="3305295"/>
            <a:ext cx="170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Sarah </a:t>
            </a:r>
            <a:r>
              <a:rPr lang="en-US" dirty="0" err="1" smtClean="0"/>
              <a:t>Berkemer</a:t>
            </a:r>
            <a:endParaRPr lang="en-US" dirty="0"/>
          </a:p>
        </p:txBody>
      </p:sp>
      <p:sp>
        <p:nvSpPr>
          <p:cNvPr id="20" name="ZoneTexte 19"/>
          <p:cNvSpPr txBox="1"/>
          <p:nvPr/>
        </p:nvSpPr>
        <p:spPr>
          <a:xfrm>
            <a:off x="630132" y="5625965"/>
            <a:ext cx="2101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Bertrand </a:t>
            </a:r>
            <a:r>
              <a:rPr lang="en-US" dirty="0" err="1" smtClean="0"/>
              <a:t>Marchand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6008049" y="5625965"/>
            <a:ext cx="2469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Laurent </a:t>
            </a:r>
            <a:r>
              <a:rPr lang="en-US" dirty="0" err="1" smtClean="0"/>
              <a:t>Bulteau</a:t>
            </a:r>
            <a:endParaRPr lang="en-US" dirty="0"/>
          </a:p>
        </p:txBody>
      </p:sp>
      <p:sp>
        <p:nvSpPr>
          <p:cNvPr id="22" name="ZoneTexte 21"/>
          <p:cNvSpPr txBox="1"/>
          <p:nvPr/>
        </p:nvSpPr>
        <p:spPr>
          <a:xfrm>
            <a:off x="9478799" y="5625965"/>
            <a:ext cx="18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Philippe </a:t>
            </a:r>
            <a:r>
              <a:rPr lang="en-US" dirty="0" err="1" smtClean="0"/>
              <a:t>Rinaudo</a:t>
            </a:r>
            <a:endParaRPr lang="en-US" dirty="0"/>
          </a:p>
        </p:txBody>
      </p:sp>
      <p:sp>
        <p:nvSpPr>
          <p:cNvPr id="23" name="ZoneTexte 22"/>
          <p:cNvSpPr txBox="1"/>
          <p:nvPr/>
        </p:nvSpPr>
        <p:spPr>
          <a:xfrm>
            <a:off x="9478799" y="3305295"/>
            <a:ext cx="187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Alain Denise</a:t>
            </a:r>
            <a:endParaRPr lang="en-US" dirty="0"/>
          </a:p>
        </p:txBody>
      </p:sp>
      <p:sp>
        <p:nvSpPr>
          <p:cNvPr id="24" name="ZoneTexte 23"/>
          <p:cNvSpPr txBox="1"/>
          <p:nvPr/>
        </p:nvSpPr>
        <p:spPr>
          <a:xfrm>
            <a:off x="4934181" y="3305295"/>
            <a:ext cx="140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Hua-Ting Yao</a:t>
            </a:r>
            <a:endParaRPr lang="en-US" dirty="0"/>
          </a:p>
        </p:txBody>
      </p:sp>
      <p:sp>
        <p:nvSpPr>
          <p:cNvPr id="25" name="ZoneTexte 24"/>
          <p:cNvSpPr txBox="1"/>
          <p:nvPr/>
        </p:nvSpPr>
        <p:spPr>
          <a:xfrm>
            <a:off x="7328704" y="3305295"/>
            <a:ext cx="1649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Stefan Hammer</a:t>
            </a:r>
            <a:endParaRPr lang="en-US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17" y="4263769"/>
            <a:ext cx="1917711" cy="125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physics-inspired generative models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734639" y="1605654"/>
            <a:ext cx="2855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Potts model (DCA)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1588564" y="3526244"/>
            <a:ext cx="2568325" cy="2679788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ZoneTexte 12"/>
          <p:cNvSpPr txBox="1"/>
          <p:nvPr/>
        </p:nvSpPr>
        <p:spPr>
          <a:xfrm>
            <a:off x="1473862" y="3116351"/>
            <a:ext cx="421203" cy="534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4" name="ZoneTexte 13"/>
          <p:cNvSpPr txBox="1"/>
          <p:nvPr/>
        </p:nvSpPr>
        <p:spPr>
          <a:xfrm>
            <a:off x="3837260" y="3116351"/>
            <a:ext cx="465964" cy="534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82932" y="3391459"/>
            <a:ext cx="421203" cy="534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1128632" y="5841163"/>
            <a:ext cx="465964" cy="534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01341" y="3540967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014116" y="3761530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22818" y="3981579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435593" y="4202142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657449" y="4443369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870224" y="4663932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078927" y="4883981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291702" y="5104544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13558" y="5331048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26333" y="5551611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935035" y="5771660"/>
            <a:ext cx="221856" cy="226504"/>
          </a:xfrm>
          <a:prstGeom prst="rect">
            <a:avLst/>
          </a:prstGeom>
          <a:solidFill>
            <a:schemeClr val="tx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53376" y="4002240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868187" y="3768374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732872" y="5111575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954728" y="4905154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07670" y="4408542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02528" y="4185562"/>
            <a:ext cx="221856" cy="22650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ZoneTexte 72"/>
          <p:cNvSpPr txBox="1"/>
          <p:nvPr/>
        </p:nvSpPr>
        <p:spPr>
          <a:xfrm>
            <a:off x="2362776" y="3192327"/>
            <a:ext cx="367489" cy="400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74" name="ZoneTexte 73"/>
          <p:cNvSpPr txBox="1"/>
          <p:nvPr/>
        </p:nvSpPr>
        <p:spPr>
          <a:xfrm>
            <a:off x="3378807" y="3181390"/>
            <a:ext cx="477152" cy="4008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pic>
        <p:nvPicPr>
          <p:cNvPr id="98" name="Image 97"/>
          <p:cNvPicPr>
            <a:picLocks noChangeAspect="1"/>
          </p:cNvPicPr>
          <p:nvPr/>
        </p:nvPicPr>
        <p:blipFill rotWithShape="1">
          <a:blip r:embed="rId2"/>
          <a:srcRect l="39444" t="56134" r="55126" b="15720"/>
          <a:stretch/>
        </p:blipFill>
        <p:spPr>
          <a:xfrm>
            <a:off x="1899082" y="5179486"/>
            <a:ext cx="498186" cy="668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4" name="ZoneTexte 303"/>
              <p:cNvSpPr txBox="1"/>
              <p:nvPr/>
            </p:nvSpPr>
            <p:spPr>
              <a:xfrm>
                <a:off x="1888928" y="5704989"/>
                <a:ext cx="56259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4" name="ZoneTexte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8928" y="5704989"/>
                <a:ext cx="562595" cy="369332"/>
              </a:xfrm>
              <a:prstGeom prst="rect">
                <a:avLst/>
              </a:prstGeom>
              <a:blipFill>
                <a:blip r:embed="rId6"/>
                <a:stretch>
                  <a:fillRect l="-9783" r="-11957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6" name="Image 30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071" y="2298025"/>
            <a:ext cx="4853940" cy="84201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464586" y="1599555"/>
            <a:ext cx="5883947" cy="4143396"/>
            <a:chOff x="5464586" y="1599555"/>
            <a:chExt cx="5883947" cy="4143396"/>
          </a:xfrm>
        </p:grpSpPr>
        <p:sp>
          <p:nvSpPr>
            <p:cNvPr id="100" name="ZoneTexte 99"/>
            <p:cNvSpPr txBox="1"/>
            <p:nvPr/>
          </p:nvSpPr>
          <p:spPr>
            <a:xfrm>
              <a:off x="5927713" y="1599555"/>
              <a:ext cx="47903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Restricted Boltzmann Machines</a:t>
              </a:r>
              <a:endParaRPr lang="en-US" sz="2800" dirty="0"/>
            </a:p>
          </p:txBody>
        </p:sp>
        <p:sp>
          <p:nvSpPr>
            <p:cNvPr id="115" name="Ellipse 114"/>
            <p:cNvSpPr/>
            <p:nvPr/>
          </p:nvSpPr>
          <p:spPr>
            <a:xfrm>
              <a:off x="7203428" y="4323225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Ellipse 115"/>
            <p:cNvSpPr/>
            <p:nvPr/>
          </p:nvSpPr>
          <p:spPr>
            <a:xfrm>
              <a:off x="7693056" y="4323225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Ellipse 116"/>
            <p:cNvSpPr/>
            <p:nvPr/>
          </p:nvSpPr>
          <p:spPr>
            <a:xfrm>
              <a:off x="8182684" y="4323225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Ellipse 117"/>
            <p:cNvSpPr/>
            <p:nvPr/>
          </p:nvSpPr>
          <p:spPr>
            <a:xfrm>
              <a:off x="8672312" y="4323225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Ellipse 118"/>
            <p:cNvSpPr/>
            <p:nvPr/>
          </p:nvSpPr>
          <p:spPr>
            <a:xfrm>
              <a:off x="9161940" y="4315804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Ellipse 119"/>
            <p:cNvSpPr/>
            <p:nvPr/>
          </p:nvSpPr>
          <p:spPr>
            <a:xfrm>
              <a:off x="9651568" y="4315804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Ellipse 120"/>
            <p:cNvSpPr/>
            <p:nvPr/>
          </p:nvSpPr>
          <p:spPr>
            <a:xfrm>
              <a:off x="10141196" y="4315804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Ellipse 121"/>
            <p:cNvSpPr/>
            <p:nvPr/>
          </p:nvSpPr>
          <p:spPr>
            <a:xfrm>
              <a:off x="10630821" y="4315804"/>
              <a:ext cx="205726" cy="2057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Ellipse 122"/>
            <p:cNvSpPr/>
            <p:nvPr/>
          </p:nvSpPr>
          <p:spPr>
            <a:xfrm>
              <a:off x="6818649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Ellipse 123"/>
            <p:cNvSpPr/>
            <p:nvPr/>
          </p:nvSpPr>
          <p:spPr>
            <a:xfrm>
              <a:off x="7200061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7581473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Ellipse 125"/>
            <p:cNvSpPr/>
            <p:nvPr/>
          </p:nvSpPr>
          <p:spPr>
            <a:xfrm>
              <a:off x="7962885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Ellipse 126"/>
            <p:cNvSpPr/>
            <p:nvPr/>
          </p:nvSpPr>
          <p:spPr>
            <a:xfrm>
              <a:off x="8344297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Ellipse 127"/>
            <p:cNvSpPr/>
            <p:nvPr/>
          </p:nvSpPr>
          <p:spPr>
            <a:xfrm>
              <a:off x="8725709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Ellipse 128"/>
            <p:cNvSpPr/>
            <p:nvPr/>
          </p:nvSpPr>
          <p:spPr>
            <a:xfrm>
              <a:off x="9107121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Ellipse 129"/>
            <p:cNvSpPr/>
            <p:nvPr/>
          </p:nvSpPr>
          <p:spPr>
            <a:xfrm>
              <a:off x="9488533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Ellipse 130"/>
            <p:cNvSpPr/>
            <p:nvPr/>
          </p:nvSpPr>
          <p:spPr>
            <a:xfrm>
              <a:off x="9869945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Ellipse 131"/>
            <p:cNvSpPr/>
            <p:nvPr/>
          </p:nvSpPr>
          <p:spPr>
            <a:xfrm>
              <a:off x="10251357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Ellipse 132"/>
            <p:cNvSpPr/>
            <p:nvPr/>
          </p:nvSpPr>
          <p:spPr>
            <a:xfrm>
              <a:off x="10632769" y="5131658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Ellipse 133"/>
            <p:cNvSpPr/>
            <p:nvPr/>
          </p:nvSpPr>
          <p:spPr>
            <a:xfrm>
              <a:off x="11014181" y="5144063"/>
              <a:ext cx="205726" cy="20572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6" name="Connecteur droit 135"/>
            <p:cNvCxnSpPr>
              <a:stCxn id="115" idx="4"/>
              <a:endCxn id="123" idx="0"/>
            </p:cNvCxnSpPr>
            <p:nvPr/>
          </p:nvCxnSpPr>
          <p:spPr>
            <a:xfrm flipH="1">
              <a:off x="6921512" y="4528951"/>
              <a:ext cx="384779" cy="60270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>
              <a:stCxn id="115" idx="4"/>
              <a:endCxn id="134" idx="0"/>
            </p:cNvCxnSpPr>
            <p:nvPr/>
          </p:nvCxnSpPr>
          <p:spPr>
            <a:xfrm>
              <a:off x="7306291" y="4528951"/>
              <a:ext cx="3810753" cy="61511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Connecteur droit 139"/>
            <p:cNvCxnSpPr>
              <a:stCxn id="116" idx="4"/>
              <a:endCxn id="124" idx="0"/>
            </p:cNvCxnSpPr>
            <p:nvPr/>
          </p:nvCxnSpPr>
          <p:spPr>
            <a:xfrm flipH="1">
              <a:off x="7302924" y="4528951"/>
              <a:ext cx="492995" cy="60270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>
              <a:stCxn id="116" idx="4"/>
              <a:endCxn id="133" idx="0"/>
            </p:cNvCxnSpPr>
            <p:nvPr/>
          </p:nvCxnSpPr>
          <p:spPr>
            <a:xfrm>
              <a:off x="7795919" y="4528951"/>
              <a:ext cx="2939713" cy="602707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Connecteur droit 149"/>
            <p:cNvCxnSpPr>
              <a:stCxn id="117" idx="4"/>
              <a:endCxn id="125" idx="0"/>
            </p:cNvCxnSpPr>
            <p:nvPr/>
          </p:nvCxnSpPr>
          <p:spPr>
            <a:xfrm flipH="1">
              <a:off x="7684336" y="4528951"/>
              <a:ext cx="601211" cy="60270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>
              <a:stCxn id="117" idx="4"/>
              <a:endCxn id="126" idx="0"/>
            </p:cNvCxnSpPr>
            <p:nvPr/>
          </p:nvCxnSpPr>
          <p:spPr>
            <a:xfrm flipH="1">
              <a:off x="8065748" y="4528951"/>
              <a:ext cx="219799" cy="60270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>
              <a:stCxn id="117" idx="4"/>
              <a:endCxn id="127" idx="0"/>
            </p:cNvCxnSpPr>
            <p:nvPr/>
          </p:nvCxnSpPr>
          <p:spPr>
            <a:xfrm>
              <a:off x="8285547" y="4528951"/>
              <a:ext cx="161613" cy="602707"/>
            </a:xfrm>
            <a:prstGeom prst="line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Connecteur droit 158"/>
            <p:cNvCxnSpPr>
              <a:stCxn id="118" idx="4"/>
              <a:endCxn id="128" idx="0"/>
            </p:cNvCxnSpPr>
            <p:nvPr/>
          </p:nvCxnSpPr>
          <p:spPr>
            <a:xfrm>
              <a:off x="8775175" y="4528951"/>
              <a:ext cx="53397" cy="6027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>
              <a:stCxn id="118" idx="4"/>
              <a:endCxn id="129" idx="0"/>
            </p:cNvCxnSpPr>
            <p:nvPr/>
          </p:nvCxnSpPr>
          <p:spPr>
            <a:xfrm>
              <a:off x="8775175" y="4528951"/>
              <a:ext cx="434809" cy="6027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Connecteur droit 164"/>
            <p:cNvCxnSpPr>
              <a:stCxn id="119" idx="4"/>
              <a:endCxn id="129" idx="0"/>
            </p:cNvCxnSpPr>
            <p:nvPr/>
          </p:nvCxnSpPr>
          <p:spPr>
            <a:xfrm flipH="1">
              <a:off x="9209984" y="4521530"/>
              <a:ext cx="54819" cy="610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Connecteur droit 168"/>
            <p:cNvCxnSpPr>
              <a:stCxn id="119" idx="4"/>
              <a:endCxn id="130" idx="0"/>
            </p:cNvCxnSpPr>
            <p:nvPr/>
          </p:nvCxnSpPr>
          <p:spPr>
            <a:xfrm>
              <a:off x="9264803" y="4521530"/>
              <a:ext cx="326593" cy="610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>
              <a:stCxn id="120" idx="4"/>
              <a:endCxn id="131" idx="0"/>
            </p:cNvCxnSpPr>
            <p:nvPr/>
          </p:nvCxnSpPr>
          <p:spPr>
            <a:xfrm>
              <a:off x="9754431" y="4521530"/>
              <a:ext cx="218377" cy="610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Connecteur droit 174"/>
            <p:cNvCxnSpPr>
              <a:stCxn id="120" idx="4"/>
              <a:endCxn id="132" idx="0"/>
            </p:cNvCxnSpPr>
            <p:nvPr/>
          </p:nvCxnSpPr>
          <p:spPr>
            <a:xfrm>
              <a:off x="9754431" y="4521530"/>
              <a:ext cx="599789" cy="6101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9" name="Image 178"/>
            <p:cNvPicPr>
              <a:picLocks noChangeAspect="1"/>
            </p:cNvPicPr>
            <p:nvPr/>
          </p:nvPicPr>
          <p:blipFill rotWithShape="1">
            <a:blip r:embed="rId8"/>
            <a:srcRect l="24026" t="22922" r="68660" b="38881"/>
            <a:stretch/>
          </p:blipFill>
          <p:spPr>
            <a:xfrm>
              <a:off x="6723926" y="4219752"/>
              <a:ext cx="240071" cy="397830"/>
            </a:xfrm>
            <a:prstGeom prst="rect">
              <a:avLst/>
            </a:prstGeom>
          </p:spPr>
        </p:pic>
        <p:pic>
          <p:nvPicPr>
            <p:cNvPr id="180" name="Image 179"/>
            <p:cNvPicPr>
              <a:picLocks noChangeAspect="1"/>
            </p:cNvPicPr>
            <p:nvPr/>
          </p:nvPicPr>
          <p:blipFill rotWithShape="1">
            <a:blip r:embed="rId8"/>
            <a:srcRect l="14914" t="27532" r="78801" b="36499"/>
            <a:stretch/>
          </p:blipFill>
          <p:spPr>
            <a:xfrm>
              <a:off x="6397707" y="5069441"/>
              <a:ext cx="206293" cy="374626"/>
            </a:xfrm>
            <a:prstGeom prst="rect">
              <a:avLst/>
            </a:prstGeom>
          </p:spPr>
        </p:pic>
        <p:cxnSp>
          <p:nvCxnSpPr>
            <p:cNvPr id="181" name="Connecteur droit 180"/>
            <p:cNvCxnSpPr>
              <a:stCxn id="121" idx="4"/>
              <a:endCxn id="130" idx="0"/>
            </p:cNvCxnSpPr>
            <p:nvPr/>
          </p:nvCxnSpPr>
          <p:spPr>
            <a:xfrm flipH="1">
              <a:off x="9591396" y="4521530"/>
              <a:ext cx="652663" cy="61012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Connecteur droit 183"/>
            <p:cNvCxnSpPr>
              <a:stCxn id="121" idx="4"/>
              <a:endCxn id="133" idx="0"/>
            </p:cNvCxnSpPr>
            <p:nvPr/>
          </p:nvCxnSpPr>
          <p:spPr>
            <a:xfrm>
              <a:off x="10244059" y="4521530"/>
              <a:ext cx="491573" cy="61012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>
              <a:stCxn id="122" idx="4"/>
              <a:endCxn id="131" idx="0"/>
            </p:cNvCxnSpPr>
            <p:nvPr/>
          </p:nvCxnSpPr>
          <p:spPr>
            <a:xfrm flipH="1">
              <a:off x="9972808" y="4521530"/>
              <a:ext cx="760876" cy="61012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>
              <a:stCxn id="122" idx="4"/>
              <a:endCxn id="134" idx="0"/>
            </p:cNvCxnSpPr>
            <p:nvPr/>
          </p:nvCxnSpPr>
          <p:spPr>
            <a:xfrm>
              <a:off x="10733684" y="4521530"/>
              <a:ext cx="383360" cy="622533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6" name="ZoneTexte 195"/>
            <p:cNvSpPr txBox="1"/>
            <p:nvPr/>
          </p:nvSpPr>
          <p:spPr>
            <a:xfrm>
              <a:off x="6773269" y="5262027"/>
              <a:ext cx="359985" cy="456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97" name="ZoneTexte 196"/>
            <p:cNvSpPr txBox="1"/>
            <p:nvPr/>
          </p:nvSpPr>
          <p:spPr>
            <a:xfrm>
              <a:off x="10950294" y="5286117"/>
              <a:ext cx="398239" cy="456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8319288" y="5306071"/>
              <a:ext cx="314079" cy="342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218" name="ZoneTexte 217"/>
            <p:cNvSpPr txBox="1"/>
            <p:nvPr/>
          </p:nvSpPr>
          <p:spPr>
            <a:xfrm>
              <a:off x="10193022" y="5337384"/>
              <a:ext cx="407803" cy="342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sp>
          <p:nvSpPr>
            <p:cNvPr id="253" name="ZoneTexte 252"/>
            <p:cNvSpPr txBox="1"/>
            <p:nvPr/>
          </p:nvSpPr>
          <p:spPr>
            <a:xfrm>
              <a:off x="7148534" y="3991335"/>
              <a:ext cx="359985" cy="456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54" name="ZoneTexte 253"/>
            <p:cNvSpPr txBox="1"/>
            <p:nvPr/>
          </p:nvSpPr>
          <p:spPr>
            <a:xfrm>
              <a:off x="10537379" y="3962359"/>
              <a:ext cx="515565" cy="498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  <p:cxnSp>
          <p:nvCxnSpPr>
            <p:cNvPr id="255" name="Connecteur droit avec flèche 254"/>
            <p:cNvCxnSpPr/>
            <p:nvPr/>
          </p:nvCxnSpPr>
          <p:spPr>
            <a:xfrm>
              <a:off x="5981902" y="4687893"/>
              <a:ext cx="1009489" cy="138701"/>
            </a:xfrm>
            <a:prstGeom prst="straightConnector1">
              <a:avLst/>
            </a:prstGeom>
            <a:ln w="28575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5" name="ZoneTexte 284"/>
                <p:cNvSpPr txBox="1"/>
                <p:nvPr/>
              </p:nvSpPr>
              <p:spPr>
                <a:xfrm>
                  <a:off x="5464586" y="4686684"/>
                  <a:ext cx="564913" cy="3740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285" name="ZoneTexte 2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586" y="4686684"/>
                  <a:ext cx="564913" cy="37401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7" name="Image 30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6274" y="2274778"/>
              <a:ext cx="5305901" cy="730568"/>
            </a:xfrm>
            <a:prstGeom prst="rect">
              <a:avLst/>
            </a:prstGeom>
          </p:spPr>
        </p:pic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70059" y="3066956"/>
            <a:ext cx="2030730" cy="681038"/>
          </a:xfrm>
          <a:prstGeom prst="rect">
            <a:avLst/>
          </a:prstGeom>
        </p:spPr>
      </p:pic>
      <p:pic>
        <p:nvPicPr>
          <p:cNvPr id="86" name="Image 85"/>
          <p:cNvPicPr>
            <a:picLocks noChangeAspect="1"/>
          </p:cNvPicPr>
          <p:nvPr/>
        </p:nvPicPr>
        <p:blipFill rotWithShape="1">
          <a:blip r:embed="rId11"/>
          <a:srcRect l="58582" t="26432" r="20989" b="30678"/>
          <a:stretch/>
        </p:blipFill>
        <p:spPr>
          <a:xfrm>
            <a:off x="5349073" y="4268563"/>
            <a:ext cx="593852" cy="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1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 as (hyper)graphs</a:t>
            </a:r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583148" y="3329998"/>
            <a:ext cx="2855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Potts model (DCA)</a:t>
            </a:r>
            <a:endParaRPr lang="en-US" sz="2800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644650"/>
            <a:ext cx="9327839" cy="148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 perspective: Weighted CSP ([W]CSP), aka graphical models</a:t>
            </a:r>
          </a:p>
          <a:p>
            <a:r>
              <a:rPr lang="en-US" dirty="0" smtClean="0"/>
              <a:t>(Hyper)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Graph</a:t>
            </a:r>
            <a:r>
              <a:rPr lang="en-US" dirty="0" smtClean="0"/>
              <a:t> model </a:t>
            </a:r>
            <a:r>
              <a:rPr lang="en-US" i="1" dirty="0" smtClean="0"/>
              <a:t>G</a:t>
            </a:r>
            <a:r>
              <a:rPr lang="en-US" dirty="0" smtClean="0"/>
              <a:t>=(</a:t>
            </a:r>
            <a:r>
              <a:rPr lang="en-US" i="1" dirty="0" smtClean="0"/>
              <a:t>V</a:t>
            </a:r>
            <a:r>
              <a:rPr lang="en-US" dirty="0" smtClean="0"/>
              <a:t>,</a:t>
            </a:r>
            <a:r>
              <a:rPr lang="en-US" i="1" dirty="0" smtClean="0"/>
              <a:t>E</a:t>
            </a:r>
            <a:r>
              <a:rPr lang="en-US" dirty="0" smtClean="0"/>
              <a:t>): 	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 </a:t>
            </a:r>
            <a:r>
              <a:rPr lang="en-US" sz="2400" dirty="0" smtClean="0"/>
              <a:t>sequence positions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2400" i="1" dirty="0" smtClean="0"/>
              <a:t>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</a:t>
            </a:r>
            <a:r>
              <a:rPr lang="en-US" sz="2400" dirty="0" smtClean="0"/>
              <a:t> Informative pairs</a:t>
            </a:r>
          </a:p>
        </p:txBody>
      </p:sp>
      <p:grpSp>
        <p:nvGrpSpPr>
          <p:cNvPr id="99" name="Groupe 98"/>
          <p:cNvGrpSpPr/>
          <p:nvPr/>
        </p:nvGrpSpPr>
        <p:grpSpPr>
          <a:xfrm>
            <a:off x="4925882" y="3521487"/>
            <a:ext cx="2618413" cy="2766870"/>
            <a:chOff x="781283" y="3802302"/>
            <a:chExt cx="2273799" cy="2317880"/>
          </a:xfrm>
        </p:grpSpPr>
        <p:sp>
          <p:nvSpPr>
            <p:cNvPr id="12" name="Rectangle 11"/>
            <p:cNvSpPr/>
            <p:nvPr/>
          </p:nvSpPr>
          <p:spPr>
            <a:xfrm>
              <a:off x="1110709" y="4151335"/>
              <a:ext cx="1839561" cy="1851624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028554" y="380230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721336" y="3802302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820175" y="405820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781283" y="5750850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63110" y="4161508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15510" y="4313908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564993" y="4465953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717393" y="4618353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76297" y="4785031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028697" y="4937431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178180" y="5089476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30580" y="5241876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489484" y="5398381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41884" y="5550781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791367" y="5702826"/>
              <a:ext cx="158904" cy="156505"/>
            </a:xfrm>
            <a:prstGeom prst="rect">
              <a:avLst/>
            </a:pr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873380" y="4480229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27238" y="4318637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46568" y="5246734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805472" y="5104106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342017" y="4760967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481584" y="4606897"/>
              <a:ext cx="158904" cy="15650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1665238" y="3854798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5</a:t>
              </a:r>
              <a:endParaRPr lang="en-US" sz="1200" dirty="0"/>
            </a:p>
          </p:txBody>
        </p:sp>
        <p:sp>
          <p:nvSpPr>
            <p:cNvPr id="74" name="ZoneTexte 73"/>
            <p:cNvSpPr txBox="1"/>
            <p:nvPr/>
          </p:nvSpPr>
          <p:spPr>
            <a:xfrm>
              <a:off x="2392969" y="384724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10</a:t>
              </a:r>
              <a:endParaRPr lang="en-US" sz="1200" dirty="0"/>
            </a:p>
          </p:txBody>
        </p:sp>
        <p:pic>
          <p:nvPicPr>
            <p:cNvPr id="98" name="Image 97"/>
            <p:cNvPicPr>
              <a:picLocks noChangeAspect="1"/>
            </p:cNvPicPr>
            <p:nvPr/>
          </p:nvPicPr>
          <p:blipFill rotWithShape="1">
            <a:blip r:embed="rId2"/>
            <a:srcRect l="39444" t="56134" r="55126" b="15720"/>
            <a:stretch/>
          </p:blipFill>
          <p:spPr>
            <a:xfrm>
              <a:off x="1333117" y="5293658"/>
              <a:ext cx="356825" cy="461683"/>
            </a:xfrm>
            <a:prstGeom prst="rect">
              <a:avLst/>
            </a:prstGeom>
          </p:spPr>
        </p:pic>
      </p:grpSp>
      <p:cxnSp>
        <p:nvCxnSpPr>
          <p:cNvPr id="5" name="Connecteur droit 4"/>
          <p:cNvCxnSpPr/>
          <p:nvPr/>
        </p:nvCxnSpPr>
        <p:spPr>
          <a:xfrm>
            <a:off x="8528050" y="2324100"/>
            <a:ext cx="0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12710" y="2175871"/>
            <a:ext cx="301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+ </a:t>
            </a:r>
            <a:r>
              <a:rPr lang="en-US" sz="2400" dirty="0" smtClean="0"/>
              <a:t>Evaluation </a:t>
            </a:r>
            <a:r>
              <a:rPr lang="en-US" sz="2400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ZoneTexte 137"/>
              <p:cNvSpPr txBox="1"/>
              <p:nvPr/>
            </p:nvSpPr>
            <p:spPr>
              <a:xfrm>
                <a:off x="8662570" y="2605805"/>
                <a:ext cx="335314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2570" y="2605805"/>
                <a:ext cx="3353145" cy="369332"/>
              </a:xfrm>
              <a:prstGeom prst="rect">
                <a:avLst/>
              </a:prstGeom>
              <a:blipFill>
                <a:blip r:embed="rId3"/>
                <a:stretch>
                  <a:fillRect l="-1636" r="-545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1" name="Image 1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12" y="4621812"/>
            <a:ext cx="4853940" cy="84201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7759835" y="3376056"/>
            <a:ext cx="4255880" cy="3383254"/>
            <a:chOff x="7759835" y="3376056"/>
            <a:chExt cx="4255880" cy="3383254"/>
          </a:xfrm>
        </p:grpSpPr>
        <p:grpSp>
          <p:nvGrpSpPr>
            <p:cNvPr id="3" name="Groupe 2"/>
            <p:cNvGrpSpPr/>
            <p:nvPr/>
          </p:nvGrpSpPr>
          <p:grpSpPr>
            <a:xfrm>
              <a:off x="8895988" y="3856388"/>
              <a:ext cx="2629437" cy="2496117"/>
              <a:chOff x="8860636" y="4371960"/>
              <a:chExt cx="1736926" cy="1648858"/>
            </a:xfrm>
          </p:grpSpPr>
          <p:cxnSp>
            <p:nvCxnSpPr>
              <p:cNvPr id="76" name="Connecteur droit 75"/>
              <p:cNvCxnSpPr/>
              <p:nvPr/>
            </p:nvCxnSpPr>
            <p:spPr>
              <a:xfrm flipH="1">
                <a:off x="9645584" y="5162690"/>
                <a:ext cx="719172" cy="705824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 flipH="1">
                <a:off x="9292064" y="4798933"/>
                <a:ext cx="984256" cy="990662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 flipH="1" flipV="1">
                <a:off x="8918069" y="5159353"/>
                <a:ext cx="1096278" cy="61238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H="1" flipV="1">
                <a:off x="9026528" y="4778909"/>
                <a:ext cx="1229768" cy="747539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necteur droit 92"/>
              <p:cNvCxnSpPr/>
              <p:nvPr/>
            </p:nvCxnSpPr>
            <p:spPr>
              <a:xfrm flipH="1">
                <a:off x="9019855" y="4440181"/>
                <a:ext cx="625729" cy="1086268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/>
              <p:cNvCxnSpPr/>
              <p:nvPr/>
            </p:nvCxnSpPr>
            <p:spPr>
              <a:xfrm flipH="1">
                <a:off x="8913621" y="4501919"/>
                <a:ext cx="388229" cy="67134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0" name="Groupe 49"/>
              <p:cNvGrpSpPr/>
              <p:nvPr/>
            </p:nvGrpSpPr>
            <p:grpSpPr>
              <a:xfrm>
                <a:off x="8860636" y="4371960"/>
                <a:ext cx="1555017" cy="1551191"/>
                <a:chOff x="5243443" y="3908705"/>
                <a:chExt cx="2168941" cy="2163605"/>
              </a:xfrm>
            </p:grpSpPr>
            <p:sp>
              <p:nvSpPr>
                <p:cNvPr id="49" name="Arc 48"/>
                <p:cNvSpPr/>
                <p:nvPr/>
              </p:nvSpPr>
              <p:spPr>
                <a:xfrm>
                  <a:off x="5320749" y="3991563"/>
                  <a:ext cx="2014331" cy="2014331"/>
                </a:xfrm>
                <a:prstGeom prst="arc">
                  <a:avLst>
                    <a:gd name="adj1" fmla="val 18137638"/>
                    <a:gd name="adj2" fmla="val 16224161"/>
                  </a:avLst>
                </a:pr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100"/>
                </a:p>
              </p:txBody>
            </p:sp>
            <p:sp>
              <p:nvSpPr>
                <p:cNvPr id="35" name="Rectangle à coins arrondis 34"/>
                <p:cNvSpPr/>
                <p:nvPr/>
              </p:nvSpPr>
              <p:spPr>
                <a:xfrm>
                  <a:off x="6765914" y="4036325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1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à coins arrondis 35"/>
                <p:cNvSpPr/>
                <p:nvPr/>
              </p:nvSpPr>
              <p:spPr>
                <a:xfrm>
                  <a:off x="7141819" y="4419573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2</a:t>
                  </a:r>
                </a:p>
              </p:txBody>
            </p:sp>
            <p:sp>
              <p:nvSpPr>
                <p:cNvPr id="37" name="Rectangle à coins arrondis 36"/>
                <p:cNvSpPr/>
                <p:nvPr/>
              </p:nvSpPr>
              <p:spPr>
                <a:xfrm>
                  <a:off x="7257775" y="4939327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3</a:t>
                  </a:r>
                </a:p>
              </p:txBody>
            </p:sp>
            <p:sp>
              <p:nvSpPr>
                <p:cNvPr id="38" name="Rectangle à coins arrondis 37"/>
                <p:cNvSpPr/>
                <p:nvPr/>
              </p:nvSpPr>
              <p:spPr>
                <a:xfrm>
                  <a:off x="7102892" y="5448032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4</a:t>
                  </a:r>
                </a:p>
              </p:txBody>
            </p:sp>
            <p:sp>
              <p:nvSpPr>
                <p:cNvPr id="39" name="Rectangle à coins arrondis 38"/>
                <p:cNvSpPr/>
                <p:nvPr/>
              </p:nvSpPr>
              <p:spPr>
                <a:xfrm>
                  <a:off x="6765913" y="5782026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5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à coins arrondis 39"/>
                <p:cNvSpPr/>
                <p:nvPr/>
              </p:nvSpPr>
              <p:spPr>
                <a:xfrm>
                  <a:off x="6259012" y="5917701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6</a:t>
                  </a:r>
                </a:p>
              </p:txBody>
            </p:sp>
            <p:sp>
              <p:nvSpPr>
                <p:cNvPr id="41" name="Rectangle à coins arrondis 40"/>
                <p:cNvSpPr/>
                <p:nvPr/>
              </p:nvSpPr>
              <p:spPr>
                <a:xfrm>
                  <a:off x="5774207" y="5798400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7</a:t>
                  </a:r>
                </a:p>
              </p:txBody>
            </p:sp>
            <p:sp>
              <p:nvSpPr>
                <p:cNvPr id="42" name="Rectangle à coins arrondis 41"/>
                <p:cNvSpPr/>
                <p:nvPr/>
              </p:nvSpPr>
              <p:spPr>
                <a:xfrm>
                  <a:off x="5398052" y="5450211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8</a:t>
                  </a:r>
                </a:p>
              </p:txBody>
            </p:sp>
            <p:sp>
              <p:nvSpPr>
                <p:cNvPr id="43" name="Rectangle à coins arrondis 42"/>
                <p:cNvSpPr/>
                <p:nvPr/>
              </p:nvSpPr>
              <p:spPr>
                <a:xfrm>
                  <a:off x="5243443" y="4934167"/>
                  <a:ext cx="154609" cy="15460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900" dirty="0">
                      <a:solidFill>
                        <a:schemeClr val="tx1"/>
                      </a:solidFill>
                    </a:rPr>
                    <a:t>9</a:t>
                  </a:r>
                </a:p>
              </p:txBody>
            </p:sp>
            <p:sp>
              <p:nvSpPr>
                <p:cNvPr id="44" name="Rectangle à coins arrondis 43"/>
                <p:cNvSpPr/>
                <p:nvPr/>
              </p:nvSpPr>
              <p:spPr>
                <a:xfrm>
                  <a:off x="5387229" y="4391143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10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7" name="Rectangle à coins arrondis 46"/>
                <p:cNvSpPr/>
                <p:nvPr/>
              </p:nvSpPr>
              <p:spPr>
                <a:xfrm>
                  <a:off x="5761174" y="4007895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11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à coins arrondis 47"/>
                <p:cNvSpPr/>
                <p:nvPr/>
              </p:nvSpPr>
              <p:spPr>
                <a:xfrm>
                  <a:off x="6245870" y="3908705"/>
                  <a:ext cx="180894" cy="183039"/>
                </a:xfrm>
                <a:prstGeom prst="roundRect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900" dirty="0" smtClean="0">
                      <a:solidFill>
                        <a:schemeClr val="tx1"/>
                      </a:solidFill>
                    </a:rPr>
                    <a:t>N</a:t>
                  </a:r>
                  <a:endParaRPr lang="en-US" sz="900" dirty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6" name="Connecteur droit avec flèche 105"/>
              <p:cNvCxnSpPr/>
              <p:nvPr/>
            </p:nvCxnSpPr>
            <p:spPr>
              <a:xfrm flipH="1">
                <a:off x="10360229" y="4457037"/>
                <a:ext cx="237333" cy="242476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Connecteur droit avec flèche 108"/>
              <p:cNvCxnSpPr>
                <a:stCxn id="103" idx="0"/>
              </p:cNvCxnSpPr>
              <p:nvPr/>
            </p:nvCxnSpPr>
            <p:spPr>
              <a:xfrm flipV="1">
                <a:off x="8934356" y="5462559"/>
                <a:ext cx="395264" cy="558259"/>
              </a:xfrm>
              <a:prstGeom prst="straightConnector1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Flèche droite 8"/>
            <p:cNvSpPr/>
            <p:nvPr/>
          </p:nvSpPr>
          <p:spPr>
            <a:xfrm>
              <a:off x="7829356" y="4806110"/>
              <a:ext cx="868410" cy="263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Connecteur droit avec flèche 138"/>
            <p:cNvCxnSpPr/>
            <p:nvPr/>
          </p:nvCxnSpPr>
          <p:spPr>
            <a:xfrm flipV="1">
              <a:off x="9347200" y="6148428"/>
              <a:ext cx="419100" cy="2040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2" name="Image 141"/>
            <p:cNvPicPr>
              <a:picLocks noChangeAspect="1"/>
            </p:cNvPicPr>
            <p:nvPr/>
          </p:nvPicPr>
          <p:blipFill rotWithShape="1">
            <a:blip r:embed="rId4"/>
            <a:srcRect l="47802" t="29242" r="29968" b="22976"/>
            <a:stretch/>
          </p:blipFill>
          <p:spPr>
            <a:xfrm>
              <a:off x="7759835" y="6186404"/>
              <a:ext cx="1536430" cy="572906"/>
            </a:xfrm>
            <a:prstGeom prst="rect">
              <a:avLst/>
            </a:prstGeom>
          </p:spPr>
        </p:pic>
        <p:pic>
          <p:nvPicPr>
            <p:cNvPr id="143" name="Image 142"/>
            <p:cNvPicPr>
              <a:picLocks noChangeAspect="1"/>
            </p:cNvPicPr>
            <p:nvPr/>
          </p:nvPicPr>
          <p:blipFill rotWithShape="1">
            <a:blip r:embed="rId4"/>
            <a:srcRect l="81409" t="23903" r="6673" b="31162"/>
            <a:stretch/>
          </p:blipFill>
          <p:spPr>
            <a:xfrm>
              <a:off x="11192049" y="3376056"/>
              <a:ext cx="823666" cy="5387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34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 as (hyper)graphs</a:t>
            </a:r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644650"/>
            <a:ext cx="9327839" cy="148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CS perspective: Weighted CSP ([W]CSP), aka graphical models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Hypergraph</a:t>
            </a:r>
            <a:r>
              <a:rPr lang="en-US" dirty="0" smtClean="0"/>
              <a:t> model </a:t>
            </a:r>
            <a:r>
              <a:rPr lang="en-US" i="1" dirty="0" smtClean="0"/>
              <a:t>G</a:t>
            </a:r>
            <a:r>
              <a:rPr lang="en-US" dirty="0" smtClean="0"/>
              <a:t>=(V,</a:t>
            </a:r>
            <a:r>
              <a:rPr lang="en-US" b="1" i="1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): 	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 </a:t>
            </a:r>
            <a:r>
              <a:rPr lang="en-US" sz="2400" dirty="0" smtClean="0"/>
              <a:t>sequence positions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2400" b="1" i="1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</a:t>
            </a:r>
            <a:r>
              <a:rPr lang="en-US" sz="2400" dirty="0" smtClean="0"/>
              <a:t> Informative </a:t>
            </a:r>
            <a:r>
              <a:rPr lang="en-US" sz="2400" b="1" dirty="0" smtClean="0">
                <a:solidFill>
                  <a:srgbClr val="C00000"/>
                </a:solidFill>
              </a:rPr>
              <a:t>subsets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528050" y="2324100"/>
            <a:ext cx="0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12710" y="2175871"/>
            <a:ext cx="301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+ </a:t>
            </a:r>
            <a:r>
              <a:rPr lang="en-US" sz="2400" dirty="0" smtClean="0"/>
              <a:t>Evaluation </a:t>
            </a:r>
            <a:r>
              <a:rPr lang="en-US" sz="2400" dirty="0"/>
              <a:t>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ZoneTexte 137"/>
              <p:cNvSpPr txBox="1"/>
              <p:nvPr/>
            </p:nvSpPr>
            <p:spPr>
              <a:xfrm>
                <a:off x="9007590" y="2605805"/>
                <a:ext cx="2695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7590" y="2605805"/>
                <a:ext cx="2695009" cy="369332"/>
              </a:xfrm>
              <a:prstGeom prst="rect">
                <a:avLst/>
              </a:prstGeom>
              <a:blipFill>
                <a:blip r:embed="rId2"/>
                <a:stretch>
                  <a:fillRect l="-2262" r="-6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ZoneTexte 62"/>
          <p:cNvSpPr txBox="1"/>
          <p:nvPr/>
        </p:nvSpPr>
        <p:spPr>
          <a:xfrm>
            <a:off x="601841" y="3387386"/>
            <a:ext cx="464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Restricted Boltzmann Machine</a:t>
            </a:r>
            <a:endParaRPr lang="en-US" sz="2800" dirty="0"/>
          </a:p>
        </p:txBody>
      </p:sp>
      <p:grpSp>
        <p:nvGrpSpPr>
          <p:cNvPr id="3" name="Groupe 2"/>
          <p:cNvGrpSpPr/>
          <p:nvPr/>
        </p:nvGrpSpPr>
        <p:grpSpPr>
          <a:xfrm>
            <a:off x="7040439" y="4217950"/>
            <a:ext cx="4228853" cy="2258396"/>
            <a:chOff x="7040439" y="4217950"/>
            <a:chExt cx="4228853" cy="2258396"/>
          </a:xfrm>
        </p:grpSpPr>
        <p:sp>
          <p:nvSpPr>
            <p:cNvPr id="173" name="Rectangle à coins arrondis 172"/>
            <p:cNvSpPr/>
            <p:nvPr/>
          </p:nvSpPr>
          <p:spPr>
            <a:xfrm rot="18994746">
              <a:off x="10404942" y="5945439"/>
              <a:ext cx="844974" cy="2858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à coins arrondis 173"/>
            <p:cNvSpPr/>
            <p:nvPr/>
          </p:nvSpPr>
          <p:spPr>
            <a:xfrm rot="17227609">
              <a:off x="10685979" y="5480692"/>
              <a:ext cx="844974" cy="290076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à coins arrondis 175"/>
            <p:cNvSpPr/>
            <p:nvPr/>
          </p:nvSpPr>
          <p:spPr>
            <a:xfrm rot="18994746">
              <a:off x="10418856" y="5970846"/>
              <a:ext cx="792865" cy="256234"/>
            </a:xfrm>
            <a:prstGeom prst="roundRect">
              <a:avLst>
                <a:gd name="adj" fmla="val 50000"/>
              </a:avLst>
            </a:prstGeom>
            <a:solidFill>
              <a:srgbClr val="7030A0"/>
            </a:solidFill>
            <a:ln w="28575"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à coins arrondis 170"/>
            <p:cNvSpPr/>
            <p:nvPr/>
          </p:nvSpPr>
          <p:spPr>
            <a:xfrm rot="11724137">
              <a:off x="9501637" y="4494687"/>
              <a:ext cx="1727792" cy="22768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à coins arrondis 171"/>
            <p:cNvSpPr/>
            <p:nvPr/>
          </p:nvSpPr>
          <p:spPr>
            <a:xfrm rot="11461645">
              <a:off x="10018594" y="4256140"/>
              <a:ext cx="794392" cy="22768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à coins arrondis 147"/>
            <p:cNvSpPr/>
            <p:nvPr/>
          </p:nvSpPr>
          <p:spPr>
            <a:xfrm rot="2662058">
              <a:off x="9057467" y="5958801"/>
              <a:ext cx="797049" cy="2858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à coins arrondis 148"/>
            <p:cNvSpPr/>
            <p:nvPr/>
          </p:nvSpPr>
          <p:spPr>
            <a:xfrm rot="6353799">
              <a:off x="8752359" y="4936757"/>
              <a:ext cx="844974" cy="2858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à coins arrondis 149"/>
            <p:cNvSpPr/>
            <p:nvPr/>
          </p:nvSpPr>
          <p:spPr>
            <a:xfrm rot="6250860">
              <a:off x="8554930" y="5048473"/>
              <a:ext cx="1788707" cy="22768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à coins arrondis 150"/>
            <p:cNvSpPr/>
            <p:nvPr/>
          </p:nvSpPr>
          <p:spPr>
            <a:xfrm rot="8108240">
              <a:off x="8689697" y="4771172"/>
              <a:ext cx="1808443" cy="227689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7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à coins arrondis 146"/>
            <p:cNvSpPr/>
            <p:nvPr/>
          </p:nvSpPr>
          <p:spPr>
            <a:xfrm rot="778772">
              <a:off x="9474654" y="6190456"/>
              <a:ext cx="844974" cy="2858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e 3"/>
            <p:cNvGrpSpPr/>
            <p:nvPr/>
          </p:nvGrpSpPr>
          <p:grpSpPr>
            <a:xfrm>
              <a:off x="9017195" y="4217950"/>
              <a:ext cx="2252097" cy="2246556"/>
              <a:chOff x="9718848" y="4217949"/>
              <a:chExt cx="1555017" cy="1551191"/>
            </a:xfrm>
          </p:grpSpPr>
          <p:sp>
            <p:nvSpPr>
              <p:cNvPr id="129" name="Rectangle à coins arrondis 128"/>
              <p:cNvSpPr/>
              <p:nvPr/>
            </p:nvSpPr>
            <p:spPr>
              <a:xfrm>
                <a:off x="10810380" y="4309446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1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à coins arrondis 129"/>
              <p:cNvSpPr/>
              <p:nvPr/>
            </p:nvSpPr>
            <p:spPr>
              <a:xfrm>
                <a:off x="11079884" y="4584214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131" name="Rectangle à coins arrondis 130"/>
              <p:cNvSpPr/>
              <p:nvPr/>
            </p:nvSpPr>
            <p:spPr>
              <a:xfrm>
                <a:off x="11163018" y="4956851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132" name="Rectangle à coins arrondis 131"/>
              <p:cNvSpPr/>
              <p:nvPr/>
            </p:nvSpPr>
            <p:spPr>
              <a:xfrm>
                <a:off x="11051975" y="5321566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133" name="Rectangle à coins arrondis 132"/>
              <p:cNvSpPr/>
              <p:nvPr/>
            </p:nvSpPr>
            <p:spPr>
              <a:xfrm>
                <a:off x="10810379" y="5561022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5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tangle à coins arrondis 133"/>
              <p:cNvSpPr/>
              <p:nvPr/>
            </p:nvSpPr>
            <p:spPr>
              <a:xfrm>
                <a:off x="10446958" y="5658293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135" name="Rectangle à coins arrondis 134"/>
              <p:cNvSpPr/>
              <p:nvPr/>
            </p:nvSpPr>
            <p:spPr>
              <a:xfrm>
                <a:off x="10099378" y="5572761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136" name="Rectangle à coins arrondis 135"/>
              <p:cNvSpPr/>
              <p:nvPr/>
            </p:nvSpPr>
            <p:spPr>
              <a:xfrm>
                <a:off x="9829695" y="5323128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137" name="Rectangle à coins arrondis 136"/>
              <p:cNvSpPr/>
              <p:nvPr/>
            </p:nvSpPr>
            <p:spPr>
              <a:xfrm>
                <a:off x="9718848" y="4953151"/>
                <a:ext cx="110847" cy="11084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9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139" name="Rectangle à coins arrondis 138"/>
              <p:cNvSpPr/>
              <p:nvPr/>
            </p:nvSpPr>
            <p:spPr>
              <a:xfrm>
                <a:off x="9821935" y="4563832"/>
                <a:ext cx="129692" cy="13122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10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Rectangle à coins arrondis 139"/>
              <p:cNvSpPr/>
              <p:nvPr/>
            </p:nvSpPr>
            <p:spPr>
              <a:xfrm>
                <a:off x="10090034" y="4289063"/>
                <a:ext cx="129692" cy="13122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11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Rectangle à coins arrondis 140"/>
              <p:cNvSpPr/>
              <p:nvPr/>
            </p:nvSpPr>
            <p:spPr>
              <a:xfrm>
                <a:off x="10437536" y="4217949"/>
                <a:ext cx="129692" cy="13122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900" dirty="0" smtClean="0">
                    <a:solidFill>
                      <a:schemeClr val="tx1"/>
                    </a:solidFill>
                  </a:rPr>
                  <a:t>N</a:t>
                </a:r>
                <a:endParaRPr 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7" name="Flèche droite 176"/>
            <p:cNvSpPr/>
            <p:nvPr/>
          </p:nvSpPr>
          <p:spPr>
            <a:xfrm>
              <a:off x="7040439" y="5362412"/>
              <a:ext cx="868410" cy="26331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Ellipse 225"/>
          <p:cNvSpPr/>
          <p:nvPr/>
        </p:nvSpPr>
        <p:spPr>
          <a:xfrm>
            <a:off x="2084815" y="4973491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Ellipse 226"/>
          <p:cNvSpPr/>
          <p:nvPr/>
        </p:nvSpPr>
        <p:spPr>
          <a:xfrm>
            <a:off x="2574443" y="4973491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Ellipse 227"/>
          <p:cNvSpPr/>
          <p:nvPr/>
        </p:nvSpPr>
        <p:spPr>
          <a:xfrm>
            <a:off x="3064071" y="4973491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Ellipse 228"/>
          <p:cNvSpPr/>
          <p:nvPr/>
        </p:nvSpPr>
        <p:spPr>
          <a:xfrm>
            <a:off x="3553699" y="4973491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Ellipse 229"/>
          <p:cNvSpPr/>
          <p:nvPr/>
        </p:nvSpPr>
        <p:spPr>
          <a:xfrm>
            <a:off x="4043327" y="4966070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Ellipse 230"/>
          <p:cNvSpPr/>
          <p:nvPr/>
        </p:nvSpPr>
        <p:spPr>
          <a:xfrm>
            <a:off x="4532955" y="4966070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Ellipse 231"/>
          <p:cNvSpPr/>
          <p:nvPr/>
        </p:nvSpPr>
        <p:spPr>
          <a:xfrm>
            <a:off x="5022583" y="4966070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Ellipse 232"/>
          <p:cNvSpPr/>
          <p:nvPr/>
        </p:nvSpPr>
        <p:spPr>
          <a:xfrm>
            <a:off x="5512208" y="4966070"/>
            <a:ext cx="205726" cy="2057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Ellipse 233"/>
          <p:cNvSpPr/>
          <p:nvPr/>
        </p:nvSpPr>
        <p:spPr>
          <a:xfrm>
            <a:off x="1700036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Ellipse 234"/>
          <p:cNvSpPr/>
          <p:nvPr/>
        </p:nvSpPr>
        <p:spPr>
          <a:xfrm>
            <a:off x="2081448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Ellipse 235"/>
          <p:cNvSpPr/>
          <p:nvPr/>
        </p:nvSpPr>
        <p:spPr>
          <a:xfrm>
            <a:off x="2462860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Ellipse 236"/>
          <p:cNvSpPr/>
          <p:nvPr/>
        </p:nvSpPr>
        <p:spPr>
          <a:xfrm>
            <a:off x="2844272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Ellipse 237"/>
          <p:cNvSpPr/>
          <p:nvPr/>
        </p:nvSpPr>
        <p:spPr>
          <a:xfrm>
            <a:off x="3225684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Ellipse 238"/>
          <p:cNvSpPr/>
          <p:nvPr/>
        </p:nvSpPr>
        <p:spPr>
          <a:xfrm>
            <a:off x="3607096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Ellipse 239"/>
          <p:cNvSpPr/>
          <p:nvPr/>
        </p:nvSpPr>
        <p:spPr>
          <a:xfrm>
            <a:off x="3988508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Ellipse 240"/>
          <p:cNvSpPr/>
          <p:nvPr/>
        </p:nvSpPr>
        <p:spPr>
          <a:xfrm>
            <a:off x="4369920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Ellipse 241"/>
          <p:cNvSpPr/>
          <p:nvPr/>
        </p:nvSpPr>
        <p:spPr>
          <a:xfrm>
            <a:off x="4751332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Ellipse 242"/>
          <p:cNvSpPr/>
          <p:nvPr/>
        </p:nvSpPr>
        <p:spPr>
          <a:xfrm>
            <a:off x="5132744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Ellipse 243"/>
          <p:cNvSpPr/>
          <p:nvPr/>
        </p:nvSpPr>
        <p:spPr>
          <a:xfrm>
            <a:off x="5514156" y="5781924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Ellipse 244"/>
          <p:cNvSpPr/>
          <p:nvPr/>
        </p:nvSpPr>
        <p:spPr>
          <a:xfrm>
            <a:off x="5895568" y="5794329"/>
            <a:ext cx="205726" cy="20572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6" name="Connecteur droit 245"/>
          <p:cNvCxnSpPr>
            <a:stCxn id="226" idx="4"/>
            <a:endCxn id="234" idx="0"/>
          </p:cNvCxnSpPr>
          <p:nvPr/>
        </p:nvCxnSpPr>
        <p:spPr>
          <a:xfrm flipH="1">
            <a:off x="1802899" y="5179217"/>
            <a:ext cx="384779" cy="6027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cteur droit 246"/>
          <p:cNvCxnSpPr>
            <a:stCxn id="226" idx="4"/>
            <a:endCxn id="245" idx="0"/>
          </p:cNvCxnSpPr>
          <p:nvPr/>
        </p:nvCxnSpPr>
        <p:spPr>
          <a:xfrm>
            <a:off x="2187678" y="5179217"/>
            <a:ext cx="3810753" cy="615112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cteur droit 247"/>
          <p:cNvCxnSpPr>
            <a:stCxn id="227" idx="4"/>
            <a:endCxn id="235" idx="0"/>
          </p:cNvCxnSpPr>
          <p:nvPr/>
        </p:nvCxnSpPr>
        <p:spPr>
          <a:xfrm flipH="1">
            <a:off x="2184311" y="5179217"/>
            <a:ext cx="492995" cy="6027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cteur droit 248"/>
          <p:cNvCxnSpPr>
            <a:stCxn id="227" idx="4"/>
            <a:endCxn id="244" idx="0"/>
          </p:cNvCxnSpPr>
          <p:nvPr/>
        </p:nvCxnSpPr>
        <p:spPr>
          <a:xfrm>
            <a:off x="2677306" y="5179217"/>
            <a:ext cx="2939713" cy="602707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Connecteur droit 249"/>
          <p:cNvCxnSpPr>
            <a:stCxn id="228" idx="4"/>
            <a:endCxn id="236" idx="0"/>
          </p:cNvCxnSpPr>
          <p:nvPr/>
        </p:nvCxnSpPr>
        <p:spPr>
          <a:xfrm flipH="1">
            <a:off x="2565723" y="5179217"/>
            <a:ext cx="601211" cy="6027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Connecteur droit 250"/>
          <p:cNvCxnSpPr>
            <a:stCxn id="228" idx="4"/>
            <a:endCxn id="237" idx="0"/>
          </p:cNvCxnSpPr>
          <p:nvPr/>
        </p:nvCxnSpPr>
        <p:spPr>
          <a:xfrm flipH="1">
            <a:off x="2947135" y="5179217"/>
            <a:ext cx="219799" cy="6027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Connecteur droit 251"/>
          <p:cNvCxnSpPr>
            <a:stCxn id="228" idx="4"/>
            <a:endCxn id="238" idx="0"/>
          </p:cNvCxnSpPr>
          <p:nvPr/>
        </p:nvCxnSpPr>
        <p:spPr>
          <a:xfrm>
            <a:off x="3166934" y="5179217"/>
            <a:ext cx="161613" cy="6027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Connecteur droit 252"/>
          <p:cNvCxnSpPr>
            <a:stCxn id="229" idx="4"/>
            <a:endCxn id="239" idx="0"/>
          </p:cNvCxnSpPr>
          <p:nvPr/>
        </p:nvCxnSpPr>
        <p:spPr>
          <a:xfrm>
            <a:off x="3656562" y="5179217"/>
            <a:ext cx="53397" cy="602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cteur droit 253"/>
          <p:cNvCxnSpPr>
            <a:stCxn id="229" idx="4"/>
            <a:endCxn id="240" idx="0"/>
          </p:cNvCxnSpPr>
          <p:nvPr/>
        </p:nvCxnSpPr>
        <p:spPr>
          <a:xfrm>
            <a:off x="3656562" y="5179217"/>
            <a:ext cx="434809" cy="6027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Connecteur droit 254"/>
          <p:cNvCxnSpPr>
            <a:stCxn id="230" idx="4"/>
            <a:endCxn id="240" idx="0"/>
          </p:cNvCxnSpPr>
          <p:nvPr/>
        </p:nvCxnSpPr>
        <p:spPr>
          <a:xfrm flipH="1">
            <a:off x="4091371" y="5171796"/>
            <a:ext cx="54819" cy="610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cteur droit 255"/>
          <p:cNvCxnSpPr>
            <a:stCxn id="230" idx="4"/>
            <a:endCxn id="241" idx="0"/>
          </p:cNvCxnSpPr>
          <p:nvPr/>
        </p:nvCxnSpPr>
        <p:spPr>
          <a:xfrm>
            <a:off x="4146190" y="5171796"/>
            <a:ext cx="326593" cy="610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Connecteur droit 256"/>
          <p:cNvCxnSpPr>
            <a:stCxn id="231" idx="4"/>
            <a:endCxn id="242" idx="0"/>
          </p:cNvCxnSpPr>
          <p:nvPr/>
        </p:nvCxnSpPr>
        <p:spPr>
          <a:xfrm>
            <a:off x="4635818" y="5171796"/>
            <a:ext cx="218377" cy="610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Connecteur droit 257"/>
          <p:cNvCxnSpPr>
            <a:stCxn id="231" idx="4"/>
            <a:endCxn id="243" idx="0"/>
          </p:cNvCxnSpPr>
          <p:nvPr/>
        </p:nvCxnSpPr>
        <p:spPr>
          <a:xfrm>
            <a:off x="4635818" y="5171796"/>
            <a:ext cx="599789" cy="6101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9" name="Image 258"/>
          <p:cNvPicPr>
            <a:picLocks noChangeAspect="1"/>
          </p:cNvPicPr>
          <p:nvPr/>
        </p:nvPicPr>
        <p:blipFill rotWithShape="1">
          <a:blip r:embed="rId3"/>
          <a:srcRect l="24026" t="22922" r="68660" b="38881"/>
          <a:stretch/>
        </p:blipFill>
        <p:spPr>
          <a:xfrm>
            <a:off x="1605313" y="4870018"/>
            <a:ext cx="240071" cy="397830"/>
          </a:xfrm>
          <a:prstGeom prst="rect">
            <a:avLst/>
          </a:prstGeom>
        </p:spPr>
      </p:pic>
      <p:pic>
        <p:nvPicPr>
          <p:cNvPr id="260" name="Image 259"/>
          <p:cNvPicPr>
            <a:picLocks noChangeAspect="1"/>
          </p:cNvPicPr>
          <p:nvPr/>
        </p:nvPicPr>
        <p:blipFill rotWithShape="1">
          <a:blip r:embed="rId3"/>
          <a:srcRect l="14914" t="27532" r="78921" b="40034"/>
          <a:stretch/>
        </p:blipFill>
        <p:spPr>
          <a:xfrm>
            <a:off x="1279094" y="5719707"/>
            <a:ext cx="202345" cy="337803"/>
          </a:xfrm>
          <a:prstGeom prst="rect">
            <a:avLst/>
          </a:prstGeom>
        </p:spPr>
      </p:pic>
      <p:cxnSp>
        <p:nvCxnSpPr>
          <p:cNvPr id="261" name="Connecteur droit 260"/>
          <p:cNvCxnSpPr>
            <a:stCxn id="232" idx="4"/>
            <a:endCxn id="241" idx="0"/>
          </p:cNvCxnSpPr>
          <p:nvPr/>
        </p:nvCxnSpPr>
        <p:spPr>
          <a:xfrm flipH="1">
            <a:off x="4472783" y="5171796"/>
            <a:ext cx="652663" cy="6101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Connecteur droit 261"/>
          <p:cNvCxnSpPr>
            <a:stCxn id="232" idx="4"/>
            <a:endCxn id="244" idx="0"/>
          </p:cNvCxnSpPr>
          <p:nvPr/>
        </p:nvCxnSpPr>
        <p:spPr>
          <a:xfrm>
            <a:off x="5125446" y="5171796"/>
            <a:ext cx="491573" cy="6101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Connecteur droit 262"/>
          <p:cNvCxnSpPr>
            <a:stCxn id="233" idx="4"/>
            <a:endCxn id="242" idx="0"/>
          </p:cNvCxnSpPr>
          <p:nvPr/>
        </p:nvCxnSpPr>
        <p:spPr>
          <a:xfrm flipH="1">
            <a:off x="4854195" y="5171796"/>
            <a:ext cx="760876" cy="610128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Connecteur droit 263"/>
          <p:cNvCxnSpPr>
            <a:stCxn id="233" idx="4"/>
            <a:endCxn id="245" idx="0"/>
          </p:cNvCxnSpPr>
          <p:nvPr/>
        </p:nvCxnSpPr>
        <p:spPr>
          <a:xfrm>
            <a:off x="5615071" y="5171796"/>
            <a:ext cx="383360" cy="622533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ZoneTexte 264"/>
          <p:cNvSpPr txBox="1"/>
          <p:nvPr/>
        </p:nvSpPr>
        <p:spPr>
          <a:xfrm>
            <a:off x="1654656" y="5912293"/>
            <a:ext cx="359985" cy="45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66" name="ZoneTexte 265"/>
          <p:cNvSpPr txBox="1"/>
          <p:nvPr/>
        </p:nvSpPr>
        <p:spPr>
          <a:xfrm>
            <a:off x="5831681" y="5936383"/>
            <a:ext cx="398239" cy="45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</a:p>
        </p:txBody>
      </p:sp>
      <p:sp>
        <p:nvSpPr>
          <p:cNvPr id="267" name="ZoneTexte 266"/>
          <p:cNvSpPr txBox="1"/>
          <p:nvPr/>
        </p:nvSpPr>
        <p:spPr>
          <a:xfrm>
            <a:off x="3200675" y="5956337"/>
            <a:ext cx="314079" cy="342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5</a:t>
            </a:r>
            <a:endParaRPr lang="en-US" sz="1200" dirty="0"/>
          </a:p>
        </p:txBody>
      </p:sp>
      <p:sp>
        <p:nvSpPr>
          <p:cNvPr id="268" name="ZoneTexte 267"/>
          <p:cNvSpPr txBox="1"/>
          <p:nvPr/>
        </p:nvSpPr>
        <p:spPr>
          <a:xfrm>
            <a:off x="5074409" y="5987650"/>
            <a:ext cx="407803" cy="3426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10</a:t>
            </a:r>
            <a:endParaRPr lang="en-US" sz="1200" dirty="0"/>
          </a:p>
        </p:txBody>
      </p:sp>
      <p:sp>
        <p:nvSpPr>
          <p:cNvPr id="269" name="ZoneTexte 268"/>
          <p:cNvSpPr txBox="1"/>
          <p:nvPr/>
        </p:nvSpPr>
        <p:spPr>
          <a:xfrm>
            <a:off x="2029921" y="4641601"/>
            <a:ext cx="359985" cy="456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70" name="ZoneTexte 269"/>
          <p:cNvSpPr txBox="1"/>
          <p:nvPr/>
        </p:nvSpPr>
        <p:spPr>
          <a:xfrm>
            <a:off x="5418766" y="4612625"/>
            <a:ext cx="515565" cy="498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cxnSp>
        <p:nvCxnSpPr>
          <p:cNvPr id="271" name="Connecteur droit avec flèche 270"/>
          <p:cNvCxnSpPr/>
          <p:nvPr/>
        </p:nvCxnSpPr>
        <p:spPr>
          <a:xfrm>
            <a:off x="1354768" y="5263682"/>
            <a:ext cx="518010" cy="2131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3" name="ZoneTexte 272"/>
              <p:cNvSpPr txBox="1"/>
              <p:nvPr/>
            </p:nvSpPr>
            <p:spPr>
              <a:xfrm>
                <a:off x="814801" y="5189778"/>
                <a:ext cx="564913" cy="3740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3" name="ZoneTexte 2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801" y="5189778"/>
                <a:ext cx="564913" cy="3740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4" name="Image 2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099" y="3354146"/>
            <a:ext cx="5305901" cy="730568"/>
          </a:xfrm>
          <a:prstGeom prst="rect">
            <a:avLst/>
          </a:prstGeom>
        </p:spPr>
      </p:pic>
      <p:pic>
        <p:nvPicPr>
          <p:cNvPr id="83" name="Imag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40759" y="4158813"/>
            <a:ext cx="2030730" cy="681038"/>
          </a:xfrm>
          <a:prstGeom prst="rect">
            <a:avLst/>
          </a:prstGeom>
        </p:spPr>
      </p:pic>
      <p:pic>
        <p:nvPicPr>
          <p:cNvPr id="84" name="Image 83"/>
          <p:cNvPicPr>
            <a:picLocks noChangeAspect="1"/>
          </p:cNvPicPr>
          <p:nvPr/>
        </p:nvPicPr>
        <p:blipFill rotWithShape="1">
          <a:blip r:embed="rId6"/>
          <a:srcRect l="58582" t="26432" r="20989" b="30678"/>
          <a:stretch/>
        </p:blipFill>
        <p:spPr>
          <a:xfrm>
            <a:off x="623552" y="4764430"/>
            <a:ext cx="593852" cy="41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Generative models: Algorithmic problems</a:t>
            </a:r>
            <a:endParaRPr lang="en-US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838200" y="1644650"/>
            <a:ext cx="9327839" cy="1485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Hypergraph</a:t>
            </a:r>
            <a:r>
              <a:rPr lang="en-US" dirty="0" smtClean="0"/>
              <a:t> model </a:t>
            </a:r>
            <a:r>
              <a:rPr lang="en-US" i="1" dirty="0" smtClean="0"/>
              <a:t>G</a:t>
            </a:r>
            <a:r>
              <a:rPr lang="en-US" dirty="0" smtClean="0"/>
              <a:t>=(V,</a:t>
            </a:r>
            <a:r>
              <a:rPr lang="en-US" b="1" i="1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): 	</a:t>
            </a:r>
            <a:r>
              <a:rPr lang="en-US" sz="2400" i="1" dirty="0" smtClean="0"/>
              <a:t>V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 </a:t>
            </a:r>
            <a:r>
              <a:rPr lang="en-US" sz="2400" dirty="0" smtClean="0"/>
              <a:t>sequence positions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			</a:t>
            </a:r>
            <a:r>
              <a:rPr lang="en-US" sz="2400" b="1" i="1" dirty="0" smtClean="0">
                <a:solidFill>
                  <a:srgbClr val="C00000"/>
                </a:solidFill>
              </a:rPr>
              <a:t>H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Montserrat" panose="00000500000000000000" pitchFamily="2" charset="0"/>
              </a:rPr>
              <a:t>→</a:t>
            </a:r>
            <a:r>
              <a:rPr lang="en-US" sz="2400" dirty="0" smtClean="0"/>
              <a:t> Informative </a:t>
            </a:r>
            <a:r>
              <a:rPr lang="en-US" sz="2400" b="1" dirty="0" smtClean="0">
                <a:solidFill>
                  <a:srgbClr val="C00000"/>
                </a:solidFill>
              </a:rPr>
              <a:t>subsets</a:t>
            </a:r>
          </a:p>
        </p:txBody>
      </p:sp>
      <p:cxnSp>
        <p:nvCxnSpPr>
          <p:cNvPr id="5" name="Connecteur droit 4"/>
          <p:cNvCxnSpPr/>
          <p:nvPr/>
        </p:nvCxnSpPr>
        <p:spPr>
          <a:xfrm>
            <a:off x="8585200" y="1792879"/>
            <a:ext cx="0" cy="5842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569860" y="1644650"/>
            <a:ext cx="30105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 + </a:t>
            </a:r>
            <a:r>
              <a:rPr lang="en-US" sz="2400" dirty="0" smtClean="0"/>
              <a:t>Evaluation functions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ZoneTexte 137"/>
              <p:cNvSpPr txBox="1"/>
              <p:nvPr/>
            </p:nvSpPr>
            <p:spPr>
              <a:xfrm>
                <a:off x="9064740" y="2074584"/>
                <a:ext cx="26950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…: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4740" y="2074584"/>
                <a:ext cx="2695009" cy="369332"/>
              </a:xfrm>
              <a:prstGeom prst="rect">
                <a:avLst/>
              </a:prstGeom>
              <a:blipFill>
                <a:blip r:embed="rId2"/>
                <a:stretch>
                  <a:fillRect l="-2262" r="-679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Espace réservé du contenu 2"/>
          <p:cNvSpPr txBox="1">
            <a:spLocks/>
          </p:cNvSpPr>
          <p:nvPr/>
        </p:nvSpPr>
        <p:spPr>
          <a:xfrm>
            <a:off x="747305" y="2885682"/>
            <a:ext cx="10833123" cy="33419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Algorithmic questions/problems (fixed </a:t>
            </a:r>
            <a:r>
              <a:rPr lang="en-US" b="1" dirty="0" smtClean="0"/>
              <a:t>h </a:t>
            </a:r>
            <a:r>
              <a:rPr lang="en-US" dirty="0" smtClean="0"/>
              <a:t>for RBMs):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OPT: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Find most likely sequence (</a:t>
            </a:r>
            <a:r>
              <a:rPr lang="en-US" i="1" dirty="0" smtClean="0"/>
              <a:t>alt</a:t>
            </a:r>
            <a:r>
              <a:rPr lang="en-US" dirty="0" smtClean="0"/>
              <a:t> centroid sequence)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Partition function: </a:t>
            </a:r>
            <a:r>
              <a:rPr lang="en-US" dirty="0" smtClean="0"/>
              <a:t>Compute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Sampling: </a:t>
            </a:r>
            <a:r>
              <a:rPr lang="en-US" dirty="0" smtClean="0"/>
              <a:t>Generate sequence from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C00000"/>
                </a:solidFill>
              </a:rPr>
              <a:t>Searching: </a:t>
            </a:r>
            <a:r>
              <a:rPr lang="en-US" dirty="0" smtClean="0"/>
              <a:t>Given large sequence (genome), </a:t>
            </a:r>
            <a:r>
              <a:rPr lang="en-US" dirty="0"/>
              <a:t>f</a:t>
            </a:r>
            <a:r>
              <a:rPr lang="en-US" dirty="0" smtClean="0"/>
              <a:t>ind ML match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7353" y="4930837"/>
            <a:ext cx="2676525" cy="50482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601" y="4157149"/>
            <a:ext cx="28289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92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from physics-inspired models</a:t>
            </a:r>
            <a:endParaRPr lang="en-US" dirty="0"/>
          </a:p>
        </p:txBody>
      </p:sp>
      <p:sp>
        <p:nvSpPr>
          <p:cNvPr id="84" name="Espace réservé du contenu 2"/>
          <p:cNvSpPr txBox="1">
            <a:spLocks/>
          </p:cNvSpPr>
          <p:nvPr/>
        </p:nvSpPr>
        <p:spPr>
          <a:xfrm>
            <a:off x="719076" y="1633362"/>
            <a:ext cx="2451100" cy="67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Ask a physicist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6" name="Image 8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0" y="3578901"/>
            <a:ext cx="2295861" cy="2971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53" y="3491378"/>
            <a:ext cx="1129045" cy="1237387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>
            <a:off x="551717" y="2464138"/>
            <a:ext cx="2768600" cy="612648"/>
          </a:xfrm>
          <a:prstGeom prst="wedgeRoundRectCallout">
            <a:avLst>
              <a:gd name="adj1" fmla="val 749"/>
              <a:gd name="adj2" fmla="val 106033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Monte Carlo for the win!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1" name="Rectangle à coins arrondis 90"/>
          <p:cNvSpPr/>
          <p:nvPr/>
        </p:nvSpPr>
        <p:spPr>
          <a:xfrm>
            <a:off x="2390132" y="3441700"/>
            <a:ext cx="2178141" cy="919478"/>
          </a:xfrm>
          <a:prstGeom prst="wedgeRoundRectCallout">
            <a:avLst>
              <a:gd name="adj1" fmla="val -65704"/>
              <a:gd name="adj2" fmla="val 6156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If you feel paranoid,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heck stats for convergence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2" name="Rectangle à coins arrondis 91"/>
          <p:cNvSpPr/>
          <p:nvPr/>
        </p:nvSpPr>
        <p:spPr>
          <a:xfrm>
            <a:off x="2271086" y="4835474"/>
            <a:ext cx="2178141" cy="697216"/>
          </a:xfrm>
          <a:prstGeom prst="wedgeRoundRectCallout">
            <a:avLst>
              <a:gd name="adj1" fmla="val -57832"/>
              <a:gd name="adj2" fmla="val -120561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TADAH!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94" name="Espace réservé du contenu 2"/>
          <p:cNvSpPr txBox="1">
            <a:spLocks/>
          </p:cNvSpPr>
          <p:nvPr/>
        </p:nvSpPr>
        <p:spPr>
          <a:xfrm>
            <a:off x="5094226" y="1633362"/>
            <a:ext cx="4691124" cy="673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Ask a Computer Scientist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9" name="Groupe 8"/>
          <p:cNvGrpSpPr/>
          <p:nvPr/>
        </p:nvGrpSpPr>
        <p:grpSpPr>
          <a:xfrm>
            <a:off x="4928854" y="2260600"/>
            <a:ext cx="7072646" cy="4518455"/>
            <a:chOff x="4928854" y="2260600"/>
            <a:chExt cx="7072646" cy="4518455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8854" y="3159024"/>
              <a:ext cx="1912938" cy="3620031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57776" y="3128600"/>
              <a:ext cx="688489" cy="1011261"/>
            </a:xfrm>
            <a:prstGeom prst="rect">
              <a:avLst/>
            </a:prstGeom>
          </p:spPr>
        </p:pic>
        <p:sp>
          <p:nvSpPr>
            <p:cNvPr id="97" name="Rectangle à coins arrondis 96"/>
            <p:cNvSpPr/>
            <p:nvPr/>
          </p:nvSpPr>
          <p:spPr>
            <a:xfrm>
              <a:off x="7080250" y="2260600"/>
              <a:ext cx="4921250" cy="1314450"/>
            </a:xfrm>
            <a:prstGeom prst="wedgeRoundRectCallout">
              <a:avLst>
                <a:gd name="adj1" fmla="val -63356"/>
                <a:gd name="adj2" fmla="val 61970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OPT generalizes SAT, MIS… → decision NP-hard</a:t>
              </a:r>
              <a:r>
                <a:rPr lang="en-US" b="1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!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Partition function #P hard &amp; APX</a:t>
              </a:r>
              <a:r>
                <a:rPr lang="en-US" b="1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!!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Markov Chain may be disconnected</a:t>
              </a:r>
              <a:r>
                <a:rPr lang="en-US" b="1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!!!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Mixing time could be exponential</a:t>
              </a:r>
              <a:r>
                <a:rPr lang="en-US" b="1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!!!!</a:t>
              </a:r>
              <a:endParaRPr lang="en-US" b="1" dirty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grpSp>
        <p:nvGrpSpPr>
          <p:cNvPr id="7" name="Groupe 6"/>
          <p:cNvGrpSpPr/>
          <p:nvPr/>
        </p:nvGrpSpPr>
        <p:grpSpPr>
          <a:xfrm>
            <a:off x="7467600" y="3745367"/>
            <a:ext cx="4323197" cy="3033688"/>
            <a:chOff x="7467600" y="3745367"/>
            <a:chExt cx="4323197" cy="3033688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90751" y="5172505"/>
              <a:ext cx="1600046" cy="1606550"/>
            </a:xfrm>
            <a:prstGeom prst="rect">
              <a:avLst/>
            </a:prstGeom>
          </p:spPr>
        </p:pic>
        <p:sp>
          <p:nvSpPr>
            <p:cNvPr id="103" name="Rectangle à coins arrondis 102"/>
            <p:cNvSpPr/>
            <p:nvPr/>
          </p:nvSpPr>
          <p:spPr>
            <a:xfrm>
              <a:off x="7467600" y="4866180"/>
              <a:ext cx="2628900" cy="1598120"/>
            </a:xfrm>
            <a:prstGeom prst="wedgeRoundRectCallout">
              <a:avLst>
                <a:gd name="adj1" fmla="val 67743"/>
                <a:gd name="adj2" fmla="val -2776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But </a:t>
              </a:r>
              <a:r>
                <a:rPr lang="en-US" i="1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wait a minute</a:t>
              </a:r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…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  <a:latin typeface="Source Sans Pro" panose="020B0503030403020204" pitchFamily="34" charset="0"/>
                  <a:ea typeface="Source Sans Pro" panose="020B0503030403020204" pitchFamily="34" charset="0"/>
                </a:rPr>
                <a:t>If hypergraph is sparse/tree-like, why not use exact FPT dynamic programming?</a:t>
              </a:r>
            </a:p>
          </p:txBody>
        </p:sp>
        <p:pic>
          <p:nvPicPr>
            <p:cNvPr id="37" name="Imag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10825" y="4462626"/>
              <a:ext cx="1012825" cy="1012825"/>
            </a:xfrm>
            <a:prstGeom prst="rect">
              <a:avLst/>
            </a:prstGeom>
          </p:spPr>
        </p:pic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10876" y="3745367"/>
              <a:ext cx="775005" cy="788987"/>
            </a:xfrm>
            <a:prstGeom prst="rect">
              <a:avLst/>
            </a:prstGeom>
          </p:spPr>
        </p:pic>
      </p:grpSp>
      <p:sp>
        <p:nvSpPr>
          <p:cNvPr id="99" name="Rectangle à coins arrondis 98"/>
          <p:cNvSpPr/>
          <p:nvPr/>
        </p:nvSpPr>
        <p:spPr>
          <a:xfrm>
            <a:off x="7439788" y="3712514"/>
            <a:ext cx="3429000" cy="612648"/>
          </a:xfrm>
          <a:prstGeom prst="wedgeRoundRectCallout">
            <a:avLst>
              <a:gd name="adj1" fmla="val -77358"/>
              <a:gd name="adj2" fmla="val -6894"/>
              <a:gd name="adj3" fmla="val 16667"/>
            </a:avLst>
          </a:prstGeom>
          <a:solidFill>
            <a:schemeClr val="bg1"/>
          </a:solidFill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THINK OF THE CHILDREN!!!!!!!</a:t>
            </a:r>
            <a:endParaRPr lang="en-US" dirty="0">
              <a:solidFill>
                <a:schemeClr val="tx1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72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1" grpId="0" animBg="1"/>
      <p:bldP spid="92" grpId="0" animBg="1"/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393" y="364068"/>
            <a:ext cx="10515600" cy="1325563"/>
          </a:xfrm>
        </p:spPr>
        <p:txBody>
          <a:bodyPr/>
          <a:lstStyle/>
          <a:p>
            <a:r>
              <a:rPr lang="en-US" dirty="0" smtClean="0"/>
              <a:t>Computing the partition function</a:t>
            </a:r>
            <a:endParaRPr lang="en-US" dirty="0"/>
          </a:p>
        </p:txBody>
      </p:sp>
      <p:sp>
        <p:nvSpPr>
          <p:cNvPr id="135" name="Rectangle à coins arrondis 134"/>
          <p:cNvSpPr/>
          <p:nvPr/>
        </p:nvSpPr>
        <p:spPr>
          <a:xfrm rot="18994746">
            <a:off x="2130597" y="5018096"/>
            <a:ext cx="844974" cy="28589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à coins arrondis 137"/>
          <p:cNvSpPr/>
          <p:nvPr/>
        </p:nvSpPr>
        <p:spPr>
          <a:xfrm rot="17227609">
            <a:off x="2411634" y="4553349"/>
            <a:ext cx="844974" cy="290076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à coins arrondis 138"/>
          <p:cNvSpPr/>
          <p:nvPr/>
        </p:nvSpPr>
        <p:spPr>
          <a:xfrm rot="18994746">
            <a:off x="2144511" y="5043503"/>
            <a:ext cx="792865" cy="256234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28575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à coins arrondis 140"/>
          <p:cNvSpPr/>
          <p:nvPr/>
        </p:nvSpPr>
        <p:spPr>
          <a:xfrm rot="11724137">
            <a:off x="1227292" y="3567344"/>
            <a:ext cx="1727792" cy="22768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à coins arrondis 141"/>
          <p:cNvSpPr/>
          <p:nvPr/>
        </p:nvSpPr>
        <p:spPr>
          <a:xfrm rot="11461645">
            <a:off x="1744249" y="3328797"/>
            <a:ext cx="794392" cy="22768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à coins arrondis 142"/>
          <p:cNvSpPr/>
          <p:nvPr/>
        </p:nvSpPr>
        <p:spPr>
          <a:xfrm rot="2662058">
            <a:off x="783122" y="5031458"/>
            <a:ext cx="797049" cy="28589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à coins arrondis 143"/>
          <p:cNvSpPr/>
          <p:nvPr/>
        </p:nvSpPr>
        <p:spPr>
          <a:xfrm rot="6353799">
            <a:off x="478014" y="4009414"/>
            <a:ext cx="844974" cy="28589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à coins arrondis 144"/>
          <p:cNvSpPr/>
          <p:nvPr/>
        </p:nvSpPr>
        <p:spPr>
          <a:xfrm rot="6250860">
            <a:off x="280585" y="4121130"/>
            <a:ext cx="1788707" cy="22768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à coins arrondis 145"/>
          <p:cNvSpPr/>
          <p:nvPr/>
        </p:nvSpPr>
        <p:spPr>
          <a:xfrm rot="8108240">
            <a:off x="415352" y="3843829"/>
            <a:ext cx="1808443" cy="227689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à coins arrondis 147"/>
          <p:cNvSpPr/>
          <p:nvPr/>
        </p:nvSpPr>
        <p:spPr>
          <a:xfrm rot="778772">
            <a:off x="1200309" y="5263113"/>
            <a:ext cx="844974" cy="285890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rgbClr val="0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9" name="Groupe 148"/>
          <p:cNvGrpSpPr/>
          <p:nvPr/>
        </p:nvGrpSpPr>
        <p:grpSpPr>
          <a:xfrm>
            <a:off x="742850" y="3290607"/>
            <a:ext cx="2252097" cy="2246556"/>
            <a:chOff x="9718848" y="4217949"/>
            <a:chExt cx="1555017" cy="1551191"/>
          </a:xfrm>
        </p:grpSpPr>
        <p:sp>
          <p:nvSpPr>
            <p:cNvPr id="151" name="Rectangle à coins arrondis 150"/>
            <p:cNvSpPr/>
            <p:nvPr/>
          </p:nvSpPr>
          <p:spPr>
            <a:xfrm>
              <a:off x="10810380" y="4309446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2" name="Rectangle à coins arrondis 151"/>
            <p:cNvSpPr/>
            <p:nvPr/>
          </p:nvSpPr>
          <p:spPr>
            <a:xfrm>
              <a:off x="11079884" y="4584214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54" name="Rectangle à coins arrondis 153"/>
            <p:cNvSpPr/>
            <p:nvPr/>
          </p:nvSpPr>
          <p:spPr>
            <a:xfrm>
              <a:off x="11163018" y="4956851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155" name="Rectangle à coins arrondis 154"/>
            <p:cNvSpPr/>
            <p:nvPr/>
          </p:nvSpPr>
          <p:spPr>
            <a:xfrm>
              <a:off x="11051975" y="5321566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7" name="Rectangle à coins arrondis 156"/>
            <p:cNvSpPr/>
            <p:nvPr/>
          </p:nvSpPr>
          <p:spPr>
            <a:xfrm>
              <a:off x="10810379" y="5561022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5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58" name="Rectangle à coins arrondis 157"/>
            <p:cNvSpPr/>
            <p:nvPr/>
          </p:nvSpPr>
          <p:spPr>
            <a:xfrm>
              <a:off x="10446958" y="5658293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60" name="Rectangle à coins arrondis 159"/>
            <p:cNvSpPr/>
            <p:nvPr/>
          </p:nvSpPr>
          <p:spPr>
            <a:xfrm>
              <a:off x="10099378" y="5572761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161" name="Rectangle à coins arrondis 160"/>
            <p:cNvSpPr/>
            <p:nvPr/>
          </p:nvSpPr>
          <p:spPr>
            <a:xfrm>
              <a:off x="9829695" y="5323128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3" name="Rectangle à coins arrondis 162"/>
            <p:cNvSpPr/>
            <p:nvPr/>
          </p:nvSpPr>
          <p:spPr>
            <a:xfrm>
              <a:off x="9718848" y="4953151"/>
              <a:ext cx="110847" cy="11084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9</a:t>
              </a:r>
            </a:p>
          </p:txBody>
        </p:sp>
        <p:sp>
          <p:nvSpPr>
            <p:cNvPr id="164" name="Rectangle à coins arrondis 163"/>
            <p:cNvSpPr/>
            <p:nvPr/>
          </p:nvSpPr>
          <p:spPr>
            <a:xfrm>
              <a:off x="9821935" y="4563832"/>
              <a:ext cx="129692" cy="1312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10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6" name="Rectangle à coins arrondis 165"/>
            <p:cNvSpPr/>
            <p:nvPr/>
          </p:nvSpPr>
          <p:spPr>
            <a:xfrm>
              <a:off x="10090034" y="4289063"/>
              <a:ext cx="129692" cy="1312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11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67" name="Rectangle à coins arrondis 166"/>
            <p:cNvSpPr/>
            <p:nvPr/>
          </p:nvSpPr>
          <p:spPr>
            <a:xfrm>
              <a:off x="10437536" y="4217949"/>
              <a:ext cx="129692" cy="13122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N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90" y="2975232"/>
            <a:ext cx="1409700" cy="74295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955036" y="1608537"/>
            <a:ext cx="6281928" cy="1071073"/>
            <a:chOff x="2874546" y="1592595"/>
            <a:chExt cx="6281928" cy="1071073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2874546" y="1592595"/>
              <a:ext cx="6281928" cy="10710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3208569" y="1703929"/>
              <a:ext cx="5613882" cy="904875"/>
              <a:chOff x="4503981" y="1601806"/>
              <a:chExt cx="5613882" cy="90487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088" y="1601806"/>
                <a:ext cx="2771775" cy="904875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4503981" y="1601806"/>
                <a:ext cx="2885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</a:rPr>
                  <a:t>Goal: </a:t>
                </a:r>
                <a:r>
                  <a:rPr lang="en-US" sz="2800" dirty="0" smtClean="0"/>
                  <a:t>Compute PF </a:t>
                </a:r>
                <a:endParaRPr lang="en-US" sz="2800" dirty="0"/>
              </a:p>
            </p:txBody>
          </p:sp>
        </p:grpSp>
      </p:grpSp>
      <p:sp>
        <p:nvSpPr>
          <p:cNvPr id="170" name="Espace réservé du contenu 2"/>
          <p:cNvSpPr txBox="1">
            <a:spLocks/>
          </p:cNvSpPr>
          <p:nvPr/>
        </p:nvSpPr>
        <p:spPr>
          <a:xfrm>
            <a:off x="3892563" y="3036882"/>
            <a:ext cx="8070838" cy="3719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Brute force</a:t>
            </a:r>
            <a:endParaRPr lang="en-US" dirty="0"/>
          </a:p>
          <a:p>
            <a:r>
              <a:rPr lang="en-US" dirty="0" smtClean="0"/>
              <a:t>Product over connected components</a:t>
            </a:r>
          </a:p>
          <a:p>
            <a:r>
              <a:rPr lang="en-US" dirty="0" smtClean="0"/>
              <a:t>PF of path computable in linear time by </a:t>
            </a:r>
            <a:r>
              <a:rPr lang="en-US" dirty="0" err="1" smtClean="0"/>
              <a:t>dyn</a:t>
            </a:r>
            <a:r>
              <a:rPr lang="en-US" dirty="0" smtClean="0"/>
              <a:t>. </a:t>
            </a:r>
            <a:r>
              <a:rPr lang="en-US" dirty="0" err="1" smtClean="0"/>
              <a:t>prog</a:t>
            </a:r>
            <a:r>
              <a:rPr lang="en-US" dirty="0"/>
              <a:t>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Complexity dominated by </a:t>
            </a:r>
            <a:r>
              <a:rPr lang="en-US" b="1" dirty="0" smtClean="0">
                <a:solidFill>
                  <a:srgbClr val="C00000"/>
                </a:solidFill>
              </a:rPr>
              <a:t>largest card. </a:t>
            </a:r>
            <a:r>
              <a:rPr lang="en-US" b="1" dirty="0" err="1" smtClean="0">
                <a:solidFill>
                  <a:srgbClr val="C00000"/>
                </a:solidFill>
              </a:rPr>
              <a:t>hyperedge</a:t>
            </a:r>
            <a:endParaRPr lang="en-US" b="1" dirty="0" smtClean="0">
              <a:solidFill>
                <a:srgbClr val="C00000"/>
              </a:solidFill>
            </a:endParaRPr>
          </a:p>
          <a:p>
            <a:endParaRPr lang="en-US" dirty="0" smtClean="0"/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4"/>
          <a:srcRect b="14498"/>
          <a:stretch/>
        </p:blipFill>
        <p:spPr>
          <a:xfrm>
            <a:off x="9675337" y="3547272"/>
            <a:ext cx="1653656" cy="633001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477" y="4477935"/>
            <a:ext cx="4072636" cy="72618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415" y="5156775"/>
            <a:ext cx="6490760" cy="7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3393" y="364068"/>
            <a:ext cx="10515600" cy="1325563"/>
          </a:xfrm>
        </p:spPr>
        <p:txBody>
          <a:bodyPr/>
          <a:lstStyle/>
          <a:p>
            <a:r>
              <a:rPr lang="en-US" dirty="0" smtClean="0"/>
              <a:t>Computing the partition function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690" y="2975232"/>
            <a:ext cx="1409700" cy="742950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2955036" y="1608537"/>
            <a:ext cx="6281928" cy="1071073"/>
            <a:chOff x="2874546" y="1592595"/>
            <a:chExt cx="6281928" cy="1071073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2874546" y="1592595"/>
              <a:ext cx="6281928" cy="107107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e 52"/>
            <p:cNvGrpSpPr/>
            <p:nvPr/>
          </p:nvGrpSpPr>
          <p:grpSpPr>
            <a:xfrm>
              <a:off x="3208569" y="1703929"/>
              <a:ext cx="5613882" cy="904875"/>
              <a:chOff x="4503981" y="1601806"/>
              <a:chExt cx="5613882" cy="90487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46088" y="1601806"/>
                <a:ext cx="2771775" cy="904875"/>
              </a:xfrm>
              <a:prstGeom prst="rect">
                <a:avLst/>
              </a:prstGeom>
            </p:spPr>
          </p:pic>
          <p:sp>
            <p:nvSpPr>
              <p:cNvPr id="8" name="ZoneTexte 7"/>
              <p:cNvSpPr txBox="1"/>
              <p:nvPr/>
            </p:nvSpPr>
            <p:spPr>
              <a:xfrm>
                <a:off x="4503981" y="1601806"/>
                <a:ext cx="28850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C00000"/>
                    </a:solidFill>
                  </a:rPr>
                  <a:t>Goal: </a:t>
                </a:r>
                <a:r>
                  <a:rPr lang="en-US" sz="2800" dirty="0" smtClean="0"/>
                  <a:t>Compute PF </a:t>
                </a:r>
                <a:endParaRPr lang="en-US" sz="2800" dirty="0"/>
              </a:p>
            </p:txBody>
          </p:sp>
        </p:grpSp>
      </p:grpSp>
      <p:pic>
        <p:nvPicPr>
          <p:cNvPr id="46" name="Imag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477" y="4477935"/>
            <a:ext cx="4072636" cy="726186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415" y="5156775"/>
            <a:ext cx="6490760" cy="748646"/>
          </a:xfrm>
          <a:prstGeom prst="rect">
            <a:avLst/>
          </a:prstGeom>
        </p:spPr>
      </p:pic>
      <p:sp>
        <p:nvSpPr>
          <p:cNvPr id="170" name="Espace réservé du contenu 2"/>
          <p:cNvSpPr txBox="1">
            <a:spLocks/>
          </p:cNvSpPr>
          <p:nvPr/>
        </p:nvSpPr>
        <p:spPr>
          <a:xfrm>
            <a:off x="3892563" y="3036882"/>
            <a:ext cx="7882212" cy="36009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Brute force</a:t>
            </a:r>
            <a:endParaRPr lang="en-US" dirty="0"/>
          </a:p>
          <a:p>
            <a:r>
              <a:rPr lang="en-US" dirty="0" smtClean="0"/>
              <a:t>Product over connected components</a:t>
            </a:r>
          </a:p>
          <a:p>
            <a:r>
              <a:rPr lang="en-US" dirty="0" smtClean="0"/>
              <a:t>PF of path computable in linear time by </a:t>
            </a:r>
            <a:r>
              <a:rPr lang="en-US" dirty="0" err="1" smtClean="0"/>
              <a:t>dyn</a:t>
            </a:r>
            <a:r>
              <a:rPr lang="en-US" dirty="0" smtClean="0"/>
              <a:t>. </a:t>
            </a:r>
            <a:r>
              <a:rPr lang="en-US" dirty="0" err="1" smtClean="0"/>
              <a:t>prog</a:t>
            </a:r>
            <a:r>
              <a:rPr lang="en-US" dirty="0" smtClean="0"/>
              <a:t>.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/>
              <a:t>Cycles can be </a:t>
            </a:r>
            <a:r>
              <a:rPr lang="en-US" i="1" dirty="0"/>
              <a:t>broken</a:t>
            </a:r>
            <a:r>
              <a:rPr lang="en-US" dirty="0"/>
              <a:t> through </a:t>
            </a:r>
            <a:r>
              <a:rPr lang="en-US" b="1" dirty="0">
                <a:solidFill>
                  <a:srgbClr val="C00000"/>
                </a:solidFill>
              </a:rPr>
              <a:t>variable </a:t>
            </a:r>
            <a:r>
              <a:rPr lang="en-US" b="1" dirty="0" smtClean="0">
                <a:solidFill>
                  <a:srgbClr val="C00000"/>
                </a:solidFill>
              </a:rPr>
              <a:t>elimination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4" name="Image 53"/>
          <p:cNvPicPr>
            <a:picLocks noChangeAspect="1"/>
          </p:cNvPicPr>
          <p:nvPr/>
        </p:nvPicPr>
        <p:blipFill rotWithShape="1">
          <a:blip r:embed="rId6"/>
          <a:srcRect b="14498"/>
          <a:stretch/>
        </p:blipFill>
        <p:spPr>
          <a:xfrm>
            <a:off x="9675337" y="3547272"/>
            <a:ext cx="1653656" cy="633001"/>
          </a:xfrm>
          <a:prstGeom prst="rect">
            <a:avLst/>
          </a:prstGeom>
        </p:spPr>
      </p:pic>
      <p:grpSp>
        <p:nvGrpSpPr>
          <p:cNvPr id="36" name="Groupe 35"/>
          <p:cNvGrpSpPr/>
          <p:nvPr/>
        </p:nvGrpSpPr>
        <p:grpSpPr>
          <a:xfrm>
            <a:off x="838200" y="3350034"/>
            <a:ext cx="2354055" cy="2348264"/>
            <a:chOff x="8860636" y="4371960"/>
            <a:chExt cx="1555017" cy="1551191"/>
          </a:xfrm>
        </p:grpSpPr>
        <p:cxnSp>
          <p:nvCxnSpPr>
            <p:cNvPr id="37" name="Connecteur droit 36"/>
            <p:cNvCxnSpPr/>
            <p:nvPr/>
          </p:nvCxnSpPr>
          <p:spPr>
            <a:xfrm flipH="1">
              <a:off x="9645584" y="5162690"/>
              <a:ext cx="719172" cy="705824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 flipH="1">
              <a:off x="9292064" y="4798933"/>
              <a:ext cx="984256" cy="990662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 flipH="1" flipV="1">
              <a:off x="8918069" y="5159353"/>
              <a:ext cx="1096278" cy="61238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 flipH="1" flipV="1">
              <a:off x="9026528" y="4778909"/>
              <a:ext cx="1229768" cy="747539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 flipH="1">
              <a:off x="9019855" y="4440181"/>
              <a:ext cx="625729" cy="1086268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 flipH="1">
              <a:off x="8913621" y="4501919"/>
              <a:ext cx="388229" cy="67134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Groupe 42"/>
            <p:cNvGrpSpPr/>
            <p:nvPr/>
          </p:nvGrpSpPr>
          <p:grpSpPr>
            <a:xfrm>
              <a:off x="8860636" y="4371960"/>
              <a:ext cx="1555017" cy="1551191"/>
              <a:chOff x="5243443" y="3908705"/>
              <a:chExt cx="2168941" cy="2163605"/>
            </a:xfrm>
          </p:grpSpPr>
          <p:sp>
            <p:nvSpPr>
              <p:cNvPr id="44" name="Arc 43"/>
              <p:cNvSpPr/>
              <p:nvPr/>
            </p:nvSpPr>
            <p:spPr>
              <a:xfrm>
                <a:off x="5320749" y="3991563"/>
                <a:ext cx="2014331" cy="2014331"/>
              </a:xfrm>
              <a:prstGeom prst="arc">
                <a:avLst>
                  <a:gd name="adj1" fmla="val 18137638"/>
                  <a:gd name="adj2" fmla="val 16224161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à coins arrondis 44"/>
              <p:cNvSpPr/>
              <p:nvPr/>
            </p:nvSpPr>
            <p:spPr>
              <a:xfrm>
                <a:off x="6765914" y="4036325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à coins arrondis 46"/>
              <p:cNvSpPr/>
              <p:nvPr/>
            </p:nvSpPr>
            <p:spPr>
              <a:xfrm>
                <a:off x="7141819" y="4419573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48" name="Rectangle à coins arrondis 47"/>
              <p:cNvSpPr/>
              <p:nvPr/>
            </p:nvSpPr>
            <p:spPr>
              <a:xfrm>
                <a:off x="7257775" y="4939327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49" name="Rectangle à coins arrondis 48"/>
              <p:cNvSpPr/>
              <p:nvPr/>
            </p:nvSpPr>
            <p:spPr>
              <a:xfrm>
                <a:off x="7102892" y="5448032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50" name="Rectangle à coins arrondis 49"/>
              <p:cNvSpPr/>
              <p:nvPr/>
            </p:nvSpPr>
            <p:spPr>
              <a:xfrm>
                <a:off x="6765913" y="5782026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5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6259012" y="5917701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56" name="Rectangle à coins arrondis 55"/>
              <p:cNvSpPr/>
              <p:nvPr/>
            </p:nvSpPr>
            <p:spPr>
              <a:xfrm>
                <a:off x="5774207" y="5798400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57" name="Rectangle à coins arrondis 56"/>
              <p:cNvSpPr/>
              <p:nvPr/>
            </p:nvSpPr>
            <p:spPr>
              <a:xfrm>
                <a:off x="5398052" y="5450211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58" name="Rectangle à coins arrondis 57"/>
              <p:cNvSpPr/>
              <p:nvPr/>
            </p:nvSpPr>
            <p:spPr>
              <a:xfrm>
                <a:off x="5243443" y="4934167"/>
                <a:ext cx="154609" cy="15460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59" name="Rectangle à coins arrondis 58"/>
              <p:cNvSpPr/>
              <p:nvPr/>
            </p:nvSpPr>
            <p:spPr>
              <a:xfrm>
                <a:off x="5387229" y="4391143"/>
                <a:ext cx="180894" cy="18303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10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à coins arrondis 59"/>
              <p:cNvSpPr/>
              <p:nvPr/>
            </p:nvSpPr>
            <p:spPr>
              <a:xfrm>
                <a:off x="5761174" y="4007895"/>
                <a:ext cx="180894" cy="18303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11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à coins arrondis 60"/>
              <p:cNvSpPr/>
              <p:nvPr/>
            </p:nvSpPr>
            <p:spPr>
              <a:xfrm>
                <a:off x="6245870" y="3908705"/>
                <a:ext cx="180894" cy="183039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smtClean="0">
                    <a:solidFill>
                      <a:schemeClr val="tx1"/>
                    </a:solidFill>
                  </a:rPr>
                  <a:t>N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59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1045</Words>
  <Application>Microsoft Office PowerPoint</Application>
  <PresentationFormat>Grand écran</PresentationFormat>
  <Paragraphs>287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Consolas</vt:lpstr>
      <vt:lpstr>Montserrat</vt:lpstr>
      <vt:lpstr>Source Sans Pro</vt:lpstr>
      <vt:lpstr>Thème Office</vt:lpstr>
      <vt:lpstr>Sampling/searching in simple generative models:  A details-oriented CS perspective</vt:lpstr>
      <vt:lpstr>Generative models for RNA design/modeling</vt:lpstr>
      <vt:lpstr>Modern physics-inspired generative models</vt:lpstr>
      <vt:lpstr>Generative models as (hyper)graphs</vt:lpstr>
      <vt:lpstr>Generative models as (hyper)graphs</vt:lpstr>
      <vt:lpstr>Generative models: Algorithmic problems</vt:lpstr>
      <vt:lpstr>Generating from physics-inspired models</vt:lpstr>
      <vt:lpstr>Computing the partition function</vt:lpstr>
      <vt:lpstr>Computing the partition function</vt:lpstr>
      <vt:lpstr>Divide and conquer-ing the partition function</vt:lpstr>
      <vt:lpstr>Présentation PowerPoint</vt:lpstr>
      <vt:lpstr>Présentation PowerPoint</vt:lpstr>
      <vt:lpstr>InfraRed – A practical implementation</vt:lpstr>
      <vt:lpstr>RNAPoND – Positive and Negative Design</vt:lpstr>
      <vt:lpstr>Treewidths of actual RNAs (PDB)</vt:lpstr>
      <vt:lpstr>Présentation PowerPoint</vt:lpstr>
      <vt:lpstr>Présentation PowerPoint</vt:lpstr>
      <vt:lpstr>Présentation PowerPoint</vt:lpstr>
      <vt:lpstr>Conclusion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Sampling/searching in simple generative models:  A details-oriented CS perspective</dc:title>
  <dc:creator>yann</dc:creator>
  <cp:lastModifiedBy>yann</cp:lastModifiedBy>
  <cp:revision>129</cp:revision>
  <dcterms:created xsi:type="dcterms:W3CDTF">2023-04-06T14:30:56Z</dcterms:created>
  <dcterms:modified xsi:type="dcterms:W3CDTF">2023-04-10T23:11:52Z</dcterms:modified>
</cp:coreProperties>
</file>