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1"/>
  </p:notesMasterIdLst>
  <p:sldIdLst>
    <p:sldId id="257" r:id="rId2"/>
    <p:sldId id="258" r:id="rId3"/>
    <p:sldId id="311" r:id="rId4"/>
    <p:sldId id="260" r:id="rId5"/>
    <p:sldId id="261" r:id="rId6"/>
    <p:sldId id="262" r:id="rId7"/>
    <p:sldId id="312" r:id="rId8"/>
    <p:sldId id="267" r:id="rId9"/>
    <p:sldId id="278" r:id="rId10"/>
    <p:sldId id="298" r:id="rId11"/>
    <p:sldId id="300" r:id="rId12"/>
    <p:sldId id="299" r:id="rId13"/>
    <p:sldId id="279" r:id="rId14"/>
    <p:sldId id="307" r:id="rId15"/>
    <p:sldId id="308" r:id="rId16"/>
    <p:sldId id="309" r:id="rId17"/>
    <p:sldId id="268" r:id="rId18"/>
    <p:sldId id="313" r:id="rId19"/>
    <p:sldId id="272" r:id="rId20"/>
    <p:sldId id="271" r:id="rId21"/>
    <p:sldId id="315" r:id="rId22"/>
    <p:sldId id="306" r:id="rId23"/>
    <p:sldId id="282" r:id="rId24"/>
    <p:sldId id="314" r:id="rId25"/>
    <p:sldId id="316" r:id="rId26"/>
    <p:sldId id="280" r:id="rId27"/>
    <p:sldId id="281" r:id="rId28"/>
    <p:sldId id="305" r:id="rId29"/>
    <p:sldId id="273" r:id="rId30"/>
    <p:sldId id="302" r:id="rId31"/>
    <p:sldId id="301" r:id="rId32"/>
    <p:sldId id="274" r:id="rId33"/>
    <p:sldId id="275" r:id="rId34"/>
    <p:sldId id="27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29" r:id="rId48"/>
    <p:sldId id="330" r:id="rId49"/>
    <p:sldId id="331" r:id="rId50"/>
    <p:sldId id="332" r:id="rId51"/>
    <p:sldId id="333" r:id="rId52"/>
    <p:sldId id="334" r:id="rId53"/>
    <p:sldId id="335" r:id="rId54"/>
    <p:sldId id="336" r:id="rId55"/>
    <p:sldId id="337" r:id="rId56"/>
    <p:sldId id="338" r:id="rId57"/>
    <p:sldId id="339" r:id="rId58"/>
    <p:sldId id="340" r:id="rId59"/>
    <p:sldId id="341" r:id="rId60"/>
    <p:sldId id="342" r:id="rId61"/>
    <p:sldId id="343" r:id="rId62"/>
    <p:sldId id="344" r:id="rId63"/>
    <p:sldId id="345" r:id="rId64"/>
    <p:sldId id="346" r:id="rId65"/>
    <p:sldId id="347" r:id="rId66"/>
    <p:sldId id="348" r:id="rId67"/>
    <p:sldId id="349" r:id="rId68"/>
    <p:sldId id="350" r:id="rId69"/>
    <p:sldId id="351" r:id="rId70"/>
    <p:sldId id="352" r:id="rId71"/>
    <p:sldId id="353" r:id="rId72"/>
    <p:sldId id="354" r:id="rId73"/>
    <p:sldId id="355" r:id="rId74"/>
    <p:sldId id="356" r:id="rId75"/>
    <p:sldId id="357" r:id="rId76"/>
    <p:sldId id="358" r:id="rId77"/>
    <p:sldId id="359" r:id="rId78"/>
    <p:sldId id="360" r:id="rId79"/>
    <p:sldId id="361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17" autoAdjust="0"/>
    <p:restoredTop sz="94660"/>
  </p:normalViewPr>
  <p:slideViewPr>
    <p:cSldViewPr>
      <p:cViewPr>
        <p:scale>
          <a:sx n="90" d="100"/>
          <a:sy n="90" d="100"/>
        </p:scale>
        <p:origin x="-756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07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5FBEF-18F5-4ED8-A390-C8766B82D282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F13A8-7FBE-4A3D-952B-27E4CC5811E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6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06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16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16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16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16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16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16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16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03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887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0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803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03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03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887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887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03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03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887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0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887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03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03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03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03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03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887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724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240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397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06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803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966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377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770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5345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342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650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084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482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6763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79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8031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5055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673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409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0155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4389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029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041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6365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4286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51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037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3832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3076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049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9662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1543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6307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1461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8876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0700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79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8876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8876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686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7251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4755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3468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7319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9886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2558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5812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99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0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1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:\Users\ponty\Documents\Presentations\2012-03-VIZBI\tRNA-VARN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1371600"/>
            <a:ext cx="3750599" cy="419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ponty\Documents\Presentations\2012-03-VIZBI\super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" t="8783" r="2375" b="4315"/>
          <a:stretch/>
        </p:blipFill>
        <p:spPr bwMode="auto">
          <a:xfrm>
            <a:off x="533400" y="1499235"/>
            <a:ext cx="4114800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B0C49CE-AAA5-4A98-B8A1-175472262274}" type="datetime1">
              <a:rPr lang="en-US" smtClean="0"/>
              <a:t>6/12/2012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it-IT" smtClean="0"/>
              <a:t>Denise Ponty - Tuto ARN - IGM@Seillac'12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B6148FA-67D1-4CFC-9BEA-A1E5CCB46E40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solidFill>
            <a:schemeClr val="bg1">
              <a:alpha val="69000"/>
            </a:schemeClr>
          </a:solidFill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solidFill>
            <a:schemeClr val="bg1">
              <a:alpha val="69000"/>
            </a:schemeClr>
          </a:solidFill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C027-AA27-43A2-B429-41C25D5A959A}" type="datetime1">
              <a:rPr lang="en-US" smtClean="0"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Denise Ponty - Tuto ARN - IGM@Seillac'12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22999-07B2-4A1C-B94C-075ECA527E1C}" type="datetime1">
              <a:rPr lang="en-US" smtClean="0"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Denise Ponty - Tuto ARN - IGM@Seillac'12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5B47-EFC0-416E-8D5D-81A1DB91110F}" type="datetime1">
              <a:rPr lang="en-US" smtClean="0"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Denise Ponty - Tuto ARN - IGM@Seillac'12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227BED9-EBB4-43F7-A363-E7308797AD5B}" type="datetime1">
              <a:rPr lang="en-US" smtClean="0"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it-IT" smtClean="0"/>
              <a:t>Denise Ponty - Tuto ARN - IGM@Seillac'12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B6148FA-67D1-4CFC-9BEA-A1E5CCB46E40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EFEB-785A-4512-81E4-4592D30B15A3}" type="datetime1">
              <a:rPr lang="en-US" smtClean="0"/>
              <a:t>6/12/2012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Denise Ponty - Tuto ARN - IGM@Seillac'12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6CFF-0B42-4536-8CD3-27CE8DE8522A}" type="datetime1">
              <a:rPr lang="en-US" smtClean="0"/>
              <a:t>6/12/2012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Denise Ponty - Tuto ARN - IGM@Seillac'12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CD2F-0411-4D9A-89B0-2A1BF433FC38}" type="datetime1">
              <a:rPr lang="en-US" smtClean="0"/>
              <a:t>6/12/2012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Denise Ponty - Tuto ARN - IGM@Seillac'12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8C54-D542-4E2B-A7B7-F8C239096B6F}" type="datetime1">
              <a:rPr lang="en-US" smtClean="0"/>
              <a:t>6/12/2012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Denise Ponty - Tuto ARN - IGM@Seillac'12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733F-E4EF-4E5B-9C15-13BA244F6E6C}" type="datetime1">
              <a:rPr lang="en-US" smtClean="0"/>
              <a:t>6/12/2012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Denise Ponty - Tuto ARN - IGM@Seillac'12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1732-6D10-4998-9472-00AD4CF10C25}" type="datetime1">
              <a:rPr lang="en-US" smtClean="0"/>
              <a:t>6/12/2012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Denise Ponty - Tuto ARN - IGM@Seillac'12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9363D7-B63E-4FC9-B9C5-491FD05A1978}" type="datetime1">
              <a:rPr lang="en-US" smtClean="0"/>
              <a:t>6/12/2012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Denise Ponty - Tuto ARN - IGM@Seillac'12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B6148FA-67D1-4CFC-9BEA-A1E5CCB46E40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rna.informatik.uni-freiburg.de:8080/LocARNA.jsp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4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34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</a:t>
            </a:r>
            <a:r>
              <a:rPr lang="en-US" sz="2400" u="sng" dirty="0" smtClean="0"/>
              <a:t>brief</a:t>
            </a:r>
            <a:r>
              <a:rPr lang="en-US" sz="2400" dirty="0" smtClean="0"/>
              <a:t> tutorial on RNA folding methods </a:t>
            </a:r>
            <a:br>
              <a:rPr lang="en-US" sz="2400" dirty="0" smtClean="0"/>
            </a:br>
            <a:r>
              <a:rPr lang="en-US" sz="2400" dirty="0" smtClean="0"/>
              <a:t>and resources… 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err="1" smtClean="0"/>
              <a:t>Yann</a:t>
            </a:r>
            <a:r>
              <a:rPr lang="en-US" b="1" dirty="0" smtClean="0"/>
              <a:t> </a:t>
            </a:r>
            <a:r>
              <a:rPr lang="en-US" b="1" dirty="0" err="1" smtClean="0"/>
              <a:t>Ponty</a:t>
            </a:r>
            <a:r>
              <a:rPr lang="en-US" dirty="0" smtClean="0"/>
              <a:t>, CNRS/</a:t>
            </a:r>
            <a:r>
              <a:rPr lang="en-US" dirty="0" err="1" smtClean="0"/>
              <a:t>Ecole</a:t>
            </a:r>
            <a:r>
              <a:rPr lang="en-US" dirty="0" smtClean="0"/>
              <a:t> </a:t>
            </a:r>
            <a:r>
              <a:rPr lang="en-US" dirty="0" err="1" smtClean="0"/>
              <a:t>Polytechnique</a:t>
            </a:r>
            <a:endParaRPr lang="en-US" dirty="0" smtClean="0"/>
          </a:p>
          <a:p>
            <a:r>
              <a:rPr lang="en-US" b="1" dirty="0" smtClean="0"/>
              <a:t>Alain Denise</a:t>
            </a:r>
            <a:r>
              <a:rPr lang="en-US" dirty="0" smtClean="0"/>
              <a:t>, LRI/IGM, </a:t>
            </a:r>
            <a:r>
              <a:rPr lang="en-US" dirty="0" err="1" smtClean="0"/>
              <a:t>Université</a:t>
            </a:r>
            <a:r>
              <a:rPr lang="en-US" dirty="0" smtClean="0"/>
              <a:t> Paris-</a:t>
            </a:r>
            <a:r>
              <a:rPr lang="en-US" dirty="0" err="1" smtClean="0"/>
              <a:t>Sud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Denise Ponty - Tuto ARN - IGM@Seillac'12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9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onty\Documents\Presentations\2012-03-VIZBI\FileFormatExample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" r="63998"/>
          <a:stretch/>
        </p:blipFill>
        <p:spPr bwMode="auto">
          <a:xfrm>
            <a:off x="76200" y="828675"/>
            <a:ext cx="5577840" cy="5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1524000"/>
            <a:ext cx="5577840" cy="44958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RNA file formats: Sequences (alignments)</a:t>
            </a:r>
            <a:endParaRPr lang="en-US" dirty="0"/>
          </a:p>
        </p:txBody>
      </p:sp>
      <p:pic>
        <p:nvPicPr>
          <p:cNvPr id="5" name="Picture 2" descr="C:\Users\ponty\Documents\Presentations\2012-03-VIZBI\FileFormatExample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3" t="8829" r="34498" b="37930"/>
          <a:stretch/>
        </p:blipFill>
        <p:spPr bwMode="auto">
          <a:xfrm>
            <a:off x="3962400" y="2362200"/>
            <a:ext cx="557784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Denise Ponty - Tuto ARN - IGM@Seillac'12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RNA file formats: </a:t>
            </a:r>
            <a:r>
              <a:rPr lang="en-US" smtClean="0"/>
              <a:t>Secondary Structures</a:t>
            </a:r>
            <a:endParaRPr lang="en-US" dirty="0"/>
          </a:p>
        </p:txBody>
      </p:sp>
      <p:pic>
        <p:nvPicPr>
          <p:cNvPr id="5" name="Picture 2" descr="C:\Users\ponty\Documents\Presentations\2012-03-VIZBI\FileFormatExample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3" t="63731" r="34498" b="-1999"/>
          <a:stretch/>
        </p:blipFill>
        <p:spPr bwMode="auto">
          <a:xfrm>
            <a:off x="152400" y="1447800"/>
            <a:ext cx="557784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Denise Ponty - Tuto ARN - IGM@Seillac'12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RNA file formats: </a:t>
            </a:r>
            <a:r>
              <a:rPr lang="en-US" smtClean="0"/>
              <a:t>Secondary Structures</a:t>
            </a:r>
            <a:endParaRPr lang="en-US" dirty="0"/>
          </a:p>
        </p:txBody>
      </p:sp>
      <p:pic>
        <p:nvPicPr>
          <p:cNvPr id="5" name="Picture 2" descr="C:\Users\ponty\Documents\Presentations\2012-03-VIZBI\FileFormatExample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3" t="63731" r="34498" b="-1999"/>
          <a:stretch/>
        </p:blipFill>
        <p:spPr bwMode="auto">
          <a:xfrm>
            <a:off x="152400" y="1447800"/>
            <a:ext cx="557784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" y="1219200"/>
            <a:ext cx="5577840" cy="44958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ponty\Documents\Presentations\2012-03-VIZBI\FileFormatExample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5" t="13311" r="5444" b="6828"/>
          <a:stretch/>
        </p:blipFill>
        <p:spPr bwMode="auto">
          <a:xfrm>
            <a:off x="3459480" y="2011680"/>
            <a:ext cx="5303520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Denise Ponty - Tuto ARN - IGM@Seillac'12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RNA file formats: </a:t>
            </a:r>
            <a:r>
              <a:rPr lang="en-US" smtClean="0"/>
              <a:t>Secondary Structures</a:t>
            </a:r>
            <a:endParaRPr lang="en-US" dirty="0"/>
          </a:p>
        </p:txBody>
      </p:sp>
      <p:pic>
        <p:nvPicPr>
          <p:cNvPr id="1026" name="Picture 2" descr="C:\Users\ponty\Documents\Presentations\2012-03-VIZBI\3Dformat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5" t="72851" r="14517" b="233"/>
          <a:stretch/>
        </p:blipFill>
        <p:spPr bwMode="auto">
          <a:xfrm>
            <a:off x="167640" y="1371600"/>
            <a:ext cx="493776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Denise Ponty - Tuto ARN - IGM@Seillac'12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9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RNA file formats: </a:t>
            </a:r>
            <a:r>
              <a:rPr lang="en-US" smtClean="0"/>
              <a:t>Secondary Structures</a:t>
            </a:r>
            <a:endParaRPr lang="en-US" dirty="0"/>
          </a:p>
        </p:txBody>
      </p:sp>
      <p:pic>
        <p:nvPicPr>
          <p:cNvPr id="1026" name="Picture 2" descr="C:\Users\ponty\Documents\Presentations\2012-03-VIZBI\3Dformat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5" t="72851" r="14517" b="233"/>
          <a:stretch/>
        </p:blipFill>
        <p:spPr bwMode="auto">
          <a:xfrm>
            <a:off x="167640" y="1371600"/>
            <a:ext cx="493776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4780" y="1115878"/>
            <a:ext cx="5577840" cy="44958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ponty\Documents\Presentations\2012-03-VIZBI\rnam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7" t="14856" r="15260" b="9716"/>
          <a:stretch/>
        </p:blipFill>
        <p:spPr bwMode="auto">
          <a:xfrm>
            <a:off x="1143000" y="1115878"/>
            <a:ext cx="7086600" cy="528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643332" y="1447800"/>
            <a:ext cx="52578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Lucida Console" pitchFamily="49" charset="0"/>
              </a:rPr>
              <a:t>&lt;?xml version="1.0"?&gt;</a:t>
            </a:r>
          </a:p>
          <a:p>
            <a:r>
              <a:rPr lang="en-US" sz="900" dirty="0">
                <a:latin typeface="Lucida Console" pitchFamily="49" charset="0"/>
              </a:rPr>
              <a:t>&lt;!DOCTYPE </a:t>
            </a:r>
            <a:r>
              <a:rPr lang="en-US" sz="900" dirty="0" err="1">
                <a:latin typeface="Lucida Console" pitchFamily="49" charset="0"/>
              </a:rPr>
              <a:t>rnaml</a:t>
            </a:r>
            <a:r>
              <a:rPr lang="en-US" sz="900" dirty="0">
                <a:latin typeface="Lucida Console" pitchFamily="49" charset="0"/>
              </a:rPr>
              <a:t> SYSTEM "rnaml.dtd"&gt;</a:t>
            </a:r>
          </a:p>
          <a:p>
            <a:r>
              <a:rPr lang="en-US" sz="900" dirty="0">
                <a:latin typeface="Lucida Console" pitchFamily="49" charset="0"/>
              </a:rPr>
              <a:t>&lt;</a:t>
            </a:r>
            <a:r>
              <a:rPr lang="en-US" sz="900" dirty="0" err="1">
                <a:latin typeface="Lucida Console" pitchFamily="49" charset="0"/>
              </a:rPr>
              <a:t>rnaml</a:t>
            </a:r>
            <a:r>
              <a:rPr lang="en-US" sz="900" dirty="0">
                <a:latin typeface="Lucida Console" pitchFamily="49" charset="0"/>
              </a:rPr>
              <a:t> version="1.0"&gt;</a:t>
            </a:r>
          </a:p>
          <a:p>
            <a:r>
              <a:rPr lang="en-US" sz="900" dirty="0">
                <a:latin typeface="Lucida Console" pitchFamily="49" charset="0"/>
              </a:rPr>
              <a:t>   &lt;molecule id</a:t>
            </a:r>
            <a:r>
              <a:rPr lang="en-US" sz="900" dirty="0" smtClean="0">
                <a:latin typeface="Lucida Console" pitchFamily="49" charset="0"/>
              </a:rPr>
              <a:t>=“xxx"&gt;</a:t>
            </a:r>
            <a:endParaRPr lang="en-US" sz="900" dirty="0">
              <a:latin typeface="Lucida Console" pitchFamily="49" charset="0"/>
            </a:endParaRPr>
          </a:p>
          <a:p>
            <a:r>
              <a:rPr lang="en-US" sz="900" dirty="0">
                <a:latin typeface="Lucida Console" pitchFamily="49" charset="0"/>
              </a:rPr>
              <a:t>      &lt;sequence</a:t>
            </a:r>
            <a:r>
              <a:rPr lang="en-US" sz="900" dirty="0" smtClean="0">
                <a:latin typeface="Lucida Console" pitchFamily="49" charset="0"/>
              </a:rPr>
              <a:t>&gt; ... &lt;/sequence&gt;</a:t>
            </a:r>
          </a:p>
          <a:p>
            <a:r>
              <a:rPr lang="en-US" sz="900" dirty="0" smtClean="0">
                <a:latin typeface="Lucida Console" pitchFamily="49" charset="0"/>
              </a:rPr>
              <a:t>      </a:t>
            </a:r>
            <a:r>
              <a:rPr lang="en-US" sz="900" dirty="0">
                <a:latin typeface="Lucida Console" pitchFamily="49" charset="0"/>
              </a:rPr>
              <a:t>&lt;structure</a:t>
            </a:r>
            <a:r>
              <a:rPr lang="en-US" sz="900" dirty="0" smtClean="0">
                <a:latin typeface="Lucida Console" pitchFamily="49" charset="0"/>
              </a:rPr>
              <a:t>&gt; ... &lt;/</a:t>
            </a:r>
            <a:r>
              <a:rPr lang="en-US" sz="900" dirty="0">
                <a:latin typeface="Lucida Console" pitchFamily="49" charset="0"/>
              </a:rPr>
              <a:t>structure&gt;</a:t>
            </a:r>
          </a:p>
          <a:p>
            <a:r>
              <a:rPr lang="en-US" sz="900" dirty="0">
                <a:latin typeface="Lucida Console" pitchFamily="49" charset="0"/>
              </a:rPr>
              <a:t> </a:t>
            </a:r>
            <a:r>
              <a:rPr lang="en-US" sz="900" dirty="0" smtClean="0">
                <a:latin typeface="Lucida Console" pitchFamily="49" charset="0"/>
              </a:rPr>
              <a:t>   </a:t>
            </a:r>
            <a:r>
              <a:rPr lang="en-US" sz="900" dirty="0">
                <a:latin typeface="Lucida Console" pitchFamily="49" charset="0"/>
              </a:rPr>
              <a:t>&lt;/molecule</a:t>
            </a:r>
            <a:r>
              <a:rPr lang="en-US" sz="900" dirty="0" smtClean="0">
                <a:latin typeface="Lucida Console" pitchFamily="49" charset="0"/>
              </a:rPr>
              <a:t>&gt;</a:t>
            </a:r>
          </a:p>
          <a:p>
            <a:r>
              <a:rPr lang="en-US" sz="900" dirty="0" smtClean="0">
                <a:latin typeface="Lucida Console" pitchFamily="49" charset="0"/>
              </a:rPr>
              <a:t>  </a:t>
            </a:r>
            <a:r>
              <a:rPr lang="en-US" sz="900" dirty="0">
                <a:latin typeface="Lucida Console" pitchFamily="49" charset="0"/>
              </a:rPr>
              <a:t>&lt;interactions</a:t>
            </a:r>
            <a:r>
              <a:rPr lang="en-US" sz="900" dirty="0" smtClean="0">
                <a:latin typeface="Lucida Console" pitchFamily="49" charset="0"/>
              </a:rPr>
              <a:t>&gt; ... &lt;/interactions</a:t>
            </a:r>
            <a:r>
              <a:rPr lang="en-US" sz="900" dirty="0">
                <a:latin typeface="Lucida Console" pitchFamily="49" charset="0"/>
              </a:rPr>
              <a:t>&gt;</a:t>
            </a:r>
          </a:p>
          <a:p>
            <a:r>
              <a:rPr lang="en-US" sz="900" dirty="0">
                <a:latin typeface="Lucida Console" pitchFamily="49" charset="0"/>
              </a:rPr>
              <a:t>&lt;/</a:t>
            </a:r>
            <a:r>
              <a:rPr lang="en-US" sz="900" dirty="0" err="1">
                <a:latin typeface="Lucida Console" pitchFamily="49" charset="0"/>
              </a:rPr>
              <a:t>rnaml</a:t>
            </a:r>
            <a:r>
              <a:rPr lang="en-US" sz="900" dirty="0">
                <a:latin typeface="Lucida Console" pitchFamily="49" charset="0"/>
              </a:rPr>
              <a:t>&gt;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Denise Ponty - Tuto ARN - IGM@Seillac'12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8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RNA file formats: </a:t>
            </a:r>
            <a:r>
              <a:rPr lang="en-US" smtClean="0"/>
              <a:t>Secondary Structures</a:t>
            </a:r>
            <a:endParaRPr lang="en-US" dirty="0"/>
          </a:p>
        </p:txBody>
      </p:sp>
      <p:pic>
        <p:nvPicPr>
          <p:cNvPr id="1026" name="Picture 2" descr="C:\Users\ponty\Documents\Presentations\2012-03-VIZBI\3Dformat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5" t="72851" r="14517" b="233"/>
          <a:stretch/>
        </p:blipFill>
        <p:spPr bwMode="auto">
          <a:xfrm>
            <a:off x="167640" y="1371600"/>
            <a:ext cx="493776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4780" y="1115878"/>
            <a:ext cx="5577840" cy="44958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ponty\Documents\Presentations\2012-03-VIZBI\rnam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7" t="14856" r="15260" b="9716"/>
          <a:stretch/>
        </p:blipFill>
        <p:spPr bwMode="auto">
          <a:xfrm>
            <a:off x="1143000" y="1115878"/>
            <a:ext cx="7086600" cy="528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43332" y="1447800"/>
            <a:ext cx="4267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Lucida Console" pitchFamily="49" charset="0"/>
              </a:rPr>
              <a:t>&lt;?xml version="1.0"?&gt;</a:t>
            </a:r>
          </a:p>
          <a:p>
            <a:r>
              <a:rPr lang="en-US" sz="900" dirty="0">
                <a:latin typeface="Lucida Console" pitchFamily="49" charset="0"/>
              </a:rPr>
              <a:t>&lt;!DOCTYPE </a:t>
            </a:r>
            <a:r>
              <a:rPr lang="en-US" sz="900" dirty="0" err="1">
                <a:latin typeface="Lucida Console" pitchFamily="49" charset="0"/>
              </a:rPr>
              <a:t>rnaml</a:t>
            </a:r>
            <a:r>
              <a:rPr lang="en-US" sz="900" dirty="0">
                <a:latin typeface="Lucida Console" pitchFamily="49" charset="0"/>
              </a:rPr>
              <a:t> SYSTEM "rnaml.dtd"&gt;</a:t>
            </a:r>
          </a:p>
          <a:p>
            <a:r>
              <a:rPr lang="en-US" sz="900" dirty="0">
                <a:latin typeface="Lucida Console" pitchFamily="49" charset="0"/>
              </a:rPr>
              <a:t>&lt;</a:t>
            </a:r>
            <a:r>
              <a:rPr lang="en-US" sz="900" dirty="0" err="1">
                <a:latin typeface="Lucida Console" pitchFamily="49" charset="0"/>
              </a:rPr>
              <a:t>rnaml</a:t>
            </a:r>
            <a:r>
              <a:rPr lang="en-US" sz="900" dirty="0">
                <a:latin typeface="Lucida Console" pitchFamily="49" charset="0"/>
              </a:rPr>
              <a:t> version="1.0"&gt;</a:t>
            </a:r>
          </a:p>
          <a:p>
            <a:r>
              <a:rPr lang="en-US" sz="900" dirty="0">
                <a:latin typeface="Lucida Console" pitchFamily="49" charset="0"/>
              </a:rPr>
              <a:t>   &lt;molecule id</a:t>
            </a:r>
            <a:r>
              <a:rPr lang="en-US" sz="900" dirty="0" smtClean="0">
                <a:latin typeface="Lucida Console" pitchFamily="49" charset="0"/>
              </a:rPr>
              <a:t>=“xxx"&gt;</a:t>
            </a:r>
            <a:endParaRPr lang="en-US" sz="900" dirty="0">
              <a:latin typeface="Lucida Console" pitchFamily="49" charset="0"/>
            </a:endParaRPr>
          </a:p>
          <a:p>
            <a:r>
              <a:rPr lang="en-US" sz="900" dirty="0">
                <a:solidFill>
                  <a:srgbClr val="00B0F0"/>
                </a:solidFill>
                <a:latin typeface="Lucida Console" pitchFamily="49" charset="0"/>
              </a:rPr>
              <a:t>      &lt;sequence</a:t>
            </a:r>
            <a:r>
              <a:rPr lang="en-US" sz="900" dirty="0" smtClean="0">
                <a:solidFill>
                  <a:srgbClr val="00B0F0"/>
                </a:solidFill>
                <a:latin typeface="Lucida Console" pitchFamily="49" charset="0"/>
              </a:rPr>
              <a:t>&gt;</a:t>
            </a:r>
          </a:p>
          <a:p>
            <a:r>
              <a:rPr lang="en-US" sz="900" dirty="0">
                <a:solidFill>
                  <a:srgbClr val="00B0F0"/>
                </a:solidFill>
                <a:latin typeface="Lucida Console" pitchFamily="49" charset="0"/>
              </a:rPr>
              <a:t> </a:t>
            </a:r>
            <a:r>
              <a:rPr lang="en-US" sz="900" dirty="0" smtClean="0">
                <a:solidFill>
                  <a:srgbClr val="00B0F0"/>
                </a:solidFill>
                <a:latin typeface="Lucida Console" pitchFamily="49" charset="0"/>
              </a:rPr>
              <a:t>       </a:t>
            </a:r>
            <a:r>
              <a:rPr lang="en-US" sz="900" dirty="0">
                <a:solidFill>
                  <a:srgbClr val="00B0F0"/>
                </a:solidFill>
                <a:latin typeface="Lucida Console" pitchFamily="49" charset="0"/>
              </a:rPr>
              <a:t> &lt;numbering-system id="1" used-in-file="false"&gt;</a:t>
            </a:r>
          </a:p>
          <a:p>
            <a:r>
              <a:rPr lang="en-US" sz="900" dirty="0">
                <a:solidFill>
                  <a:srgbClr val="00B0F0"/>
                </a:solidFill>
                <a:latin typeface="Lucida Console" pitchFamily="49" charset="0"/>
              </a:rPr>
              <a:t>            &lt;numbering-range&gt;</a:t>
            </a:r>
          </a:p>
          <a:p>
            <a:r>
              <a:rPr lang="en-US" sz="900" dirty="0">
                <a:solidFill>
                  <a:srgbClr val="00B0F0"/>
                </a:solidFill>
                <a:latin typeface="Lucida Console" pitchFamily="49" charset="0"/>
              </a:rPr>
              <a:t>               &lt;start&gt;1&lt;/start</a:t>
            </a:r>
            <a:r>
              <a:rPr lang="en-US" sz="900" dirty="0" smtClean="0">
                <a:solidFill>
                  <a:srgbClr val="00B0F0"/>
                </a:solidFill>
                <a:latin typeface="Lucida Console" pitchFamily="49" charset="0"/>
              </a:rPr>
              <a:t>&gt;&lt;</a:t>
            </a:r>
            <a:r>
              <a:rPr lang="en-US" sz="900" dirty="0">
                <a:solidFill>
                  <a:srgbClr val="00B0F0"/>
                </a:solidFill>
                <a:latin typeface="Lucida Console" pitchFamily="49" charset="0"/>
              </a:rPr>
              <a:t>end&gt;387&lt;/end&gt;</a:t>
            </a:r>
          </a:p>
          <a:p>
            <a:r>
              <a:rPr lang="en-US" sz="900" dirty="0">
                <a:solidFill>
                  <a:srgbClr val="00B0F0"/>
                </a:solidFill>
                <a:latin typeface="Lucida Console" pitchFamily="49" charset="0"/>
              </a:rPr>
              <a:t>            &lt;/numbering-range&gt;</a:t>
            </a:r>
          </a:p>
          <a:p>
            <a:r>
              <a:rPr lang="en-US" sz="900" dirty="0">
                <a:solidFill>
                  <a:srgbClr val="00B0F0"/>
                </a:solidFill>
                <a:latin typeface="Lucida Console" pitchFamily="49" charset="0"/>
              </a:rPr>
              <a:t>         &lt;/numbering-system&gt;</a:t>
            </a:r>
          </a:p>
          <a:p>
            <a:r>
              <a:rPr lang="en-US" sz="900" dirty="0">
                <a:solidFill>
                  <a:srgbClr val="00B0F0"/>
                </a:solidFill>
                <a:latin typeface="Lucida Console" pitchFamily="49" charset="0"/>
              </a:rPr>
              <a:t>         &lt;numbering-table length="387</a:t>
            </a:r>
            <a:r>
              <a:rPr lang="en-US" sz="900" dirty="0" smtClean="0">
                <a:solidFill>
                  <a:srgbClr val="00B0F0"/>
                </a:solidFill>
                <a:latin typeface="Lucida Console" pitchFamily="49" charset="0"/>
              </a:rPr>
              <a:t>"&gt;</a:t>
            </a:r>
            <a:endParaRPr lang="en-US" sz="900" dirty="0">
              <a:solidFill>
                <a:srgbClr val="00B0F0"/>
              </a:solidFill>
              <a:latin typeface="Lucida Console" pitchFamily="49" charset="0"/>
            </a:endParaRPr>
          </a:p>
          <a:p>
            <a:r>
              <a:rPr lang="en-US" sz="900" dirty="0">
                <a:solidFill>
                  <a:srgbClr val="00B0F0"/>
                </a:solidFill>
                <a:latin typeface="Lucida Console" pitchFamily="49" charset="0"/>
              </a:rPr>
              <a:t>            2    3    4    5    6    7    </a:t>
            </a:r>
            <a:r>
              <a:rPr lang="en-US" sz="900" dirty="0" smtClean="0">
                <a:solidFill>
                  <a:srgbClr val="00B0F0"/>
                </a:solidFill>
                <a:latin typeface="Lucida Console" pitchFamily="49" charset="0"/>
              </a:rPr>
              <a:t>8...</a:t>
            </a:r>
            <a:endParaRPr lang="en-US" sz="900" dirty="0">
              <a:solidFill>
                <a:srgbClr val="00B0F0"/>
              </a:solidFill>
              <a:latin typeface="Lucida Console" pitchFamily="49" charset="0"/>
            </a:endParaRPr>
          </a:p>
          <a:p>
            <a:r>
              <a:rPr lang="en-US" sz="900" dirty="0">
                <a:solidFill>
                  <a:srgbClr val="00B0F0"/>
                </a:solidFill>
                <a:latin typeface="Lucida Console" pitchFamily="49" charset="0"/>
              </a:rPr>
              <a:t>         &lt;/numbering-table&gt;</a:t>
            </a:r>
          </a:p>
          <a:p>
            <a:r>
              <a:rPr lang="en-US" sz="900" dirty="0">
                <a:solidFill>
                  <a:srgbClr val="00B0F0"/>
                </a:solidFill>
                <a:latin typeface="Lucida Console" pitchFamily="49" charset="0"/>
              </a:rPr>
              <a:t>         &lt;</a:t>
            </a:r>
            <a:r>
              <a:rPr lang="en-US" sz="900" dirty="0" err="1">
                <a:solidFill>
                  <a:srgbClr val="00B0F0"/>
                </a:solidFill>
                <a:latin typeface="Lucida Console" pitchFamily="49" charset="0"/>
              </a:rPr>
              <a:t>seq</a:t>
            </a:r>
            <a:r>
              <a:rPr lang="en-US" sz="900" dirty="0">
                <a:solidFill>
                  <a:srgbClr val="00B0F0"/>
                </a:solidFill>
                <a:latin typeface="Lucida Console" pitchFamily="49" charset="0"/>
              </a:rPr>
              <a:t>-data&gt;</a:t>
            </a:r>
          </a:p>
          <a:p>
            <a:r>
              <a:rPr lang="en-US" sz="900" dirty="0">
                <a:solidFill>
                  <a:srgbClr val="00B0F0"/>
                </a:solidFill>
                <a:latin typeface="Lucida Console" pitchFamily="49" charset="0"/>
              </a:rPr>
              <a:t>            UGUGCCCGGC AUGGGUGCAG </a:t>
            </a:r>
            <a:r>
              <a:rPr lang="en-US" sz="900" dirty="0" smtClean="0">
                <a:solidFill>
                  <a:srgbClr val="00B0F0"/>
                </a:solidFill>
                <a:latin typeface="Lucida Console" pitchFamily="49" charset="0"/>
              </a:rPr>
              <a:t>UCUAUAGGGU...</a:t>
            </a:r>
            <a:endParaRPr lang="en-US" sz="900" dirty="0">
              <a:solidFill>
                <a:srgbClr val="00B0F0"/>
              </a:solidFill>
              <a:latin typeface="Lucida Console" pitchFamily="49" charset="0"/>
            </a:endParaRPr>
          </a:p>
          <a:p>
            <a:r>
              <a:rPr lang="en-US" sz="900" dirty="0">
                <a:solidFill>
                  <a:srgbClr val="00B0F0"/>
                </a:solidFill>
                <a:latin typeface="Lucida Console" pitchFamily="49" charset="0"/>
              </a:rPr>
              <a:t>         &lt;/</a:t>
            </a:r>
            <a:r>
              <a:rPr lang="en-US" sz="900" dirty="0" err="1">
                <a:solidFill>
                  <a:srgbClr val="00B0F0"/>
                </a:solidFill>
                <a:latin typeface="Lucida Console" pitchFamily="49" charset="0"/>
              </a:rPr>
              <a:t>seq</a:t>
            </a:r>
            <a:r>
              <a:rPr lang="en-US" sz="900" dirty="0">
                <a:solidFill>
                  <a:srgbClr val="00B0F0"/>
                </a:solidFill>
                <a:latin typeface="Lucida Console" pitchFamily="49" charset="0"/>
              </a:rPr>
              <a:t>-data&gt;</a:t>
            </a:r>
          </a:p>
          <a:p>
            <a:r>
              <a:rPr lang="en-US" sz="900" dirty="0" smtClean="0">
                <a:solidFill>
                  <a:srgbClr val="00B0F0"/>
                </a:solidFill>
                <a:latin typeface="Lucida Console" pitchFamily="49" charset="0"/>
              </a:rPr>
              <a:t>         ...</a:t>
            </a:r>
            <a:endParaRPr lang="en-US" sz="900" dirty="0">
              <a:solidFill>
                <a:srgbClr val="00B0F0"/>
              </a:solidFill>
              <a:latin typeface="Lucida Console" pitchFamily="49" charset="0"/>
            </a:endParaRPr>
          </a:p>
          <a:p>
            <a:r>
              <a:rPr lang="en-US" sz="900" dirty="0" smtClean="0">
                <a:solidFill>
                  <a:srgbClr val="00B0F0"/>
                </a:solidFill>
                <a:latin typeface="Lucida Console" pitchFamily="49" charset="0"/>
              </a:rPr>
              <a:t>      &lt;/sequence&gt;</a:t>
            </a:r>
          </a:p>
          <a:p>
            <a:r>
              <a:rPr lang="en-US" sz="900" dirty="0" smtClean="0">
                <a:latin typeface="Lucida Console" pitchFamily="49" charset="0"/>
              </a:rPr>
              <a:t>      </a:t>
            </a:r>
            <a:r>
              <a:rPr lang="en-US" sz="900" dirty="0">
                <a:latin typeface="Lucida Console" pitchFamily="49" charset="0"/>
              </a:rPr>
              <a:t>&lt;structure</a:t>
            </a:r>
            <a:r>
              <a:rPr lang="en-US" sz="900" dirty="0" smtClean="0">
                <a:latin typeface="Lucida Console" pitchFamily="49" charset="0"/>
              </a:rPr>
              <a:t>&gt; ... &lt;/</a:t>
            </a:r>
            <a:r>
              <a:rPr lang="en-US" sz="900" dirty="0">
                <a:latin typeface="Lucida Console" pitchFamily="49" charset="0"/>
              </a:rPr>
              <a:t>structure&gt;</a:t>
            </a:r>
          </a:p>
          <a:p>
            <a:r>
              <a:rPr lang="en-US" sz="900" dirty="0">
                <a:latin typeface="Lucida Console" pitchFamily="49" charset="0"/>
              </a:rPr>
              <a:t> </a:t>
            </a:r>
            <a:r>
              <a:rPr lang="en-US" sz="900" dirty="0" smtClean="0">
                <a:latin typeface="Lucida Console" pitchFamily="49" charset="0"/>
              </a:rPr>
              <a:t>   </a:t>
            </a:r>
            <a:r>
              <a:rPr lang="en-US" sz="900" dirty="0">
                <a:latin typeface="Lucida Console" pitchFamily="49" charset="0"/>
              </a:rPr>
              <a:t>&lt;/molecule</a:t>
            </a:r>
            <a:r>
              <a:rPr lang="en-US" sz="900" dirty="0" smtClean="0">
                <a:latin typeface="Lucida Console" pitchFamily="49" charset="0"/>
              </a:rPr>
              <a:t>&gt;</a:t>
            </a:r>
          </a:p>
          <a:p>
            <a:r>
              <a:rPr lang="en-US" sz="900" dirty="0" smtClean="0">
                <a:latin typeface="Lucida Console" pitchFamily="49" charset="0"/>
              </a:rPr>
              <a:t>  </a:t>
            </a:r>
            <a:r>
              <a:rPr lang="en-US" sz="900" dirty="0">
                <a:latin typeface="Lucida Console" pitchFamily="49" charset="0"/>
              </a:rPr>
              <a:t>&lt;interactions</a:t>
            </a:r>
            <a:r>
              <a:rPr lang="en-US" sz="900" dirty="0" smtClean="0">
                <a:latin typeface="Lucida Console" pitchFamily="49" charset="0"/>
              </a:rPr>
              <a:t>&gt; ... &lt;/interactions</a:t>
            </a:r>
            <a:r>
              <a:rPr lang="en-US" sz="900" dirty="0">
                <a:latin typeface="Lucida Console" pitchFamily="49" charset="0"/>
              </a:rPr>
              <a:t>&gt;</a:t>
            </a:r>
          </a:p>
          <a:p>
            <a:r>
              <a:rPr lang="en-US" sz="900" dirty="0">
                <a:latin typeface="Lucida Console" pitchFamily="49" charset="0"/>
              </a:rPr>
              <a:t>&lt;/</a:t>
            </a:r>
            <a:r>
              <a:rPr lang="en-US" sz="900" dirty="0" err="1">
                <a:latin typeface="Lucida Console" pitchFamily="49" charset="0"/>
              </a:rPr>
              <a:t>rnaml</a:t>
            </a:r>
            <a:r>
              <a:rPr lang="en-US" sz="900" dirty="0">
                <a:latin typeface="Lucida Console" pitchFamily="49" charset="0"/>
              </a:rPr>
              <a:t>&gt;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Denise Ponty - Tuto ARN - IGM@Seillac'12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8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RNA file formats: </a:t>
            </a:r>
            <a:r>
              <a:rPr lang="en-US" smtClean="0"/>
              <a:t>Secondary Structures</a:t>
            </a:r>
            <a:endParaRPr lang="en-US" dirty="0"/>
          </a:p>
        </p:txBody>
      </p:sp>
      <p:pic>
        <p:nvPicPr>
          <p:cNvPr id="1026" name="Picture 2" descr="C:\Users\ponty\Documents\Presentations\2012-03-VIZBI\3Dformat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5" t="72851" r="14517" b="233"/>
          <a:stretch/>
        </p:blipFill>
        <p:spPr bwMode="auto">
          <a:xfrm>
            <a:off x="167640" y="1371600"/>
            <a:ext cx="493776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4780" y="1115878"/>
            <a:ext cx="5577840" cy="44958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ponty\Documents\Presentations\2012-03-VIZBI\rnam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7" t="14856" r="15260" b="9716"/>
          <a:stretch/>
        </p:blipFill>
        <p:spPr bwMode="auto">
          <a:xfrm>
            <a:off x="1143000" y="1115878"/>
            <a:ext cx="7086600" cy="528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643332" y="1447800"/>
            <a:ext cx="609600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Lucida Console" pitchFamily="49" charset="0"/>
              </a:rPr>
              <a:t>&lt;?xml version="1.0"?&gt;</a:t>
            </a:r>
          </a:p>
          <a:p>
            <a:r>
              <a:rPr lang="en-US" sz="900" dirty="0">
                <a:latin typeface="Lucida Console" pitchFamily="49" charset="0"/>
              </a:rPr>
              <a:t>&lt;!DOCTYPE </a:t>
            </a:r>
            <a:r>
              <a:rPr lang="en-US" sz="900" dirty="0" err="1">
                <a:latin typeface="Lucida Console" pitchFamily="49" charset="0"/>
              </a:rPr>
              <a:t>rnaml</a:t>
            </a:r>
            <a:r>
              <a:rPr lang="en-US" sz="900" dirty="0">
                <a:latin typeface="Lucida Console" pitchFamily="49" charset="0"/>
              </a:rPr>
              <a:t> SYSTEM "rnaml.dtd"&gt;</a:t>
            </a:r>
          </a:p>
          <a:p>
            <a:r>
              <a:rPr lang="en-US" sz="900" dirty="0">
                <a:latin typeface="Lucida Console" pitchFamily="49" charset="0"/>
              </a:rPr>
              <a:t>&lt;</a:t>
            </a:r>
            <a:r>
              <a:rPr lang="en-US" sz="900" dirty="0" err="1">
                <a:latin typeface="Lucida Console" pitchFamily="49" charset="0"/>
              </a:rPr>
              <a:t>rnaml</a:t>
            </a:r>
            <a:r>
              <a:rPr lang="en-US" sz="900" dirty="0">
                <a:latin typeface="Lucida Console" pitchFamily="49" charset="0"/>
              </a:rPr>
              <a:t> version="1.0"&gt;</a:t>
            </a:r>
          </a:p>
          <a:p>
            <a:r>
              <a:rPr lang="en-US" sz="900" dirty="0">
                <a:latin typeface="Lucida Console" pitchFamily="49" charset="0"/>
              </a:rPr>
              <a:t>   &lt;molecule id</a:t>
            </a:r>
            <a:r>
              <a:rPr lang="en-US" sz="900" dirty="0" smtClean="0">
                <a:latin typeface="Lucida Console" pitchFamily="49" charset="0"/>
              </a:rPr>
              <a:t>=“xxx"&gt;</a:t>
            </a:r>
            <a:endParaRPr lang="en-US" sz="900" dirty="0">
              <a:latin typeface="Lucida Console" pitchFamily="49" charset="0"/>
            </a:endParaRPr>
          </a:p>
          <a:p>
            <a:r>
              <a:rPr lang="en-US" sz="900" dirty="0">
                <a:latin typeface="Lucida Console" pitchFamily="49" charset="0"/>
              </a:rPr>
              <a:t>      &lt;sequence</a:t>
            </a:r>
            <a:r>
              <a:rPr lang="en-US" sz="900" dirty="0" smtClean="0">
                <a:latin typeface="Lucida Console" pitchFamily="49" charset="0"/>
              </a:rPr>
              <a:t>&gt; ... &lt;/sequence&gt;</a:t>
            </a:r>
          </a:p>
          <a:p>
            <a:r>
              <a:rPr lang="en-US" sz="900" dirty="0" smtClean="0">
                <a:latin typeface="Lucida Console" pitchFamily="49" charset="0"/>
              </a:rPr>
              <a:t>      </a:t>
            </a:r>
            <a:r>
              <a:rPr lang="en-US" sz="900" dirty="0">
                <a:latin typeface="Lucida Console" pitchFamily="49" charset="0"/>
              </a:rPr>
              <a:t>&lt;structure</a:t>
            </a:r>
            <a:r>
              <a:rPr lang="en-US" sz="900" dirty="0" smtClean="0">
                <a:latin typeface="Lucida Console" pitchFamily="49" charset="0"/>
              </a:rPr>
              <a:t>&gt;</a:t>
            </a:r>
          </a:p>
          <a:p>
            <a:r>
              <a:rPr lang="en-US" sz="900" dirty="0" smtClean="0">
                <a:solidFill>
                  <a:srgbClr val="00B0F0"/>
                </a:solidFill>
                <a:latin typeface="Lucida Console" pitchFamily="49" charset="0"/>
              </a:rPr>
              <a:t>         </a:t>
            </a:r>
            <a:r>
              <a:rPr lang="en-US" sz="900" dirty="0">
                <a:solidFill>
                  <a:srgbClr val="00B0F0"/>
                </a:solidFill>
                <a:latin typeface="Lucida Console" pitchFamily="49" charset="0"/>
              </a:rPr>
              <a:t>&lt;model id</a:t>
            </a:r>
            <a:r>
              <a:rPr lang="en-US" sz="900" dirty="0" smtClean="0">
                <a:solidFill>
                  <a:srgbClr val="00B0F0"/>
                </a:solidFill>
                <a:latin typeface="Lucida Console" pitchFamily="49" charset="0"/>
              </a:rPr>
              <a:t>=“</a:t>
            </a:r>
            <a:r>
              <a:rPr lang="en-US" sz="900" dirty="0" err="1" smtClean="0">
                <a:solidFill>
                  <a:srgbClr val="00B0F0"/>
                </a:solidFill>
                <a:latin typeface="Lucida Console" pitchFamily="49" charset="0"/>
              </a:rPr>
              <a:t>yyy</a:t>
            </a:r>
            <a:r>
              <a:rPr lang="en-US" sz="900" dirty="0" smtClean="0">
                <a:solidFill>
                  <a:srgbClr val="00B0F0"/>
                </a:solidFill>
                <a:latin typeface="Lucida Console" pitchFamily="49" charset="0"/>
              </a:rPr>
              <a:t>"&gt;</a:t>
            </a:r>
          </a:p>
          <a:p>
            <a:r>
              <a:rPr lang="en-US" sz="900" dirty="0" smtClean="0">
                <a:solidFill>
                  <a:srgbClr val="00B0F0"/>
                </a:solidFill>
                <a:latin typeface="Lucida Console" pitchFamily="49" charset="0"/>
              </a:rPr>
              <a:t>            &lt;</a:t>
            </a:r>
            <a:r>
              <a:rPr lang="en-US" sz="900" dirty="0">
                <a:solidFill>
                  <a:srgbClr val="00B0F0"/>
                </a:solidFill>
                <a:latin typeface="Lucida Console" pitchFamily="49" charset="0"/>
              </a:rPr>
              <a:t>base</a:t>
            </a:r>
            <a:r>
              <a:rPr lang="en-US" sz="900" dirty="0" smtClean="0">
                <a:solidFill>
                  <a:srgbClr val="00B0F0"/>
                </a:solidFill>
                <a:latin typeface="Lucida Console" pitchFamily="49" charset="0"/>
              </a:rPr>
              <a:t>&gt; ... &lt;/</a:t>
            </a:r>
            <a:r>
              <a:rPr lang="en-US" sz="900" dirty="0">
                <a:solidFill>
                  <a:srgbClr val="00B0F0"/>
                </a:solidFill>
                <a:latin typeface="Lucida Console" pitchFamily="49" charset="0"/>
              </a:rPr>
              <a:t>base</a:t>
            </a:r>
            <a:r>
              <a:rPr lang="en-US" sz="900" dirty="0" smtClean="0">
                <a:solidFill>
                  <a:srgbClr val="00B0F0"/>
                </a:solidFill>
                <a:latin typeface="Lucida Console" pitchFamily="49" charset="0"/>
              </a:rPr>
              <a:t>&gt; ...</a:t>
            </a:r>
          </a:p>
          <a:p>
            <a:r>
              <a:rPr lang="en-US" sz="900" dirty="0" smtClean="0">
                <a:solidFill>
                  <a:srgbClr val="00B0F0"/>
                </a:solidFill>
                <a:latin typeface="Lucida Console" pitchFamily="49" charset="0"/>
              </a:rPr>
              <a:t>            &lt;</a:t>
            </a:r>
            <a:r>
              <a:rPr lang="en-US" sz="900" dirty="0" err="1">
                <a:solidFill>
                  <a:srgbClr val="00B0F0"/>
                </a:solidFill>
                <a:latin typeface="Lucida Console" pitchFamily="49" charset="0"/>
              </a:rPr>
              <a:t>str</a:t>
            </a:r>
            <a:r>
              <a:rPr lang="en-US" sz="900" dirty="0">
                <a:solidFill>
                  <a:srgbClr val="00B0F0"/>
                </a:solidFill>
                <a:latin typeface="Lucida Console" pitchFamily="49" charset="0"/>
              </a:rPr>
              <a:t>-annotation&gt;</a:t>
            </a:r>
          </a:p>
          <a:p>
            <a:r>
              <a:rPr lang="en-US" sz="900" dirty="0" smtClean="0">
                <a:solidFill>
                  <a:srgbClr val="00B0F0"/>
                </a:solidFill>
                <a:latin typeface="Lucida Console" pitchFamily="49" charset="0"/>
              </a:rPr>
              <a:t>               ...</a:t>
            </a:r>
            <a:endParaRPr lang="en-US" sz="900" dirty="0">
              <a:solidFill>
                <a:srgbClr val="00B0F0"/>
              </a:solidFill>
              <a:latin typeface="Lucida Console" pitchFamily="49" charset="0"/>
            </a:endParaRPr>
          </a:p>
          <a:p>
            <a:r>
              <a:rPr lang="en-US" sz="900" dirty="0" smtClean="0">
                <a:solidFill>
                  <a:srgbClr val="00B0F0"/>
                </a:solidFill>
                <a:latin typeface="Lucida Console" pitchFamily="49" charset="0"/>
              </a:rPr>
              <a:t>               &lt;base-pair&gt;</a:t>
            </a:r>
            <a:endParaRPr lang="en-US" sz="900" dirty="0">
              <a:solidFill>
                <a:srgbClr val="00B0F0"/>
              </a:solidFill>
              <a:latin typeface="Lucida Console" pitchFamily="49" charset="0"/>
            </a:endParaRPr>
          </a:p>
          <a:p>
            <a:r>
              <a:rPr lang="en-US" sz="900" dirty="0">
                <a:solidFill>
                  <a:srgbClr val="00B0F0"/>
                </a:solidFill>
                <a:latin typeface="Lucida Console" pitchFamily="49" charset="0"/>
              </a:rPr>
              <a:t>                  &lt;base-id-5p&gt;&lt;base-id&gt;&lt;position&gt;2&lt;/position&gt;&lt;/base-id&gt;&lt;/base-id-5p&gt;</a:t>
            </a:r>
          </a:p>
          <a:p>
            <a:r>
              <a:rPr lang="en-US" sz="900" dirty="0">
                <a:solidFill>
                  <a:srgbClr val="00B0F0"/>
                </a:solidFill>
                <a:latin typeface="Lucida Console" pitchFamily="49" charset="0"/>
              </a:rPr>
              <a:t>                  &lt;base-id-3p&gt;&lt;base-id&gt;&lt;position&gt;260&lt;/position&gt;&lt;/base-id&gt;&lt;/base-id-3p&gt;</a:t>
            </a:r>
          </a:p>
          <a:p>
            <a:r>
              <a:rPr lang="en-US" sz="900" dirty="0">
                <a:solidFill>
                  <a:srgbClr val="00B0F0"/>
                </a:solidFill>
                <a:latin typeface="Lucida Console" pitchFamily="49" charset="0"/>
              </a:rPr>
              <a:t>                  &lt;edge-5p&gt;+&lt;/edge-5p&gt;</a:t>
            </a:r>
          </a:p>
          <a:p>
            <a:r>
              <a:rPr lang="en-US" sz="900" dirty="0">
                <a:solidFill>
                  <a:srgbClr val="00B0F0"/>
                </a:solidFill>
                <a:latin typeface="Lucida Console" pitchFamily="49" charset="0"/>
              </a:rPr>
              <a:t>                  &lt;edge-3p&gt;+&lt;/edge-3p&gt;</a:t>
            </a:r>
          </a:p>
          <a:p>
            <a:r>
              <a:rPr lang="en-US" sz="900" dirty="0">
                <a:solidFill>
                  <a:srgbClr val="00B0F0"/>
                </a:solidFill>
                <a:latin typeface="Lucida Console" pitchFamily="49" charset="0"/>
              </a:rPr>
              <a:t>                  &lt;bond-orientation&gt;c&lt;/bond-orientation&gt;</a:t>
            </a:r>
          </a:p>
          <a:p>
            <a:r>
              <a:rPr lang="en-US" sz="900" dirty="0">
                <a:solidFill>
                  <a:srgbClr val="00B0F0"/>
                </a:solidFill>
                <a:latin typeface="Lucida Console" pitchFamily="49" charset="0"/>
              </a:rPr>
              <a:t>               &lt;/base-pair</a:t>
            </a:r>
            <a:r>
              <a:rPr lang="en-US" sz="900" dirty="0" smtClean="0">
                <a:solidFill>
                  <a:srgbClr val="00B0F0"/>
                </a:solidFill>
                <a:latin typeface="Lucida Console" pitchFamily="49" charset="0"/>
              </a:rPr>
              <a:t>&gt;</a:t>
            </a:r>
          </a:p>
          <a:p>
            <a:r>
              <a:rPr lang="en-US" sz="900" dirty="0" smtClean="0">
                <a:solidFill>
                  <a:srgbClr val="00B0F0"/>
                </a:solidFill>
                <a:latin typeface="Lucida Console" pitchFamily="49" charset="0"/>
              </a:rPr>
              <a:t>               </a:t>
            </a:r>
            <a:r>
              <a:rPr lang="en-US" sz="900" dirty="0">
                <a:solidFill>
                  <a:srgbClr val="00B0F0"/>
                </a:solidFill>
                <a:latin typeface="Lucida Console" pitchFamily="49" charset="0"/>
              </a:rPr>
              <a:t>&lt;base-pair comment="?"&gt;</a:t>
            </a:r>
          </a:p>
          <a:p>
            <a:r>
              <a:rPr lang="en-US" sz="900" dirty="0">
                <a:solidFill>
                  <a:srgbClr val="00B0F0"/>
                </a:solidFill>
                <a:latin typeface="Lucida Console" pitchFamily="49" charset="0"/>
              </a:rPr>
              <a:t>                  &lt;base-id-5p&gt;&lt;base-id&gt;&lt;position&gt;4&lt;/position&gt;&lt;/base-id&gt;&lt;/base-id-5p&gt;</a:t>
            </a:r>
          </a:p>
          <a:p>
            <a:r>
              <a:rPr lang="en-US" sz="900" dirty="0">
                <a:solidFill>
                  <a:srgbClr val="00B0F0"/>
                </a:solidFill>
                <a:latin typeface="Lucida Console" pitchFamily="49" charset="0"/>
              </a:rPr>
              <a:t>                  &lt;base-id-3p&gt;&lt;base-id&gt;&lt;position&gt;259&lt;/position&gt;&lt;/base-id&gt;&lt;/base-id-3p&gt;</a:t>
            </a:r>
          </a:p>
          <a:p>
            <a:r>
              <a:rPr lang="en-US" sz="900" dirty="0">
                <a:solidFill>
                  <a:srgbClr val="00B0F0"/>
                </a:solidFill>
                <a:latin typeface="Lucida Console" pitchFamily="49" charset="0"/>
              </a:rPr>
              <a:t>                 </a:t>
            </a:r>
            <a:r>
              <a:rPr lang="en-US" sz="900" dirty="0" smtClean="0">
                <a:solidFill>
                  <a:srgbClr val="00B0F0"/>
                </a:solidFill>
                <a:latin typeface="Lucida Console" pitchFamily="49" charset="0"/>
              </a:rPr>
              <a:t> &lt;</a:t>
            </a:r>
            <a:r>
              <a:rPr lang="en-US" sz="900" dirty="0">
                <a:solidFill>
                  <a:srgbClr val="00B0F0"/>
                </a:solidFill>
                <a:latin typeface="Lucida Console" pitchFamily="49" charset="0"/>
              </a:rPr>
              <a:t>edge-5p&gt;S&lt;/edge-5p&gt;</a:t>
            </a:r>
          </a:p>
          <a:p>
            <a:r>
              <a:rPr lang="en-US" sz="900" dirty="0">
                <a:solidFill>
                  <a:srgbClr val="00B0F0"/>
                </a:solidFill>
                <a:latin typeface="Lucida Console" pitchFamily="49" charset="0"/>
              </a:rPr>
              <a:t>                  &lt;edge-3p&gt;W&lt;/edge-3p&gt;</a:t>
            </a:r>
          </a:p>
          <a:p>
            <a:r>
              <a:rPr lang="en-US" sz="900" dirty="0">
                <a:solidFill>
                  <a:srgbClr val="00B0F0"/>
                </a:solidFill>
                <a:latin typeface="Lucida Console" pitchFamily="49" charset="0"/>
              </a:rPr>
              <a:t>                  &lt;bond-orientation&gt;c&lt;/bond-orientation&gt;</a:t>
            </a:r>
          </a:p>
          <a:p>
            <a:r>
              <a:rPr lang="en-US" sz="900" dirty="0">
                <a:solidFill>
                  <a:srgbClr val="00B0F0"/>
                </a:solidFill>
                <a:latin typeface="Lucida Console" pitchFamily="49" charset="0"/>
              </a:rPr>
              <a:t>               &lt;/base-pair</a:t>
            </a:r>
            <a:r>
              <a:rPr lang="en-US" sz="900" dirty="0" smtClean="0">
                <a:solidFill>
                  <a:srgbClr val="00B0F0"/>
                </a:solidFill>
                <a:latin typeface="Lucida Console" pitchFamily="49" charset="0"/>
              </a:rPr>
              <a:t>&gt;</a:t>
            </a:r>
          </a:p>
          <a:p>
            <a:r>
              <a:rPr lang="en-US" sz="900" dirty="0">
                <a:solidFill>
                  <a:srgbClr val="00B0F0"/>
                </a:solidFill>
                <a:latin typeface="Lucida Console" pitchFamily="49" charset="0"/>
              </a:rPr>
              <a:t> </a:t>
            </a:r>
            <a:r>
              <a:rPr lang="en-US" sz="900" dirty="0" smtClean="0">
                <a:solidFill>
                  <a:srgbClr val="00B0F0"/>
                </a:solidFill>
                <a:latin typeface="Lucida Console" pitchFamily="49" charset="0"/>
              </a:rPr>
              <a:t>              ...</a:t>
            </a:r>
          </a:p>
          <a:p>
            <a:r>
              <a:rPr lang="en-US" sz="900" dirty="0" smtClean="0">
                <a:solidFill>
                  <a:srgbClr val="00B0F0"/>
                </a:solidFill>
                <a:latin typeface="Lucida Console" pitchFamily="49" charset="0"/>
              </a:rPr>
              <a:t>            &lt;/</a:t>
            </a:r>
            <a:r>
              <a:rPr lang="en-US" sz="900" dirty="0" err="1" smtClean="0">
                <a:solidFill>
                  <a:srgbClr val="00B0F0"/>
                </a:solidFill>
                <a:latin typeface="Lucida Console" pitchFamily="49" charset="0"/>
              </a:rPr>
              <a:t>str</a:t>
            </a:r>
            <a:r>
              <a:rPr lang="en-US" sz="900" dirty="0" smtClean="0">
                <a:solidFill>
                  <a:srgbClr val="00B0F0"/>
                </a:solidFill>
                <a:latin typeface="Lucida Console" pitchFamily="49" charset="0"/>
              </a:rPr>
              <a:t>-annotation&gt;</a:t>
            </a:r>
          </a:p>
          <a:p>
            <a:r>
              <a:rPr lang="en-US" sz="900" dirty="0" smtClean="0">
                <a:solidFill>
                  <a:srgbClr val="00B0F0"/>
                </a:solidFill>
                <a:latin typeface="Lucida Console" pitchFamily="49" charset="0"/>
              </a:rPr>
              <a:t>        &lt;/model&gt;</a:t>
            </a:r>
          </a:p>
          <a:p>
            <a:r>
              <a:rPr lang="en-US" sz="900" dirty="0" smtClean="0">
                <a:latin typeface="Lucida Console" pitchFamily="49" charset="0"/>
              </a:rPr>
              <a:t>      &lt;/</a:t>
            </a:r>
            <a:r>
              <a:rPr lang="en-US" sz="900" dirty="0">
                <a:latin typeface="Lucida Console" pitchFamily="49" charset="0"/>
              </a:rPr>
              <a:t>structure&gt;</a:t>
            </a:r>
          </a:p>
          <a:p>
            <a:r>
              <a:rPr lang="en-US" sz="900" dirty="0">
                <a:latin typeface="Lucida Console" pitchFamily="49" charset="0"/>
              </a:rPr>
              <a:t> </a:t>
            </a:r>
            <a:r>
              <a:rPr lang="en-US" sz="900" dirty="0" smtClean="0">
                <a:latin typeface="Lucida Console" pitchFamily="49" charset="0"/>
              </a:rPr>
              <a:t>   </a:t>
            </a:r>
            <a:r>
              <a:rPr lang="en-US" sz="900" dirty="0">
                <a:latin typeface="Lucida Console" pitchFamily="49" charset="0"/>
              </a:rPr>
              <a:t>&lt;/molecule</a:t>
            </a:r>
            <a:r>
              <a:rPr lang="en-US" sz="900" dirty="0" smtClean="0">
                <a:latin typeface="Lucida Console" pitchFamily="49" charset="0"/>
              </a:rPr>
              <a:t>&gt;</a:t>
            </a:r>
          </a:p>
          <a:p>
            <a:r>
              <a:rPr lang="en-US" sz="900" dirty="0" smtClean="0">
                <a:latin typeface="Lucida Console" pitchFamily="49" charset="0"/>
              </a:rPr>
              <a:t>  </a:t>
            </a:r>
            <a:r>
              <a:rPr lang="en-US" sz="900" dirty="0">
                <a:latin typeface="Lucida Console" pitchFamily="49" charset="0"/>
              </a:rPr>
              <a:t>&lt;interactions</a:t>
            </a:r>
            <a:r>
              <a:rPr lang="en-US" sz="900" dirty="0" smtClean="0">
                <a:latin typeface="Lucida Console" pitchFamily="49" charset="0"/>
              </a:rPr>
              <a:t>&gt; ... &lt;/interactions</a:t>
            </a:r>
            <a:r>
              <a:rPr lang="en-US" sz="900" dirty="0">
                <a:latin typeface="Lucida Console" pitchFamily="49" charset="0"/>
              </a:rPr>
              <a:t>&gt;</a:t>
            </a:r>
          </a:p>
          <a:p>
            <a:r>
              <a:rPr lang="en-US" sz="900" dirty="0">
                <a:latin typeface="Lucida Console" pitchFamily="49" charset="0"/>
              </a:rPr>
              <a:t>&lt;/</a:t>
            </a:r>
            <a:r>
              <a:rPr lang="en-US" sz="900" dirty="0" err="1">
                <a:latin typeface="Lucida Console" pitchFamily="49" charset="0"/>
              </a:rPr>
              <a:t>rnaml</a:t>
            </a:r>
            <a:r>
              <a:rPr lang="en-US" sz="900" dirty="0">
                <a:latin typeface="Lucida Console" pitchFamily="49" charset="0"/>
              </a:rPr>
              <a:t>&gt;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Denise Ponty - Tuto ARN - IGM@Seillac'12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Secondary Structure representations</a:t>
            </a:r>
            <a:endParaRPr lang="en-US" dirty="0"/>
          </a:p>
        </p:txBody>
      </p:sp>
      <p:pic>
        <p:nvPicPr>
          <p:cNvPr id="6146" name="Picture 2" descr="C:\Users\ponty\Documents\Presentations\2012-03-VIZBI\pics\RNASecondaryStructur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1182624"/>
            <a:ext cx="12945097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62448" y="5638800"/>
            <a:ext cx="525780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Lucida Console" pitchFamily="49" charset="0"/>
                <a:cs typeface="Consolas" pitchFamily="49" charset="0"/>
              </a:rPr>
              <a:t>http://varna.lri.fr</a:t>
            </a:r>
            <a:endParaRPr lang="en-US" sz="2000" dirty="0">
              <a:latin typeface="Lucida Console" pitchFamily="49" charset="0"/>
              <a:cs typeface="Consolas" pitchFamily="49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Denise Ponty - Tuto ARN - IGM@Seillac'12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5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prediction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Minimal free-energy folding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Denise Ponty - Tuto ARN - IGM@Seillac'12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0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Minimal Free-Energy (MFE) Folding</a:t>
            </a:r>
            <a:endParaRPr lang="en-US" dirty="0"/>
          </a:p>
        </p:txBody>
      </p:sp>
      <p:grpSp>
        <p:nvGrpSpPr>
          <p:cNvPr id="2" name="Groupe 1"/>
          <p:cNvGrpSpPr/>
          <p:nvPr/>
        </p:nvGrpSpPr>
        <p:grpSpPr>
          <a:xfrm>
            <a:off x="406400" y="3276600"/>
            <a:ext cx="8356600" cy="2713038"/>
            <a:chOff x="406400" y="1295400"/>
            <a:chExt cx="8356600" cy="2713038"/>
          </a:xfrm>
        </p:grpSpPr>
        <p:pic>
          <p:nvPicPr>
            <p:cNvPr id="21" name="Picture 2" descr="C:\Users\ponty\Documents\Presentations\2012-03-VIZBI\pics\Boltzman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00" y="2362200"/>
              <a:ext cx="8356600" cy="1646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2700210" y="1295400"/>
              <a:ext cx="37689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…CAGUAGCCGAUCGCAGCUAGCGUA…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4479290" y="1752600"/>
              <a:ext cx="210819" cy="533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800600" y="1767840"/>
              <a:ext cx="19612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RNAFold</a:t>
              </a:r>
              <a:r>
                <a:rPr lang="en-US" dirty="0" smtClean="0"/>
                <a:t>, </a:t>
              </a:r>
              <a:r>
                <a:rPr lang="en-US" dirty="0" err="1" smtClean="0"/>
                <a:t>MFold</a:t>
              </a:r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25" name="Content Placeholder 1"/>
          <p:cNvSpPr>
            <a:spLocks noGrp="1"/>
          </p:cNvSpPr>
          <p:nvPr>
            <p:ph sz="quarter" idx="1"/>
          </p:nvPr>
        </p:nvSpPr>
        <p:spPr>
          <a:xfrm>
            <a:off x="165100" y="1219200"/>
            <a:ext cx="8839200" cy="220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Goal:</a:t>
            </a:r>
            <a:r>
              <a:rPr lang="en-US" sz="2000" dirty="0" smtClean="0"/>
              <a:t> Predict the </a:t>
            </a:r>
            <a:r>
              <a:rPr lang="en-US" sz="2000" dirty="0" smtClean="0">
                <a:solidFill>
                  <a:schemeClr val="accent1"/>
                </a:solidFill>
              </a:rPr>
              <a:t>functional</a:t>
            </a:r>
            <a:r>
              <a:rPr lang="en-US" sz="2000" dirty="0" smtClean="0"/>
              <a:t> (aka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native</a:t>
            </a:r>
            <a:r>
              <a:rPr lang="en-US" sz="2000" dirty="0" smtClean="0"/>
              <a:t>) conformation of an RNA</a:t>
            </a:r>
          </a:p>
          <a:p>
            <a:r>
              <a:rPr lang="en-US" sz="2000" dirty="0" smtClean="0"/>
              <a:t>Absence of experimental evidence </a:t>
            </a:r>
            <a:r>
              <a:rPr lang="en-US" sz="2000" dirty="0" smtClean="0">
                <a:sym typeface="Symbol"/>
              </a:rPr>
              <a:t></a:t>
            </a:r>
            <a:r>
              <a:rPr lang="en-US" sz="2000" dirty="0" smtClean="0"/>
              <a:t> Consider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energy</a:t>
            </a:r>
          </a:p>
          <a:p>
            <a:r>
              <a:rPr lang="en-US" sz="2000" dirty="0" smtClean="0"/>
              <a:t>Turner model associates </a:t>
            </a:r>
            <a:r>
              <a:rPr lang="en-US" sz="2000" dirty="0" smtClean="0">
                <a:solidFill>
                  <a:schemeClr val="accent1"/>
                </a:solidFill>
              </a:rPr>
              <a:t>free-energies</a:t>
            </a:r>
            <a:r>
              <a:rPr lang="en-US" sz="2000" dirty="0" smtClean="0"/>
              <a:t> to secondary structures</a:t>
            </a:r>
          </a:p>
          <a:p>
            <a:r>
              <a:rPr lang="en-US" sz="2000" dirty="0" smtClean="0"/>
              <a:t>Vienna RNA package implements a O(n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) </a:t>
            </a:r>
            <a:r>
              <a:rPr lang="en-US" sz="2000" dirty="0" smtClean="0">
                <a:solidFill>
                  <a:schemeClr val="accent5"/>
                </a:solidFill>
              </a:rPr>
              <a:t>optimization</a:t>
            </a:r>
            <a:r>
              <a:rPr lang="en-US" sz="2000" dirty="0" smtClean="0"/>
              <a:t> algorithm for computing most stable (= min. free-energy) folding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Denise Ponty - Tuto ARN - IGM@Seillac'12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9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10640"/>
            <a:ext cx="8686800" cy="4937760"/>
          </a:xfrm>
        </p:spPr>
        <p:txBody>
          <a:bodyPr>
            <a:normAutofit/>
          </a:bodyPr>
          <a:lstStyle/>
          <a:p>
            <a:r>
              <a:rPr lang="en-US" dirty="0"/>
              <a:t>To help your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work your way through</a:t>
            </a:r>
            <a:r>
              <a:rPr lang="en-US" dirty="0" smtClean="0"/>
              <a:t> the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RNA data jungle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 introduce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mature</a:t>
            </a:r>
            <a:r>
              <a:rPr lang="en-US" dirty="0" smtClean="0"/>
              <a:t> structure prediction/annotation tools.</a:t>
            </a:r>
          </a:p>
          <a:p>
            <a:r>
              <a:rPr lang="en-US" dirty="0" smtClean="0"/>
              <a:t>To convince you to look beyond </a:t>
            </a:r>
            <a:r>
              <a:rPr lang="en-US" dirty="0" err="1" smtClean="0"/>
              <a:t>Mfold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Locate structural data</a:t>
            </a:r>
          </a:p>
          <a:p>
            <a:r>
              <a:rPr lang="en-US" dirty="0" smtClean="0">
                <a:sym typeface="Wingdings" pitchFamily="2" charset="2"/>
              </a:rPr>
              <a:t>Energy minimization</a:t>
            </a:r>
          </a:p>
          <a:p>
            <a:r>
              <a:rPr lang="en-US" dirty="0" smtClean="0">
                <a:sym typeface="Wingdings" pitchFamily="2" charset="2"/>
              </a:rPr>
              <a:t>Boltzmann Ensemble</a:t>
            </a:r>
          </a:p>
          <a:p>
            <a:r>
              <a:rPr lang="en-US" dirty="0" err="1" smtClean="0">
                <a:sym typeface="Wingdings" pitchFamily="2" charset="2"/>
              </a:rPr>
              <a:t>Pseudoknots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Structural annotation</a:t>
            </a:r>
          </a:p>
          <a:p>
            <a:r>
              <a:rPr lang="en-US" dirty="0" smtClean="0">
                <a:sym typeface="Wingdings" pitchFamily="2" charset="2"/>
              </a:rPr>
              <a:t>Comparative methods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Denise Ponty - Tuto ARN - IGM@Seillac'12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9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Optimization methods can be overly sensitive to fluctuations of the energy model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839200" cy="198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Example:</a:t>
            </a:r>
          </a:p>
          <a:p>
            <a:r>
              <a:rPr lang="en-US" sz="2000" dirty="0" smtClean="0"/>
              <a:t>Get RFAM seed alignment for D1-D4 </a:t>
            </a:r>
            <a:r>
              <a:rPr lang="en-US" sz="2000" dirty="0"/>
              <a:t>domain of the Group II </a:t>
            </a:r>
            <a:r>
              <a:rPr lang="en-US" sz="2000" dirty="0" smtClean="0"/>
              <a:t>intron</a:t>
            </a:r>
          </a:p>
          <a:p>
            <a:r>
              <a:rPr lang="en-US" sz="2000" dirty="0" smtClean="0"/>
              <a:t>Extract </a:t>
            </a:r>
            <a:r>
              <a:rPr lang="en-US" sz="2000" i="1" dirty="0"/>
              <a:t>A. </a:t>
            </a:r>
            <a:r>
              <a:rPr lang="en-US" sz="2000" i="1" dirty="0" err="1"/>
              <a:t>c</a:t>
            </a:r>
            <a:r>
              <a:rPr lang="en-US" sz="2000" i="1" smtClean="0"/>
              <a:t>apsulatum</a:t>
            </a:r>
            <a:r>
              <a:rPr lang="en-US" sz="2000" dirty="0" smtClean="0"/>
              <a:t> (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Acidobacterium_capsu.1</a:t>
            </a:r>
            <a:r>
              <a:rPr lang="en-US" sz="2000" dirty="0"/>
              <a:t>) </a:t>
            </a:r>
            <a:r>
              <a:rPr lang="en-US" sz="2000" dirty="0" smtClean="0"/>
              <a:t>sequence</a:t>
            </a:r>
          </a:p>
          <a:p>
            <a:r>
              <a:rPr lang="en-US" sz="2000" dirty="0"/>
              <a:t>Run </a:t>
            </a:r>
            <a:r>
              <a:rPr lang="en-US" sz="2000" dirty="0" err="1"/>
              <a:t>RNAFold</a:t>
            </a:r>
            <a:r>
              <a:rPr lang="en-US" sz="2000" dirty="0"/>
              <a:t> on </a:t>
            </a:r>
            <a:r>
              <a:rPr lang="en-US" sz="2000" dirty="0" smtClean="0"/>
              <a:t>sequence </a:t>
            </a:r>
            <a:r>
              <a:rPr lang="en-US" sz="2000" dirty="0"/>
              <a:t>using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default</a:t>
            </a:r>
            <a:r>
              <a:rPr lang="en-US" sz="2000" dirty="0" smtClean="0"/>
              <a:t> parameters</a:t>
            </a:r>
          </a:p>
          <a:p>
            <a:r>
              <a:rPr lang="en-US" sz="2000" dirty="0" smtClean="0">
                <a:cs typeface="Consolas" pitchFamily="49" charset="0"/>
              </a:rPr>
              <a:t>Rerun </a:t>
            </a:r>
            <a:r>
              <a:rPr lang="en-US" sz="2000" dirty="0" err="1" smtClean="0">
                <a:cs typeface="Consolas" pitchFamily="49" charset="0"/>
              </a:rPr>
              <a:t>RNAFold</a:t>
            </a:r>
            <a:r>
              <a:rPr lang="en-US" sz="2000" dirty="0" smtClean="0">
                <a:cs typeface="Consolas" pitchFamily="49" charset="0"/>
              </a:rPr>
              <a:t> using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latest energy parameters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Denise Ponty - Tuto ARN - IGM@Seillac'12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3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Optimization methods can be overly sensitive to fluctuations of the energy model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839200" cy="198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Example:</a:t>
            </a:r>
          </a:p>
          <a:p>
            <a:r>
              <a:rPr lang="en-US" sz="2000" dirty="0" smtClean="0"/>
              <a:t>Get RFAM seed alignment for D1-D4 </a:t>
            </a:r>
            <a:r>
              <a:rPr lang="en-US" sz="2000" dirty="0"/>
              <a:t>domain of the Group II </a:t>
            </a:r>
            <a:r>
              <a:rPr lang="en-US" sz="2000" dirty="0" smtClean="0"/>
              <a:t>intron</a:t>
            </a:r>
          </a:p>
          <a:p>
            <a:r>
              <a:rPr lang="en-US" sz="2000" dirty="0" smtClean="0"/>
              <a:t>Extract </a:t>
            </a:r>
            <a:r>
              <a:rPr lang="en-US" sz="2000" i="1" dirty="0"/>
              <a:t>A. </a:t>
            </a:r>
            <a:r>
              <a:rPr lang="en-US" sz="2000" i="1" dirty="0" err="1"/>
              <a:t>c</a:t>
            </a:r>
            <a:r>
              <a:rPr lang="en-US" sz="2000" i="1" dirty="0" err="1" smtClean="0"/>
              <a:t>apsulatum</a:t>
            </a:r>
            <a:r>
              <a:rPr lang="en-US" sz="2000" dirty="0" smtClean="0"/>
              <a:t> (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Acidobacterium_capsu.1</a:t>
            </a:r>
            <a:r>
              <a:rPr lang="en-US" sz="2000" dirty="0"/>
              <a:t>) </a:t>
            </a:r>
            <a:r>
              <a:rPr lang="en-US" sz="2000" dirty="0" smtClean="0"/>
              <a:t>sequence</a:t>
            </a:r>
          </a:p>
          <a:p>
            <a:r>
              <a:rPr lang="en-US" sz="2000" dirty="0"/>
              <a:t>Run </a:t>
            </a:r>
            <a:r>
              <a:rPr lang="en-US" sz="2000" dirty="0" err="1"/>
              <a:t>RNAFold</a:t>
            </a:r>
            <a:r>
              <a:rPr lang="en-US" sz="2000" dirty="0"/>
              <a:t> on </a:t>
            </a:r>
            <a:r>
              <a:rPr lang="en-US" sz="2000" dirty="0" smtClean="0"/>
              <a:t>sequence using default parameters</a:t>
            </a:r>
          </a:p>
          <a:p>
            <a:r>
              <a:rPr lang="en-US" sz="2000" dirty="0" smtClean="0">
                <a:cs typeface="Consolas" pitchFamily="49" charset="0"/>
              </a:rPr>
              <a:t>Rerun </a:t>
            </a:r>
            <a:r>
              <a:rPr lang="en-US" sz="2000" dirty="0" err="1" smtClean="0">
                <a:cs typeface="Consolas" pitchFamily="49" charset="0"/>
              </a:rPr>
              <a:t>RNAFold</a:t>
            </a:r>
            <a:r>
              <a:rPr lang="en-US" sz="2000" dirty="0" smtClean="0">
                <a:cs typeface="Consolas" pitchFamily="49" charset="0"/>
              </a:rPr>
              <a:t> using latest energy parameters</a:t>
            </a:r>
            <a:endParaRPr lang="en-US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Denise Ponty - Tuto ARN - IGM@Seillac'12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1038" name="Groupe 1037"/>
          <p:cNvGrpSpPr/>
          <p:nvPr/>
        </p:nvGrpSpPr>
        <p:grpSpPr>
          <a:xfrm>
            <a:off x="2743200" y="5537461"/>
            <a:ext cx="6172200" cy="710939"/>
            <a:chOff x="1536463" y="5486400"/>
            <a:chExt cx="6477000" cy="880216"/>
          </a:xfrm>
        </p:grpSpPr>
        <p:cxnSp>
          <p:nvCxnSpPr>
            <p:cNvPr id="24" name="Connecteur droit avec flèche 23"/>
            <p:cNvCxnSpPr/>
            <p:nvPr/>
          </p:nvCxnSpPr>
          <p:spPr>
            <a:xfrm>
              <a:off x="1536463" y="6045438"/>
              <a:ext cx="6477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2140310" y="6028062"/>
              <a:ext cx="20506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5"/>
                  </a:solidFill>
                </a:rPr>
                <a:t>Stability (Turner 2004)</a:t>
              </a:r>
              <a:endParaRPr lang="en-US" sz="1600" dirty="0">
                <a:solidFill>
                  <a:schemeClr val="accent5"/>
                </a:solidFill>
              </a:endParaRPr>
            </a:p>
          </p:txBody>
        </p:sp>
        <p:cxnSp>
          <p:nvCxnSpPr>
            <p:cNvPr id="26" name="Connecteur droit avec flèche 25"/>
            <p:cNvCxnSpPr/>
            <p:nvPr/>
          </p:nvCxnSpPr>
          <p:spPr>
            <a:xfrm flipH="1">
              <a:off x="5383850" y="5562600"/>
              <a:ext cx="86455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/>
            <p:nvPr/>
          </p:nvCxnSpPr>
          <p:spPr>
            <a:xfrm>
              <a:off x="5257800" y="5562600"/>
              <a:ext cx="558325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/>
            <p:nvPr/>
          </p:nvCxnSpPr>
          <p:spPr>
            <a:xfrm>
              <a:off x="4114800" y="5486400"/>
              <a:ext cx="969948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24" name="Connecteur droit avec flèche 1023"/>
            <p:cNvCxnSpPr/>
            <p:nvPr/>
          </p:nvCxnSpPr>
          <p:spPr>
            <a:xfrm>
              <a:off x="1905000" y="5486400"/>
              <a:ext cx="7620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053" name="Groupe 1052"/>
          <p:cNvGrpSpPr/>
          <p:nvPr/>
        </p:nvGrpSpPr>
        <p:grpSpPr>
          <a:xfrm>
            <a:off x="269272" y="3999784"/>
            <a:ext cx="8477978" cy="1764708"/>
            <a:chOff x="269272" y="3999784"/>
            <a:chExt cx="8477978" cy="1764708"/>
          </a:xfrm>
        </p:grpSpPr>
        <p:pic>
          <p:nvPicPr>
            <p:cNvPr id="1027" name="Picture 3" descr="C:\Documents and Settings\ponty\Mes documents\Dropbox\Alain &amp; Yann\Fichiers Yann\SensitivityEnergyModel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487" y="4318261"/>
              <a:ext cx="6238763" cy="1446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42" name="Groupe 1041"/>
            <p:cNvGrpSpPr/>
            <p:nvPr/>
          </p:nvGrpSpPr>
          <p:grpSpPr>
            <a:xfrm>
              <a:off x="269272" y="3999784"/>
              <a:ext cx="1254728" cy="1603762"/>
              <a:chOff x="269272" y="3781299"/>
              <a:chExt cx="1254728" cy="1603762"/>
            </a:xfrm>
          </p:grpSpPr>
          <p:sp>
            <p:nvSpPr>
              <p:cNvPr id="1041" name="Rectangle 1040"/>
              <p:cNvSpPr/>
              <p:nvPr/>
            </p:nvSpPr>
            <p:spPr>
              <a:xfrm>
                <a:off x="269272" y="3781299"/>
                <a:ext cx="1254728" cy="160376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40" name="ZoneTexte 1039"/>
              <p:cNvSpPr txBox="1"/>
              <p:nvPr/>
            </p:nvSpPr>
            <p:spPr>
              <a:xfrm>
                <a:off x="529760" y="3849588"/>
                <a:ext cx="6575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RNA</a:t>
                </a:r>
                <a:endParaRPr lang="fr-FR" dirty="0"/>
              </a:p>
            </p:txBody>
          </p:sp>
          <p:sp>
            <p:nvSpPr>
              <p:cNvPr id="49" name="ZoneTexte 48"/>
              <p:cNvSpPr txBox="1"/>
              <p:nvPr/>
            </p:nvSpPr>
            <p:spPr>
              <a:xfrm>
                <a:off x="269272" y="4168558"/>
                <a:ext cx="1178528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smtClean="0">
                    <a:latin typeface="Consolas" pitchFamily="49" charset="0"/>
                    <a:cs typeface="Consolas" pitchFamily="49" charset="0"/>
                  </a:rPr>
                  <a:t>ACGAUCGCGA</a:t>
                </a:r>
                <a:br>
                  <a:rPr lang="fr-FR" sz="1400" dirty="0" smtClean="0">
                    <a:latin typeface="Consolas" pitchFamily="49" charset="0"/>
                    <a:cs typeface="Consolas" pitchFamily="49" charset="0"/>
                  </a:rPr>
                </a:br>
                <a:r>
                  <a:rPr lang="fr-FR" sz="1400" dirty="0" smtClean="0">
                    <a:latin typeface="Consolas" pitchFamily="49" charset="0"/>
                    <a:cs typeface="Consolas" pitchFamily="49" charset="0"/>
                  </a:rPr>
                  <a:t>CUACGUGCAU</a:t>
                </a:r>
              </a:p>
              <a:p>
                <a:r>
                  <a:rPr lang="fr-FR" sz="1400" dirty="0" smtClean="0">
                    <a:latin typeface="Consolas" pitchFamily="49" charset="0"/>
                    <a:cs typeface="Consolas" pitchFamily="49" charset="0"/>
                  </a:rPr>
                  <a:t>CGCGGCACGA</a:t>
                </a:r>
              </a:p>
              <a:p>
                <a:r>
                  <a:rPr lang="fr-FR" sz="1400" dirty="0" smtClean="0">
                    <a:latin typeface="Consolas" pitchFamily="49" charset="0"/>
                    <a:cs typeface="Consolas" pitchFamily="49" charset="0"/>
                  </a:rPr>
                  <a:t>CUGCGAUCUG</a:t>
                </a:r>
              </a:p>
              <a:p>
                <a:r>
                  <a:rPr lang="fr-FR" sz="1400" dirty="0" smtClean="0">
                    <a:latin typeface="Consolas" pitchFamily="49" charset="0"/>
                    <a:cs typeface="Consolas" pitchFamily="49" charset="0"/>
                  </a:rPr>
                  <a:t>CAUCGGA...</a:t>
                </a:r>
                <a:endParaRPr lang="fr-FR" sz="1400" dirty="0">
                  <a:latin typeface="Consolas" pitchFamily="49" charset="0"/>
                  <a:cs typeface="Consolas" pitchFamily="49" charset="0"/>
                </a:endParaRPr>
              </a:p>
            </p:txBody>
          </p:sp>
        </p:grpSp>
        <p:cxnSp>
          <p:nvCxnSpPr>
            <p:cNvPr id="1044" name="Connecteur droit avec flèche 1043"/>
            <p:cNvCxnSpPr/>
            <p:nvPr/>
          </p:nvCxnSpPr>
          <p:spPr>
            <a:xfrm>
              <a:off x="1676400" y="4954065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2" name="Groupe 1051"/>
          <p:cNvGrpSpPr/>
          <p:nvPr/>
        </p:nvGrpSpPr>
        <p:grpSpPr>
          <a:xfrm>
            <a:off x="2578337" y="3288268"/>
            <a:ext cx="6172200" cy="1260889"/>
            <a:chOff x="2578337" y="3135868"/>
            <a:chExt cx="6172200" cy="1260889"/>
          </a:xfrm>
        </p:grpSpPr>
        <p:grpSp>
          <p:nvGrpSpPr>
            <p:cNvPr id="1039" name="Groupe 1038"/>
            <p:cNvGrpSpPr/>
            <p:nvPr/>
          </p:nvGrpSpPr>
          <p:grpSpPr>
            <a:xfrm>
              <a:off x="2578337" y="3370108"/>
              <a:ext cx="6172200" cy="1026649"/>
              <a:chOff x="1371600" y="3453303"/>
              <a:chExt cx="6477000" cy="1271097"/>
            </a:xfrm>
          </p:grpSpPr>
          <p:cxnSp>
            <p:nvCxnSpPr>
              <p:cNvPr id="8" name="Connecteur droit avec flèche 7"/>
              <p:cNvCxnSpPr/>
              <p:nvPr/>
            </p:nvCxnSpPr>
            <p:spPr>
              <a:xfrm>
                <a:off x="1371600" y="3886200"/>
                <a:ext cx="64770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avec flèche 9"/>
              <p:cNvCxnSpPr/>
              <p:nvPr/>
            </p:nvCxnSpPr>
            <p:spPr>
              <a:xfrm flipV="1">
                <a:off x="2590800" y="3962400"/>
                <a:ext cx="2362200" cy="6858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avec flèche 11"/>
              <p:cNvCxnSpPr/>
              <p:nvPr/>
            </p:nvCxnSpPr>
            <p:spPr>
              <a:xfrm flipV="1">
                <a:off x="4038600" y="3962400"/>
                <a:ext cx="1345250" cy="6858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avec flèche 13"/>
              <p:cNvCxnSpPr/>
              <p:nvPr/>
            </p:nvCxnSpPr>
            <p:spPr>
              <a:xfrm flipV="1">
                <a:off x="5562600" y="3962400"/>
                <a:ext cx="0" cy="6858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avec flèche 15"/>
              <p:cNvCxnSpPr/>
              <p:nvPr/>
            </p:nvCxnSpPr>
            <p:spPr>
              <a:xfrm flipH="1" flipV="1">
                <a:off x="5867400" y="3962400"/>
                <a:ext cx="838200" cy="762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7" name="ZoneTexte 16"/>
              <p:cNvSpPr txBox="1"/>
              <p:nvPr/>
            </p:nvSpPr>
            <p:spPr>
              <a:xfrm>
                <a:off x="2133600" y="3453303"/>
                <a:ext cx="20506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accent1"/>
                    </a:solidFill>
                  </a:rPr>
                  <a:t>Stability (Turner 1999)</a:t>
                </a:r>
                <a:endParaRPr lang="en-US" sz="16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050" name="Groupe 1049"/>
            <p:cNvGrpSpPr/>
            <p:nvPr/>
          </p:nvGrpSpPr>
          <p:grpSpPr>
            <a:xfrm>
              <a:off x="6554248" y="3429000"/>
              <a:ext cx="321141" cy="224463"/>
              <a:chOff x="6554248" y="3509337"/>
              <a:chExt cx="321141" cy="224463"/>
            </a:xfrm>
          </p:grpSpPr>
          <p:cxnSp>
            <p:nvCxnSpPr>
              <p:cNvPr id="1046" name="Connecteur droit 1045"/>
              <p:cNvCxnSpPr/>
              <p:nvPr/>
            </p:nvCxnSpPr>
            <p:spPr>
              <a:xfrm>
                <a:off x="6555440" y="3628617"/>
                <a:ext cx="307130" cy="0"/>
              </a:xfrm>
              <a:prstGeom prst="line">
                <a:avLst/>
              </a:prstGeom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/>
              <p:cNvCxnSpPr/>
              <p:nvPr/>
            </p:nvCxnSpPr>
            <p:spPr>
              <a:xfrm>
                <a:off x="6554248" y="3518422"/>
                <a:ext cx="1165" cy="215378"/>
              </a:xfrm>
              <a:prstGeom prst="line">
                <a:avLst/>
              </a:prstGeom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0" name="Connecteur droit 59"/>
              <p:cNvCxnSpPr/>
              <p:nvPr/>
            </p:nvCxnSpPr>
            <p:spPr>
              <a:xfrm>
                <a:off x="6874224" y="3509337"/>
                <a:ext cx="1165" cy="215378"/>
              </a:xfrm>
              <a:prstGeom prst="line">
                <a:avLst/>
              </a:prstGeom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051" name="ZoneTexte 1050"/>
            <p:cNvSpPr txBox="1"/>
            <p:nvPr/>
          </p:nvSpPr>
          <p:spPr>
            <a:xfrm>
              <a:off x="6486829" y="3135868"/>
              <a:ext cx="444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accent2">
                      <a:lumMod val="75000"/>
                    </a:schemeClr>
                  </a:solidFill>
                  <a:latin typeface="Segoe UI"/>
                  <a:cs typeface="Segoe UI"/>
                </a:rPr>
                <a:t>&lt;</a:t>
              </a:r>
              <a:r>
                <a:rPr lang="el-GR" dirty="0" smtClean="0">
                  <a:solidFill>
                    <a:schemeClr val="accent2">
                      <a:lumMod val="75000"/>
                    </a:schemeClr>
                  </a:solidFill>
                  <a:latin typeface="Segoe UI"/>
                  <a:cs typeface="Segoe UI"/>
                </a:rPr>
                <a:t>ε</a:t>
              </a:r>
              <a:endParaRPr lang="fr-FR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726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Ensemble properties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Boltzmann partition function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Denise Ponty - Tuto ARN - IGM@Seillac'12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6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 approaches in RNA folding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4419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RNA </a:t>
            </a:r>
            <a:r>
              <a:rPr lang="en-US" sz="2000" i="1" dirty="0" smtClean="0"/>
              <a:t>in </a:t>
            </a:r>
            <a:r>
              <a:rPr lang="en-US" sz="2000" i="1" dirty="0" err="1" smtClean="0"/>
              <a:t>silico</a:t>
            </a:r>
            <a:r>
              <a:rPr lang="en-US" sz="2000" dirty="0" smtClean="0"/>
              <a:t> paradigm shift:</a:t>
            </a:r>
          </a:p>
          <a:p>
            <a:pPr lvl="1"/>
            <a:r>
              <a:rPr lang="en-US" sz="2000" dirty="0"/>
              <a:t>From </a:t>
            </a:r>
            <a:r>
              <a:rPr lang="en-US" sz="2000" dirty="0" smtClean="0"/>
              <a:t>single structure, </a:t>
            </a:r>
            <a:r>
              <a:rPr lang="en-US" sz="2000" dirty="0"/>
              <a:t>minimal </a:t>
            </a:r>
            <a:r>
              <a:rPr lang="en-US" sz="2000" dirty="0" smtClean="0"/>
              <a:t>free-energy </a:t>
            </a:r>
            <a:r>
              <a:rPr lang="en-US" sz="2000" dirty="0"/>
              <a:t>folding…</a:t>
            </a:r>
          </a:p>
          <a:p>
            <a:pPr lvl="1"/>
            <a:r>
              <a:rPr lang="en-US" sz="2000" dirty="0" smtClean="0"/>
              <a:t>… to ensemble approaches.</a:t>
            </a:r>
          </a:p>
        </p:txBody>
      </p:sp>
      <p:pic>
        <p:nvPicPr>
          <p:cNvPr id="1027" name="Picture 3" descr="C:\Users\ponty\Documents\Presentations\2012-03-VIZBI\pics\BoltzmannWeigh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1" y="3348809"/>
            <a:ext cx="7900789" cy="168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895600" y="2510610"/>
            <a:ext cx="3393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…CAGUAGCCGAUCGCAGCUAGCGUA…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479290" y="2815410"/>
            <a:ext cx="210819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" name="TextBox 2"/>
          <p:cNvSpPr txBox="1"/>
          <p:nvPr/>
        </p:nvSpPr>
        <p:spPr>
          <a:xfrm>
            <a:off x="685800" y="5543490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Ensemble diversity? </a:t>
            </a:r>
            <a:r>
              <a:rPr lang="en-US" sz="2000" dirty="0" smtClean="0">
                <a:solidFill>
                  <a:schemeClr val="tx2"/>
                </a:solidFill>
              </a:rPr>
              <a:t>Structure likelihood? </a:t>
            </a:r>
            <a:r>
              <a:rPr lang="en-US" sz="2000" dirty="0" smtClean="0">
                <a:solidFill>
                  <a:schemeClr val="accent6"/>
                </a:solidFill>
              </a:rPr>
              <a:t>Evolutionary robustness?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00600" y="2830650"/>
            <a:ext cx="24293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/>
              <a:t>UnaFold</a:t>
            </a:r>
            <a:r>
              <a:rPr lang="en-US" sz="1600" dirty="0" smtClean="0"/>
              <a:t>, </a:t>
            </a:r>
            <a:r>
              <a:rPr lang="en-US" sz="1600" dirty="0" err="1" smtClean="0"/>
              <a:t>RNAFold</a:t>
            </a:r>
            <a:r>
              <a:rPr lang="en-US" sz="1600" dirty="0" smtClean="0"/>
              <a:t>, </a:t>
            </a:r>
            <a:r>
              <a:rPr lang="en-US" sz="1600" dirty="0" err="1" smtClean="0"/>
              <a:t>Sfold</a:t>
            </a:r>
            <a:r>
              <a:rPr lang="en-US" sz="1600" dirty="0" smtClean="0"/>
              <a:t>…</a:t>
            </a:r>
            <a:endParaRPr lang="en-US" sz="16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Denise Ponty - Tuto ARN - IGM@Seillac'12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9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Documents and Settings\ponty\Mes documents\Dropbox\Alain &amp; Yann\Fichiers Yann\dotPlot-PhetRNA-Nativ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5962"/>
            <a:ext cx="3731439" cy="3723183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8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ponty\Mes documents\Dropbox\Alain &amp; Yann\Fichiers Yann\dotPlot-PhetRNA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682" y="2429256"/>
            <a:ext cx="3718918" cy="37106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Ensemble approaches indicate uncertainty and suggest alternative conformations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097716"/>
              </p:ext>
            </p:extLst>
          </p:nvPr>
        </p:nvGraphicFramePr>
        <p:xfrm>
          <a:off x="381000" y="1219200"/>
          <a:ext cx="8458200" cy="899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8200"/>
              </a:tblGrid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Example:</a:t>
                      </a:r>
                      <a:endParaRPr lang="en-US" sz="1800" dirty="0" smtClean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533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Lucida Console" pitchFamily="49" charset="0"/>
                        </a:rPr>
                        <a:t>&gt;ENA|M10740|M10740.1 Saccharomyces </a:t>
                      </a:r>
                      <a:r>
                        <a:rPr lang="en-US" sz="1400" dirty="0" err="1" smtClean="0">
                          <a:latin typeface="Lucida Console" pitchFamily="49" charset="0"/>
                        </a:rPr>
                        <a:t>cerevisiae</a:t>
                      </a:r>
                      <a:r>
                        <a:rPr lang="en-US" sz="1400" dirty="0" smtClean="0">
                          <a:latin typeface="Lucida Console" pitchFamily="49" charset="0"/>
                        </a:rPr>
                        <a:t> </a:t>
                      </a:r>
                      <a:r>
                        <a:rPr lang="en-US" sz="1400" dirty="0" err="1" smtClean="0">
                          <a:latin typeface="Lucida Console" pitchFamily="49" charset="0"/>
                        </a:rPr>
                        <a:t>Phe-tRNA</a:t>
                      </a:r>
                      <a:r>
                        <a:rPr lang="en-US" sz="1400" dirty="0" smtClean="0">
                          <a:latin typeface="Lucida Console" pitchFamily="49" charset="0"/>
                        </a:rPr>
                        <a:t>. : Location:1..76</a:t>
                      </a:r>
                      <a:br>
                        <a:rPr lang="en-US" sz="1400" dirty="0" smtClean="0">
                          <a:latin typeface="Lucida Console" pitchFamily="49" charset="0"/>
                        </a:rPr>
                      </a:br>
                      <a:r>
                        <a:rPr lang="en-US" sz="1400" dirty="0" smtClean="0">
                          <a:latin typeface="Lucida Console" pitchFamily="49" charset="0"/>
                        </a:rPr>
                        <a:t>GCGGATTTAGCTCAGTTGGGAGAGCGCCAGACTGAAGATTTGGAGGTCCTGTGTTCGATCCACAGAATTCGCACCA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Denise Ponty - Tuto ARN - IGM@Seillac'12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057" name="Picture 9" descr="C:\Documents and Settings\ponty\Mes documents\Dropbox\Alain &amp; Yann\Fichiers Yann\planar-PhetRNA-Native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8" t="2426" r="21007"/>
          <a:stretch/>
        </p:blipFill>
        <p:spPr bwMode="auto">
          <a:xfrm>
            <a:off x="152400" y="3033712"/>
            <a:ext cx="2415955" cy="245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Documents and Settings\ponty\Mes documents\Dropbox\Alain &amp; Yann\Fichiers Yann\planar-PhetRNA-RNAFold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1" t="4051" r="16798"/>
          <a:stretch/>
        </p:blipFill>
        <p:spPr bwMode="auto">
          <a:xfrm>
            <a:off x="3429000" y="4019551"/>
            <a:ext cx="2347790" cy="207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necteur droit 17"/>
          <p:cNvCxnSpPr/>
          <p:nvPr/>
        </p:nvCxnSpPr>
        <p:spPr>
          <a:xfrm>
            <a:off x="2895600" y="2743200"/>
            <a:ext cx="0" cy="327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45661" y="5562600"/>
            <a:ext cx="1940339" cy="369332"/>
          </a:xfrm>
          <a:prstGeom prst="rect">
            <a:avLst/>
          </a:prstGeom>
          <a:noFill/>
          <a:effectLst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b="1" dirty="0" smtClean="0">
                <a:ln w="18000">
                  <a:noFill/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Structure native</a:t>
            </a:r>
            <a:endParaRPr lang="fr-FR" b="1" dirty="0">
              <a:ln w="18000">
                <a:noFill/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3429000" y="2286000"/>
            <a:ext cx="1458604" cy="1447800"/>
            <a:chOff x="3429000" y="2286000"/>
            <a:chExt cx="1458604" cy="1447800"/>
          </a:xfrm>
        </p:grpSpPr>
        <p:sp>
          <p:nvSpPr>
            <p:cNvPr id="20" name="Flèche vers le bas 19"/>
            <p:cNvSpPr/>
            <p:nvPr/>
          </p:nvSpPr>
          <p:spPr>
            <a:xfrm>
              <a:off x="3962400" y="2286000"/>
              <a:ext cx="381000" cy="1447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3429000" y="2754868"/>
              <a:ext cx="1458604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fr-FR" b="1" dirty="0" err="1" smtClean="0">
                  <a:ln w="18000">
                    <a:noFill/>
                    <a:prstDash val="solid"/>
                    <a:miter lim="800000"/>
                  </a:ln>
                  <a:solidFill>
                    <a:schemeClr val="bg1"/>
                  </a:solidFill>
                </a:rPr>
                <a:t>RNAFold</a:t>
              </a:r>
              <a:r>
                <a:rPr lang="fr-FR" b="1" dirty="0" smtClean="0">
                  <a:ln w="18000">
                    <a:noFill/>
                    <a:prstDash val="solid"/>
                    <a:miter lim="800000"/>
                  </a:ln>
                  <a:solidFill>
                    <a:schemeClr val="bg1"/>
                  </a:solidFill>
                </a:rPr>
                <a:t> -p</a:t>
              </a:r>
              <a:endParaRPr lang="fr-FR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053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Pseudoknots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practical tools (at last!)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Denise Ponty - Tuto ARN - IGM@Seillac'12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3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nty\Documents\Dropbox\VIZBI-Book-RNA-Chapter\pics\HepatitisDeltaVirusItaly-PseudoBase_PKB76-Pseudoview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47882"/>
            <a:ext cx="2057400" cy="287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onty\Documents\Dropbox\VIZBI-Book-RNA-Chapter\pics\VARNA-PseudoKnot-Line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594" y="1828800"/>
            <a:ext cx="6096806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Pseudoknots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153400" cy="4861560"/>
          </a:xfrm>
        </p:spPr>
        <p:txBody>
          <a:bodyPr>
            <a:noAutofit/>
          </a:bodyPr>
          <a:lstStyle/>
          <a:p>
            <a:r>
              <a:rPr lang="en-US" sz="2000" dirty="0" smtClean="0"/>
              <a:t>Pseudoknots are complex topological models indicated by </a:t>
            </a:r>
            <a:r>
              <a:rPr lang="en-US" sz="2000" dirty="0"/>
              <a:t>c</a:t>
            </a:r>
            <a:r>
              <a:rPr lang="en-US" sz="2000" dirty="0" smtClean="0"/>
              <a:t>rossing interactions.</a:t>
            </a:r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Pseudoknots are largely ignored by computational prediction tools:</a:t>
            </a:r>
          </a:p>
          <a:p>
            <a:pPr lvl="1"/>
            <a:r>
              <a:rPr lang="en-US" sz="1700" dirty="0" smtClean="0"/>
              <a:t>Lack of accepted energy model</a:t>
            </a:r>
          </a:p>
          <a:p>
            <a:pPr lvl="1"/>
            <a:r>
              <a:rPr lang="en-US" sz="1700" dirty="0" smtClean="0"/>
              <a:t>Algorithmically challenging</a:t>
            </a:r>
          </a:p>
          <a:p>
            <a:r>
              <a:rPr lang="en-US" sz="2000" dirty="0" smtClean="0"/>
              <a:t>Yet heuristics can be sometimes efficient.</a:t>
            </a:r>
            <a:endParaRPr lang="en-US" dirty="0"/>
          </a:p>
          <a:p>
            <a:r>
              <a:rPr lang="en-US" sz="2000" dirty="0" smtClean="0"/>
              <a:t>Visualizing of secondary structure with pseudoknots</a:t>
            </a:r>
            <a:br>
              <a:rPr lang="en-US" sz="2000" dirty="0" smtClean="0"/>
            </a:br>
            <a:r>
              <a:rPr lang="en-US" sz="2000" dirty="0" smtClean="0"/>
              <a:t>is supported by:</a:t>
            </a:r>
          </a:p>
          <a:p>
            <a:pPr lvl="1"/>
            <a:r>
              <a:rPr lang="en-US" sz="1700" dirty="0" err="1" smtClean="0"/>
              <a:t>PseudoViewer</a:t>
            </a:r>
            <a:endParaRPr lang="en-US" sz="1700" dirty="0" smtClean="0"/>
          </a:p>
          <a:p>
            <a:pPr lvl="1"/>
            <a:r>
              <a:rPr lang="en-US" sz="1700" dirty="0" smtClean="0"/>
              <a:t>VARNA</a:t>
            </a:r>
            <a:endParaRPr lang="en-US" sz="17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Denise Ponty - Tuto ARN - IGM@Seillac'12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5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ponty\Mes documents\Dropbox\Alain &amp; Yann\Fichiers Yann\pics\PKB210-PseudoViewe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r="41858"/>
          <a:stretch/>
        </p:blipFill>
        <p:spPr bwMode="auto">
          <a:xfrm rot="5216898">
            <a:off x="1616565" y="1958751"/>
            <a:ext cx="1818167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Predicting and visualizing Pseudoknots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8839200" cy="4861560"/>
          </a:xfrm>
        </p:spPr>
        <p:txBody>
          <a:bodyPr>
            <a:noAutofit/>
          </a:bodyPr>
          <a:lstStyle/>
          <a:p>
            <a:r>
              <a:rPr lang="en-US" sz="2000" dirty="0" smtClean="0"/>
              <a:t>Get seq./</a:t>
            </a:r>
            <a:r>
              <a:rPr lang="en-US" sz="2000" dirty="0" err="1" smtClean="0"/>
              <a:t>struct</a:t>
            </a:r>
            <a:r>
              <a:rPr lang="en-US" sz="2000" dirty="0" smtClean="0"/>
              <a:t>. data for a pseudoknot </a:t>
            </a:r>
            <a:r>
              <a:rPr lang="en-US" sz="2000" dirty="0" err="1" smtClean="0"/>
              <a:t>tmRNA</a:t>
            </a:r>
            <a:r>
              <a:rPr lang="en-US" sz="2000" dirty="0" smtClean="0"/>
              <a:t> the </a:t>
            </a:r>
            <a:r>
              <a:rPr lang="en-US" sz="2000" dirty="0" err="1" smtClean="0"/>
              <a:t>PseudoBase</a:t>
            </a:r>
            <a:r>
              <a:rPr lang="en-US" sz="2000" dirty="0" smtClean="0"/>
              <a:t> (ID: PKB210)</a:t>
            </a:r>
            <a:endParaRPr lang="en-US" sz="1800" dirty="0" smtClean="0">
              <a:solidFill>
                <a:schemeClr val="accent2">
                  <a:lumMod val="50000"/>
                </a:schemeClr>
              </a:solidFill>
              <a:latin typeface="Lucida Console" pitchFamily="49" charset="0"/>
            </a:endParaRPr>
          </a:p>
          <a:p>
            <a:pPr marL="0" indent="0" algn="ctr">
              <a:buNone/>
            </a:pPr>
            <a:r>
              <a:rPr lang="fr-FR" sz="12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CCGCUGCACUGAUCUGUCCUUGGGUCAGGCGGGGGAAGGCAACUUCCCAGGGGGCAACCCCGAACCGCAGCAGCGACAUUCACAAGGAAU</a:t>
            </a:r>
          </a:p>
          <a:p>
            <a:pPr marL="0" indent="0" algn="ctr">
              <a:buNone/>
            </a:pPr>
            <a:r>
              <a:rPr lang="fr-FR" sz="12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:((((((::(((:::[[[[[[[::))):((((((((((::::)))))):((((::::)))):::)))):)))))):::::::]]]]]]]:</a:t>
            </a:r>
            <a:endParaRPr lang="en-US" sz="1200" b="1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marL="0" indent="0" algn="ctr">
              <a:buNone/>
            </a:pPr>
            <a:endParaRPr lang="en-US" sz="1800" dirty="0" smtClean="0">
              <a:solidFill>
                <a:schemeClr val="accent2">
                  <a:lumMod val="50000"/>
                </a:schemeClr>
              </a:solidFill>
              <a:latin typeface="Lucida Console" pitchFamily="49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accent2">
                  <a:lumMod val="50000"/>
                </a:schemeClr>
              </a:solidFill>
              <a:latin typeface="Lucida Console" pitchFamily="49" charset="0"/>
            </a:endParaRPr>
          </a:p>
          <a:p>
            <a:pPr marL="0" indent="0" algn="ctr">
              <a:buNone/>
            </a:pPr>
            <a:endParaRPr lang="en-US" sz="1800" dirty="0" smtClean="0">
              <a:solidFill>
                <a:schemeClr val="accent2">
                  <a:lumMod val="50000"/>
                </a:schemeClr>
              </a:solidFill>
              <a:latin typeface="Lucida Console" pitchFamily="49" charset="0"/>
            </a:endParaRPr>
          </a:p>
          <a:p>
            <a:pPr marL="0" indent="0" algn="ctr">
              <a:buNone/>
            </a:pPr>
            <a:endParaRPr lang="en-US" sz="1800" dirty="0" smtClean="0">
              <a:solidFill>
                <a:schemeClr val="accent2">
                  <a:lumMod val="50000"/>
                </a:schemeClr>
              </a:solidFill>
              <a:latin typeface="Lucida Console" pitchFamily="49" charset="0"/>
            </a:endParaRPr>
          </a:p>
          <a:p>
            <a:pPr marL="0" indent="0" algn="ctr">
              <a:buNone/>
            </a:pPr>
            <a:endParaRPr lang="en-US" sz="1800" dirty="0" smtClean="0">
              <a:solidFill>
                <a:schemeClr val="accent2">
                  <a:lumMod val="50000"/>
                </a:schemeClr>
              </a:solidFill>
              <a:latin typeface="Lucida Console" pitchFamily="49" charset="0"/>
            </a:endParaRPr>
          </a:p>
          <a:p>
            <a:endParaRPr lang="en-US" sz="2000" dirty="0" smtClean="0"/>
          </a:p>
          <a:p>
            <a:r>
              <a:rPr lang="en-US" sz="2000" dirty="0" smtClean="0"/>
              <a:t>Fold this sequence using </a:t>
            </a:r>
            <a:r>
              <a:rPr lang="en-US" sz="2000" dirty="0" err="1" smtClean="0"/>
              <a:t>RNAFold</a:t>
            </a:r>
            <a:r>
              <a:rPr lang="en-US" sz="2000" dirty="0" smtClean="0"/>
              <a:t> and compare the result to the native structure</a:t>
            </a:r>
          </a:p>
          <a:p>
            <a:endParaRPr lang="en-US" sz="2000" dirty="0" smtClean="0"/>
          </a:p>
          <a:p>
            <a:r>
              <a:rPr lang="en-US" sz="2000" dirty="0" smtClean="0"/>
              <a:t>Fold this sequence using </a:t>
            </a:r>
            <a:r>
              <a:rPr lang="en-US" sz="2000" dirty="0" err="1" smtClean="0"/>
              <a:t>Pknots</a:t>
            </a:r>
            <a:r>
              <a:rPr lang="en-US" sz="2000" dirty="0" smtClean="0"/>
              <a:t>-RG (</a:t>
            </a:r>
            <a:r>
              <a:rPr lang="en-US" sz="2000" i="1" dirty="0" smtClean="0"/>
              <a:t>Program type:  Enforcing PK</a:t>
            </a:r>
            <a:r>
              <a:rPr lang="en-US" sz="2000" dirty="0" smtClean="0"/>
              <a:t>)</a:t>
            </a:r>
          </a:p>
          <a:p>
            <a:pPr marL="0" indent="0" algn="ctr">
              <a:buNone/>
            </a:pP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Lucida Console" pitchFamily="49" charset="0"/>
              </a:rPr>
              <a:t>http://bibiserv.techfak.uni-bielefeld.de/pknotsrg/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Denise Ponty - Tuto ARN - IGM@Seillac'12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075" name="Picture 3" descr="C:\Documents and Settings\ponty\Mes documents\Dropbox\Alain &amp; Yann\Fichiers Yann\pics\PKB210-VARNA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67" b="18326"/>
          <a:stretch/>
        </p:blipFill>
        <p:spPr bwMode="auto">
          <a:xfrm>
            <a:off x="4495800" y="2921765"/>
            <a:ext cx="4191000" cy="131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51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structural features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Tertiary </a:t>
            </a:r>
            <a:r>
              <a:rPr lang="en-US" dirty="0" smtClean="0"/>
              <a:t>motifs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Denise Ponty - Tuto ARN - IGM@Seillac'12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7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7" name="Picture 13" descr="C:\Users\ponty\Documents\Presentations\2012-03-VIZBI\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755" y="2130828"/>
            <a:ext cx="3628983" cy="248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4572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RNA nucleotides </a:t>
            </a:r>
            <a:r>
              <a:rPr lang="en-US" sz="2400" dirty="0" smtClean="0"/>
              <a:t>bind through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edge/edge interactions</a:t>
            </a:r>
            <a:r>
              <a:rPr lang="en-US" sz="2400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 canonical interactions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5105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Non canonical are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weaker</a:t>
            </a:r>
            <a:r>
              <a:rPr lang="en-US" sz="2400" dirty="0" smtClean="0"/>
              <a:t>, but cluster into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modules</a:t>
            </a:r>
            <a:r>
              <a:rPr lang="en-US" sz="2400" dirty="0" smtClean="0"/>
              <a:t> that are </a:t>
            </a:r>
            <a:r>
              <a:rPr lang="en-US" sz="2400" dirty="0" smtClean="0">
                <a:solidFill>
                  <a:schemeClr val="accent5"/>
                </a:solidFill>
              </a:rPr>
              <a:t>structurally constrained</a:t>
            </a:r>
            <a:r>
              <a:rPr lang="en-US" sz="2400" dirty="0" smtClean="0"/>
              <a:t>, </a:t>
            </a:r>
            <a:r>
              <a:rPr lang="en-US" sz="2400" dirty="0">
                <a:solidFill>
                  <a:schemeClr val="accent2"/>
                </a:solidFill>
              </a:rPr>
              <a:t>evolutionarily </a:t>
            </a:r>
            <a:r>
              <a:rPr lang="en-US" sz="2400" dirty="0" smtClean="0">
                <a:solidFill>
                  <a:schemeClr val="accent2"/>
                </a:solidFill>
              </a:rPr>
              <a:t>conserved</a:t>
            </a:r>
            <a:r>
              <a:rPr lang="en-US" sz="2400" dirty="0" smtClean="0"/>
              <a:t>, and </a:t>
            </a:r>
            <a:r>
              <a:rPr lang="en-US" sz="2400" dirty="0" smtClean="0">
                <a:solidFill>
                  <a:schemeClr val="accent6"/>
                </a:solidFill>
              </a:rPr>
              <a:t>functionally essential</a:t>
            </a:r>
            <a:r>
              <a:rPr lang="en-US" sz="2400" dirty="0" smtClean="0"/>
              <a:t>.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Denise Ponty - Tuto ARN - IGM@Seillac'12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3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 heard of RNA?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Denise Ponty - Tuto ARN - IGM@Seillac'12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3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7" name="Picture 13" descr="C:\Users\ponty\Documents\Presentations\2012-03-VIZBI\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755" y="2130828"/>
            <a:ext cx="3628983" cy="248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4572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RNA nucleotides </a:t>
            </a:r>
            <a:r>
              <a:rPr lang="en-US" sz="2400" dirty="0" smtClean="0"/>
              <a:t>bind through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edge/edge interactions</a:t>
            </a:r>
            <a:r>
              <a:rPr lang="en-US" sz="2400" dirty="0" smtClean="0"/>
              <a:t>.</a:t>
            </a:r>
          </a:p>
        </p:txBody>
      </p:sp>
      <p:pic>
        <p:nvPicPr>
          <p:cNvPr id="171" name="Imag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31" t="-1" r="41904" b="-13113"/>
          <a:stretch/>
        </p:blipFill>
        <p:spPr bwMode="auto">
          <a:xfrm>
            <a:off x="2733675" y="2057400"/>
            <a:ext cx="3566160" cy="256291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 canonical interactions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5105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Non canonical are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weaker</a:t>
            </a:r>
            <a:r>
              <a:rPr lang="en-US" sz="2400" dirty="0" smtClean="0"/>
              <a:t>, but cluster into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modules</a:t>
            </a:r>
            <a:r>
              <a:rPr lang="en-US" sz="2400" dirty="0" smtClean="0"/>
              <a:t> that are </a:t>
            </a:r>
            <a:r>
              <a:rPr lang="en-US" sz="2400" dirty="0" smtClean="0">
                <a:solidFill>
                  <a:schemeClr val="accent5"/>
                </a:solidFill>
              </a:rPr>
              <a:t>structurally constrained</a:t>
            </a:r>
            <a:r>
              <a:rPr lang="en-US" sz="2400" dirty="0" smtClean="0"/>
              <a:t>, </a:t>
            </a:r>
            <a:r>
              <a:rPr lang="en-US" sz="2400" dirty="0">
                <a:solidFill>
                  <a:schemeClr val="accent2"/>
                </a:solidFill>
              </a:rPr>
              <a:t>evolutionarily </a:t>
            </a:r>
            <a:r>
              <a:rPr lang="en-US" sz="2400" dirty="0" smtClean="0">
                <a:solidFill>
                  <a:schemeClr val="accent2"/>
                </a:solidFill>
              </a:rPr>
              <a:t>conserved</a:t>
            </a:r>
            <a:r>
              <a:rPr lang="en-US" sz="2400" dirty="0" smtClean="0"/>
              <a:t>, and </a:t>
            </a:r>
            <a:r>
              <a:rPr lang="en-US" sz="2400" dirty="0" smtClean="0">
                <a:solidFill>
                  <a:schemeClr val="accent6"/>
                </a:solidFill>
              </a:rPr>
              <a:t>functionally essential</a:t>
            </a:r>
            <a:r>
              <a:rPr lang="en-US" sz="2400" dirty="0" smtClean="0"/>
              <a:t>.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Denise Ponty - Tuto ARN - IGM@Seillac'12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2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7" name="Picture 13" descr="C:\Users\ponty\Documents\Presentations\2012-03-VIZBI\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755" y="2130828"/>
            <a:ext cx="3628983" cy="248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4572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RNA nucleotides </a:t>
            </a:r>
            <a:r>
              <a:rPr lang="en-US" sz="2400" dirty="0" smtClean="0"/>
              <a:t>bind through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edge/edge interactions</a:t>
            </a:r>
            <a:r>
              <a:rPr lang="en-US" sz="2400" dirty="0" smtClean="0"/>
              <a:t>.</a:t>
            </a:r>
          </a:p>
        </p:txBody>
      </p:sp>
      <p:pic>
        <p:nvPicPr>
          <p:cNvPr id="171" name="Imag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31" t="-1" r="41904" b="-13113"/>
          <a:stretch/>
        </p:blipFill>
        <p:spPr bwMode="auto">
          <a:xfrm>
            <a:off x="2733675" y="2057400"/>
            <a:ext cx="3566160" cy="256291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</p:pic>
      <p:pic>
        <p:nvPicPr>
          <p:cNvPr id="174" name="Imag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67" t="31326" r="-4459" b="-932"/>
          <a:stretch/>
        </p:blipFill>
        <p:spPr bwMode="auto">
          <a:xfrm>
            <a:off x="2209800" y="1653270"/>
            <a:ext cx="4143375" cy="296704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 canonical interactions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5105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Non canonical are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weaker</a:t>
            </a:r>
            <a:r>
              <a:rPr lang="en-US" sz="2400" dirty="0" smtClean="0"/>
              <a:t>, but cluster into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modules</a:t>
            </a:r>
            <a:r>
              <a:rPr lang="en-US" sz="2400" dirty="0" smtClean="0"/>
              <a:t> that are </a:t>
            </a:r>
            <a:r>
              <a:rPr lang="en-US" sz="2400" dirty="0" smtClean="0">
                <a:solidFill>
                  <a:schemeClr val="accent5"/>
                </a:solidFill>
              </a:rPr>
              <a:t>structurally constrained</a:t>
            </a:r>
            <a:r>
              <a:rPr lang="en-US" sz="2400" dirty="0" smtClean="0"/>
              <a:t>, </a:t>
            </a:r>
            <a:r>
              <a:rPr lang="en-US" sz="2400" dirty="0">
                <a:solidFill>
                  <a:schemeClr val="accent2"/>
                </a:solidFill>
              </a:rPr>
              <a:t>evolutionarily </a:t>
            </a:r>
            <a:r>
              <a:rPr lang="en-US" sz="2400" dirty="0" smtClean="0">
                <a:solidFill>
                  <a:schemeClr val="accent2"/>
                </a:solidFill>
              </a:rPr>
              <a:t>conserved</a:t>
            </a:r>
            <a:r>
              <a:rPr lang="en-US" sz="2400" dirty="0" smtClean="0"/>
              <a:t>, and </a:t>
            </a:r>
            <a:r>
              <a:rPr lang="en-US" sz="2400" dirty="0" smtClean="0">
                <a:solidFill>
                  <a:schemeClr val="accent6"/>
                </a:solidFill>
              </a:rPr>
              <a:t>functionally essential</a:t>
            </a:r>
            <a:r>
              <a:rPr lang="en-US" sz="2400" dirty="0" smtClean="0"/>
              <a:t>.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Denise Ponty - Tuto ARN - IGM@Seillac'12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0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562"/>
            <a:ext cx="7467600" cy="579438"/>
          </a:xfrm>
        </p:spPr>
        <p:txBody>
          <a:bodyPr>
            <a:normAutofit/>
          </a:bodyPr>
          <a:lstStyle/>
          <a:p>
            <a:r>
              <a:rPr lang="en-US" dirty="0"/>
              <a:t>Non canonical interactions</a:t>
            </a:r>
          </a:p>
        </p:txBody>
      </p:sp>
      <p:pic>
        <p:nvPicPr>
          <p:cNvPr id="31755" name="Picture 11" descr="C:\Users\ponty\Documents\Presentations\2012-03-VIZBI\canonicalG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" t="15001" r="3026" b="16976"/>
          <a:stretch/>
        </p:blipFill>
        <p:spPr bwMode="auto">
          <a:xfrm rot="802052">
            <a:off x="861980" y="2064607"/>
            <a:ext cx="2860902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365323" y="1956997"/>
            <a:ext cx="2166696" cy="1281503"/>
            <a:chOff x="1371600" y="1324951"/>
            <a:chExt cx="2851506" cy="1534751"/>
          </a:xfrm>
        </p:grpSpPr>
        <p:sp>
          <p:nvSpPr>
            <p:cNvPr id="3" name="Right Triangle 2"/>
            <p:cNvSpPr/>
            <p:nvPr/>
          </p:nvSpPr>
          <p:spPr>
            <a:xfrm flipH="1">
              <a:off x="1371600" y="1324951"/>
              <a:ext cx="2827779" cy="1512276"/>
            </a:xfrm>
            <a:prstGeom prst="rtTriangle">
              <a:avLst/>
            </a:prstGeom>
            <a:solidFill>
              <a:schemeClr val="lt1">
                <a:alpha val="83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849120" y="2630170"/>
              <a:ext cx="152400" cy="1524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879600" y="2660650"/>
              <a:ext cx="91440" cy="914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07821" y="2521148"/>
              <a:ext cx="9124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SUGAR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5400000">
              <a:off x="3758171" y="1969082"/>
              <a:ext cx="5913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W-C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9914869">
              <a:off x="2810970" y="1975833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79331" y="1967505"/>
            <a:ext cx="2251561" cy="1267459"/>
            <a:chOff x="1489341" y="3048000"/>
            <a:chExt cx="2851506" cy="1534751"/>
          </a:xfrm>
        </p:grpSpPr>
        <p:sp>
          <p:nvSpPr>
            <p:cNvPr id="19" name="Right Triangle 18"/>
            <p:cNvSpPr/>
            <p:nvPr/>
          </p:nvSpPr>
          <p:spPr>
            <a:xfrm>
              <a:off x="1513068" y="3048000"/>
              <a:ext cx="2827779" cy="1512276"/>
            </a:xfrm>
            <a:prstGeom prst="rtTriangle">
              <a:avLst/>
            </a:prstGeom>
            <a:solidFill>
              <a:schemeClr val="bg1">
                <a:lumMod val="75000"/>
                <a:alpha val="83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 flipH="1">
              <a:off x="3710927" y="4353219"/>
              <a:ext cx="152400" cy="1524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 flipH="1">
              <a:off x="2392197" y="4244197"/>
              <a:ext cx="9124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SUGAR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6200000" flipH="1">
              <a:off x="1362960" y="3692131"/>
              <a:ext cx="5913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W-C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1685131" flipH="1">
              <a:off x="2569335" y="3698882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" name="Straight Connector 9"/>
            <p:cNvCxnSpPr>
              <a:stCxn id="20" idx="6"/>
              <a:endCxn id="20" idx="2"/>
            </p:cNvCxnSpPr>
            <p:nvPr/>
          </p:nvCxnSpPr>
          <p:spPr>
            <a:xfrm>
              <a:off x="3710927" y="4429419"/>
              <a:ext cx="152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20" idx="4"/>
              <a:endCxn id="20" idx="0"/>
            </p:cNvCxnSpPr>
            <p:nvPr/>
          </p:nvCxnSpPr>
          <p:spPr>
            <a:xfrm flipV="1">
              <a:off x="3787127" y="4353219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746" name="Picture 2" descr="C:\Users\ponty\Documents\Presentations\2012-02-BIM\pics\nonCanonic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2205">
            <a:off x="4938570" y="1948933"/>
            <a:ext cx="2971800" cy="150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/>
          <p:cNvGrpSpPr/>
          <p:nvPr/>
        </p:nvGrpSpPr>
        <p:grpSpPr>
          <a:xfrm rot="16197195">
            <a:off x="4566253" y="1757499"/>
            <a:ext cx="2324477" cy="1248898"/>
            <a:chOff x="1489341" y="3082730"/>
            <a:chExt cx="2943851" cy="1512276"/>
          </a:xfrm>
        </p:grpSpPr>
        <p:sp>
          <p:nvSpPr>
            <p:cNvPr id="40" name="Right Triangle 39"/>
            <p:cNvSpPr/>
            <p:nvPr/>
          </p:nvSpPr>
          <p:spPr>
            <a:xfrm>
              <a:off x="1605413" y="3082730"/>
              <a:ext cx="2827779" cy="1512276"/>
            </a:xfrm>
            <a:prstGeom prst="rtTriangle">
              <a:avLst/>
            </a:prstGeom>
            <a:solidFill>
              <a:schemeClr val="bg1">
                <a:alpha val="83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 flipH="1">
              <a:off x="3710927" y="4353219"/>
              <a:ext cx="152400" cy="1524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 flipH="1">
              <a:off x="2392197" y="4244197"/>
              <a:ext cx="9124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SUGAR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rot="16200000" flipH="1">
              <a:off x="1362960" y="3692131"/>
              <a:ext cx="5913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W-C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rot="1685131" flipH="1">
              <a:off x="2569335" y="3698882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5" name="Straight Connector 44"/>
            <p:cNvCxnSpPr>
              <a:stCxn id="41" idx="6"/>
              <a:endCxn id="41" idx="2"/>
            </p:cNvCxnSpPr>
            <p:nvPr/>
          </p:nvCxnSpPr>
          <p:spPr>
            <a:xfrm>
              <a:off x="3710927" y="4429419"/>
              <a:ext cx="152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41" idx="4"/>
              <a:endCxn id="41" idx="0"/>
            </p:cNvCxnSpPr>
            <p:nvPr/>
          </p:nvCxnSpPr>
          <p:spPr>
            <a:xfrm flipV="1">
              <a:off x="3787127" y="4353219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 rot="11031">
            <a:off x="6420313" y="2217061"/>
            <a:ext cx="2251561" cy="1267459"/>
            <a:chOff x="1489341" y="3048000"/>
            <a:chExt cx="2851506" cy="1534751"/>
          </a:xfrm>
        </p:grpSpPr>
        <p:sp>
          <p:nvSpPr>
            <p:cNvPr id="48" name="Right Triangle 47"/>
            <p:cNvSpPr/>
            <p:nvPr/>
          </p:nvSpPr>
          <p:spPr>
            <a:xfrm>
              <a:off x="1513068" y="3048000"/>
              <a:ext cx="2827779" cy="1512276"/>
            </a:xfrm>
            <a:prstGeom prst="rtTriangle">
              <a:avLst/>
            </a:prstGeom>
            <a:solidFill>
              <a:schemeClr val="bg1">
                <a:lumMod val="75000"/>
                <a:alpha val="83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 flipH="1">
              <a:off x="3710927" y="4353219"/>
              <a:ext cx="152400" cy="1524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 flipH="1">
              <a:off x="2392197" y="4244197"/>
              <a:ext cx="9124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SUGAR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16200000" flipH="1">
              <a:off x="1362960" y="3692131"/>
              <a:ext cx="5913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W-C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rot="1685131" flipH="1">
              <a:off x="2569335" y="3698882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3" name="Straight Connector 52"/>
            <p:cNvCxnSpPr>
              <a:stCxn id="49" idx="6"/>
              <a:endCxn id="49" idx="2"/>
            </p:cNvCxnSpPr>
            <p:nvPr/>
          </p:nvCxnSpPr>
          <p:spPr>
            <a:xfrm>
              <a:off x="3710927" y="4429419"/>
              <a:ext cx="152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9" idx="4"/>
              <a:endCxn id="49" idx="0"/>
            </p:cNvCxnSpPr>
            <p:nvPr/>
          </p:nvCxnSpPr>
          <p:spPr>
            <a:xfrm flipV="1">
              <a:off x="3787127" y="4353219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4495800" y="3595104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Non Canonical G/C pair </a:t>
            </a:r>
          </a:p>
          <a:p>
            <a:pPr algn="ctr"/>
            <a:r>
              <a:rPr lang="en-US" sz="1600" dirty="0" smtClean="0"/>
              <a:t>(Sugar/WC trans)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925780" y="3595104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Canonical G/C pair </a:t>
            </a:r>
          </a:p>
          <a:p>
            <a:pPr algn="ctr"/>
            <a:r>
              <a:rPr lang="en-US" sz="1600" dirty="0" smtClean="0"/>
              <a:t>(WC/WC </a:t>
            </a:r>
            <a:r>
              <a:rPr lang="en-US" sz="1600" dirty="0" err="1" smtClean="0"/>
              <a:t>cis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59" name="TextBox 58"/>
          <p:cNvSpPr txBox="1"/>
          <p:nvPr/>
        </p:nvSpPr>
        <p:spPr>
          <a:xfrm>
            <a:off x="381000" y="4572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RNA nucleotides </a:t>
            </a:r>
            <a:r>
              <a:rPr lang="en-US" sz="2400" dirty="0" smtClean="0"/>
              <a:t>bind through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edge/edge interactions</a:t>
            </a:r>
            <a:r>
              <a:rPr lang="en-US" sz="2400" dirty="0" smtClean="0"/>
              <a:t>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81000" y="5105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Non canonical are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weaker</a:t>
            </a:r>
            <a:r>
              <a:rPr lang="en-US" sz="2400" dirty="0" smtClean="0"/>
              <a:t>, but cluster into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modules</a:t>
            </a:r>
            <a:r>
              <a:rPr lang="en-US" sz="2400" dirty="0" smtClean="0"/>
              <a:t> that are </a:t>
            </a:r>
            <a:r>
              <a:rPr lang="en-US" sz="2400" dirty="0" smtClean="0">
                <a:solidFill>
                  <a:schemeClr val="accent5"/>
                </a:solidFill>
              </a:rPr>
              <a:t>structurally constrained</a:t>
            </a:r>
            <a:r>
              <a:rPr lang="en-US" sz="2400" dirty="0" smtClean="0"/>
              <a:t>, </a:t>
            </a:r>
            <a:r>
              <a:rPr lang="en-US" sz="2400" dirty="0">
                <a:solidFill>
                  <a:schemeClr val="accent2"/>
                </a:solidFill>
              </a:rPr>
              <a:t>evolutionarily </a:t>
            </a:r>
            <a:r>
              <a:rPr lang="en-US" sz="2400" dirty="0" smtClean="0">
                <a:solidFill>
                  <a:schemeClr val="accent2"/>
                </a:solidFill>
              </a:rPr>
              <a:t>conserved</a:t>
            </a:r>
            <a:r>
              <a:rPr lang="en-US" sz="2400" dirty="0" smtClean="0"/>
              <a:t>, and </a:t>
            </a:r>
            <a:r>
              <a:rPr lang="en-US" sz="2400" dirty="0" smtClean="0">
                <a:solidFill>
                  <a:schemeClr val="accent6"/>
                </a:solidFill>
              </a:rPr>
              <a:t>functionally essential</a:t>
            </a:r>
            <a:r>
              <a:rPr lang="en-US" sz="2400" dirty="0" smtClean="0"/>
              <a:t>.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Denise Ponty - Tuto ARN - IGM@Seillac'12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5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ponty\Documents\Presentations\2012-03-VIZBI\Eric-Figure_2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548511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59460" y="4343400"/>
            <a:ext cx="1778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Leontis</a:t>
            </a:r>
            <a:r>
              <a:rPr lang="en-US" dirty="0" smtClean="0"/>
              <a:t>/</a:t>
            </a:r>
            <a:r>
              <a:rPr lang="en-US" dirty="0" err="1" smtClean="0"/>
              <a:t>Westhof</a:t>
            </a:r>
            <a:r>
              <a:rPr lang="en-US" dirty="0" smtClean="0"/>
              <a:t>,</a:t>
            </a:r>
          </a:p>
          <a:p>
            <a:pPr algn="ctr"/>
            <a:r>
              <a:rPr lang="en-US" dirty="0" smtClean="0"/>
              <a:t>NAR 2002</a:t>
            </a:r>
            <a:endParaRPr lang="en-US" dirty="0"/>
          </a:p>
        </p:txBody>
      </p:sp>
      <p:pic>
        <p:nvPicPr>
          <p:cNvPr id="33794" name="Picture 2" descr="C:\Users\ponty\Documents\Dropbox\VIZBI-Book-RNA-Chapter\pics\Eric-Figure LW nomenclature-sm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099" y="1447800"/>
            <a:ext cx="2628900" cy="238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Leontis</a:t>
            </a:r>
            <a:r>
              <a:rPr lang="en-US" dirty="0" smtClean="0"/>
              <a:t>/</a:t>
            </a:r>
            <a:r>
              <a:rPr lang="en-US" dirty="0" err="1" smtClean="0"/>
              <a:t>Westhof</a:t>
            </a:r>
            <a:r>
              <a:rPr lang="en-US" dirty="0" smtClean="0"/>
              <a:t> nomenclature: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i="1" dirty="0" smtClean="0"/>
              <a:t>visual grammar</a:t>
            </a:r>
            <a:r>
              <a:rPr lang="en-US" dirty="0" smtClean="0"/>
              <a:t> for tertiary motifs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54864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+ Tools to infer base-pairs from experimentally-derived 3D models</a:t>
            </a:r>
            <a:br>
              <a:rPr lang="en-US" sz="2400" dirty="0" smtClean="0"/>
            </a:b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RNAView</a:t>
            </a:r>
            <a:r>
              <a:rPr lang="en-US" sz="2400" dirty="0" smtClean="0"/>
              <a:t>, MC-Annotate…</a:t>
            </a:r>
            <a:endParaRPr lang="en-US" sz="240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Denise Ponty - Tuto ARN - IGM@Seillac'12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4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Automated annotation of 3D RNA models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8839200" cy="4861560"/>
          </a:xfrm>
        </p:spPr>
        <p:txBody>
          <a:bodyPr>
            <a:noAutofit/>
          </a:bodyPr>
          <a:lstStyle/>
          <a:p>
            <a:r>
              <a:rPr lang="en-US" sz="2000" dirty="0" smtClean="0"/>
              <a:t>Get </a:t>
            </a:r>
            <a:r>
              <a:rPr lang="en-US" sz="2000" dirty="0" err="1" smtClean="0"/>
              <a:t>RNAView</a:t>
            </a:r>
            <a:r>
              <a:rPr lang="en-US" sz="2000" dirty="0" smtClean="0"/>
              <a:t>  from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http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://ndbserver.rutgers.edu/services/download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/</a:t>
            </a:r>
            <a:endParaRPr lang="en-US" sz="1800" dirty="0" smtClean="0">
              <a:solidFill>
                <a:schemeClr val="accent2">
                  <a:lumMod val="50000"/>
                </a:schemeClr>
              </a:solidFill>
              <a:cs typeface="Consolas" pitchFamily="49" charset="0"/>
            </a:endParaRPr>
          </a:p>
          <a:p>
            <a:endParaRPr lang="en-US" sz="2000" dirty="0" smtClean="0">
              <a:cs typeface="Consolas" pitchFamily="49" charset="0"/>
            </a:endParaRPr>
          </a:p>
          <a:p>
            <a:r>
              <a:rPr lang="en-US" sz="2000" dirty="0" smtClean="0">
                <a:cs typeface="Consolas" pitchFamily="49" charset="0"/>
              </a:rPr>
              <a:t>Retrieve 3IGI model from RSCB PDB as a PDB file.</a:t>
            </a:r>
          </a:p>
          <a:p>
            <a:endParaRPr lang="en-US" sz="2000" dirty="0" smtClean="0">
              <a:cs typeface="Consolas" pitchFamily="49" charset="0"/>
            </a:endParaRPr>
          </a:p>
          <a:p>
            <a:r>
              <a:rPr lang="en-US" sz="2000" dirty="0" smtClean="0">
                <a:cs typeface="Consolas" pitchFamily="49" charset="0"/>
              </a:rPr>
              <a:t>Annotate it using </a:t>
            </a:r>
            <a:r>
              <a:rPr lang="en-US" sz="2000" dirty="0" err="1" smtClean="0">
                <a:cs typeface="Consolas" pitchFamily="49" charset="0"/>
              </a:rPr>
              <a:t>RNAview</a:t>
            </a:r>
            <a:r>
              <a:rPr lang="en-US" sz="2000" dirty="0" smtClean="0">
                <a:cs typeface="Consolas" pitchFamily="49" charset="0"/>
              </a:rPr>
              <a:t> (-p option) to create a RNAML file</a:t>
            </a:r>
          </a:p>
          <a:p>
            <a:endParaRPr lang="en-US" sz="2000" dirty="0" smtClean="0">
              <a:cs typeface="Consolas" pitchFamily="49" charset="0"/>
            </a:endParaRPr>
          </a:p>
          <a:p>
            <a:r>
              <a:rPr lang="en-US" sz="2000" dirty="0" smtClean="0">
                <a:cs typeface="Consolas" pitchFamily="49" charset="0"/>
              </a:rPr>
              <a:t>Visualize the output RNAML file (within VARNA)</a:t>
            </a:r>
          </a:p>
          <a:p>
            <a:endParaRPr lang="en-US" sz="2000" dirty="0" smtClean="0">
              <a:cs typeface="Consolas" pitchFamily="49" charset="0"/>
            </a:endParaRPr>
          </a:p>
          <a:p>
            <a:r>
              <a:rPr lang="en-US" sz="2000" dirty="0" smtClean="0">
                <a:cs typeface="Consolas" pitchFamily="49" charset="0"/>
              </a:rPr>
              <a:t>Run </a:t>
            </a:r>
            <a:r>
              <a:rPr lang="en-US" sz="2000" dirty="0" err="1" smtClean="0">
                <a:cs typeface="Consolas" pitchFamily="49" charset="0"/>
              </a:rPr>
              <a:t>RNAFold</a:t>
            </a:r>
            <a:r>
              <a:rPr lang="en-US" sz="2000" dirty="0" smtClean="0">
                <a:cs typeface="Consolas" pitchFamily="49" charset="0"/>
              </a:rPr>
              <a:t> (default options) on the sequence and compare the prediction with the one inferred from the 3D model.</a:t>
            </a:r>
            <a:br>
              <a:rPr lang="en-US" sz="2000" dirty="0" smtClean="0">
                <a:cs typeface="Consolas" pitchFamily="49" charset="0"/>
              </a:rPr>
            </a:br>
            <a:endParaRPr lang="en-US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Denise Ponty - Tuto ARN - IGM@Seillac'12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8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by Homology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0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371600"/>
            <a:ext cx="7543800" cy="41671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3 main </a:t>
            </a:r>
            <a:r>
              <a:rPr lang="fr-FR" dirty="0" err="1" smtClean="0"/>
              <a:t>strategies</a:t>
            </a:r>
            <a:endParaRPr lang="fr-FR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800600" y="5791200"/>
            <a:ext cx="3937000" cy="60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Gardner, </a:t>
            </a:r>
            <a:r>
              <a:rPr kumimoji="0" lang="fr-F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Giegerich</a:t>
            </a: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2004</a:t>
            </a:r>
          </a:p>
        </p:txBody>
      </p:sp>
    </p:spTree>
    <p:extLst>
      <p:ext uri="{BB962C8B-B14F-4D97-AF65-F5344CB8AC3E}">
        <p14:creationId xmlns:p14="http://schemas.microsoft.com/office/powerpoint/2010/main" val="25272513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1.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sequence</a:t>
            </a:r>
            <a:r>
              <a:rPr lang="fr-FR" dirty="0" smtClean="0"/>
              <a:t> </a:t>
            </a:r>
            <a:r>
              <a:rPr lang="fr-FR" dirty="0" err="1" smtClean="0"/>
              <a:t>alignment</a:t>
            </a:r>
            <a:endParaRPr lang="fr-FR" dirty="0" smtClean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89560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err="1" smtClean="0"/>
              <a:t>Détecting</a:t>
            </a:r>
            <a:r>
              <a:rPr lang="fr-FR" dirty="0" smtClean="0"/>
              <a:t> </a:t>
            </a:r>
            <a:r>
              <a:rPr lang="fr-FR" dirty="0" err="1" smtClean="0"/>
              <a:t>covariations</a:t>
            </a:r>
            <a:endParaRPr lang="fr-FR" dirty="0" smtClean="0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581400" y="2103438"/>
            <a:ext cx="2311400" cy="1800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fr-FR" sz="2800"/>
              <a:t>   i               j</a:t>
            </a:r>
          </a:p>
          <a:p>
            <a:r>
              <a:rPr lang="fr-FR" sz="2800">
                <a:latin typeface="Courier New" pitchFamily="49" charset="0"/>
              </a:rPr>
              <a:t>G</a:t>
            </a:r>
            <a:r>
              <a:rPr lang="fr-FR" sz="2800" b="1">
                <a:solidFill>
                  <a:schemeClr val="accent2"/>
                </a:solidFill>
                <a:latin typeface="Courier New" pitchFamily="49" charset="0"/>
              </a:rPr>
              <a:t>C</a:t>
            </a:r>
            <a:r>
              <a:rPr lang="fr-FR" sz="2800">
                <a:latin typeface="Courier New" pitchFamily="49" charset="0"/>
              </a:rPr>
              <a:t>CUUCGG</a:t>
            </a:r>
            <a:r>
              <a:rPr lang="fr-FR" sz="2800" b="1">
                <a:solidFill>
                  <a:schemeClr val="accent2"/>
                </a:solidFill>
                <a:latin typeface="Courier New" pitchFamily="49" charset="0"/>
              </a:rPr>
              <a:t>G</a:t>
            </a:r>
            <a:r>
              <a:rPr lang="fr-FR" sz="2800">
                <a:latin typeface="Courier New" pitchFamily="49" charset="0"/>
              </a:rPr>
              <a:t>C</a:t>
            </a:r>
          </a:p>
          <a:p>
            <a:r>
              <a:rPr lang="fr-FR" sz="2800">
                <a:latin typeface="Courier New" pitchFamily="49" charset="0"/>
              </a:rPr>
              <a:t>G</a:t>
            </a:r>
            <a:r>
              <a:rPr lang="fr-FR" sz="2800" b="1">
                <a:solidFill>
                  <a:schemeClr val="accent2"/>
                </a:solidFill>
                <a:latin typeface="Courier New" pitchFamily="49" charset="0"/>
              </a:rPr>
              <a:t>A</a:t>
            </a:r>
            <a:r>
              <a:rPr lang="fr-FR" sz="2800">
                <a:latin typeface="Courier New" pitchFamily="49" charset="0"/>
              </a:rPr>
              <a:t>CUUCGG</a:t>
            </a:r>
            <a:r>
              <a:rPr lang="fr-FR" sz="2800" b="1">
                <a:solidFill>
                  <a:schemeClr val="accent2"/>
                </a:solidFill>
                <a:latin typeface="Courier New" pitchFamily="49" charset="0"/>
              </a:rPr>
              <a:t>U</a:t>
            </a:r>
            <a:r>
              <a:rPr lang="fr-FR" sz="2800">
                <a:latin typeface="Courier New" pitchFamily="49" charset="0"/>
              </a:rPr>
              <a:t>C</a:t>
            </a:r>
          </a:p>
          <a:p>
            <a:r>
              <a:rPr lang="fr-FR" sz="2800">
                <a:latin typeface="Courier New" pitchFamily="49" charset="0"/>
              </a:rPr>
              <a:t>G</a:t>
            </a:r>
            <a:r>
              <a:rPr lang="fr-FR" sz="2800" b="1">
                <a:solidFill>
                  <a:schemeClr val="accent2"/>
                </a:solidFill>
                <a:latin typeface="Courier New" pitchFamily="49" charset="0"/>
              </a:rPr>
              <a:t>G</a:t>
            </a:r>
            <a:r>
              <a:rPr lang="fr-FR" sz="2800">
                <a:latin typeface="Courier New" pitchFamily="49" charset="0"/>
              </a:rPr>
              <a:t>CU-CGG</a:t>
            </a:r>
            <a:r>
              <a:rPr lang="fr-FR" sz="2800" b="1">
                <a:solidFill>
                  <a:schemeClr val="accent2"/>
                </a:solidFill>
                <a:latin typeface="Courier New" pitchFamily="49" charset="0"/>
              </a:rPr>
              <a:t>C</a:t>
            </a:r>
            <a:r>
              <a:rPr lang="fr-FR" sz="2800">
                <a:latin typeface="Courier New" pitchFamily="49" charset="0"/>
              </a:rPr>
              <a:t>C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981200" y="4191000"/>
            <a:ext cx="4891083" cy="147732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fr-FR" dirty="0" smtClean="0"/>
              <a:t>RNA-</a:t>
            </a:r>
            <a:r>
              <a:rPr lang="fr-FR" dirty="0" err="1" smtClean="0"/>
              <a:t>alifold</a:t>
            </a:r>
            <a:r>
              <a:rPr lang="fr-FR" dirty="0" smtClean="0"/>
              <a:t> </a:t>
            </a:r>
            <a:r>
              <a:rPr lang="fr-FR" dirty="0"/>
              <a:t>(</a:t>
            </a:r>
            <a:r>
              <a:rPr lang="fr-FR" dirty="0" err="1"/>
              <a:t>Hofacker</a:t>
            </a:r>
            <a:r>
              <a:rPr lang="fr-FR" dirty="0"/>
              <a:t> et al. 2000</a:t>
            </a:r>
            <a:r>
              <a:rPr lang="fr-FR" dirty="0" smtClean="0"/>
              <a:t>)</a:t>
            </a:r>
          </a:p>
          <a:p>
            <a:r>
              <a:rPr lang="fr-FR" dirty="0" smtClean="0"/>
              <a:t>http://rna.tbi.univie.ac.at/cgi-bin/RNAalifold.cgi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RNAz</a:t>
            </a:r>
            <a:r>
              <a:rPr lang="fr-FR" dirty="0"/>
              <a:t> (</a:t>
            </a:r>
            <a:r>
              <a:rPr lang="fr-FR" dirty="0" err="1"/>
              <a:t>Washietl</a:t>
            </a:r>
            <a:r>
              <a:rPr lang="fr-FR" dirty="0"/>
              <a:t> et al. 2005</a:t>
            </a:r>
            <a:r>
              <a:rPr lang="fr-FR" dirty="0" smtClean="0"/>
              <a:t>) </a:t>
            </a:r>
          </a:p>
          <a:p>
            <a:r>
              <a:rPr lang="fr-FR" dirty="0" smtClean="0"/>
              <a:t>http://rna.tbi.univie.ac.at/cgi-bin/RNAz.cgi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46509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RNAalifold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00200"/>
            <a:ext cx="5638800" cy="451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9945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 structure(s)</a:t>
            </a:r>
            <a:endParaRPr lang="en-US" dirty="0"/>
          </a:p>
        </p:txBody>
      </p:sp>
      <p:pic>
        <p:nvPicPr>
          <p:cNvPr id="1026" name="Picture 2" descr="C:\Users\ponty\Documents\Presentations\2012-03-VIZBI\123structu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01111"/>
            <a:ext cx="8576464" cy="487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0" y="5715000"/>
            <a:ext cx="1600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Denise Ponty - Tuto ARN - IGM@Seillac'12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3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Application : </a:t>
            </a:r>
            <a:r>
              <a:rPr lang="fr-FR" dirty="0" err="1" smtClean="0"/>
              <a:t>tRNA</a:t>
            </a:r>
            <a:r>
              <a:rPr lang="fr-FR" dirty="0" smtClean="0"/>
              <a:t> Alanine</a:t>
            </a:r>
          </a:p>
        </p:txBody>
      </p:sp>
      <p:sp>
        <p:nvSpPr>
          <p:cNvPr id="48131" name="Text Box 1027"/>
          <p:cNvSpPr txBox="1">
            <a:spLocks noChangeArrowheads="1"/>
          </p:cNvSpPr>
          <p:nvPr/>
        </p:nvSpPr>
        <p:spPr bwMode="auto">
          <a:xfrm>
            <a:off x="1219200" y="1600200"/>
            <a:ext cx="7391400" cy="43396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fr-FR" sz="1200" dirty="0">
                <a:latin typeface="Courier New" pitchFamily="49" charset="0"/>
              </a:rPr>
              <a:t>&gt;</a:t>
            </a:r>
            <a:r>
              <a:rPr lang="fr-FR" sz="1200" dirty="0" err="1" smtClean="0">
                <a:latin typeface="Courier New" pitchFamily="49" charset="0"/>
              </a:rPr>
              <a:t>Artibeus</a:t>
            </a:r>
            <a:r>
              <a:rPr lang="fr-FR" sz="1200" dirty="0" err="1">
                <a:latin typeface="Courier New" pitchFamily="49" charset="0"/>
              </a:rPr>
              <a:t>_</a:t>
            </a:r>
            <a:r>
              <a:rPr lang="fr-FR" sz="1200" dirty="0" err="1" smtClean="0">
                <a:latin typeface="Courier New" pitchFamily="49" charset="0"/>
              </a:rPr>
              <a:t>jamaicensis</a:t>
            </a:r>
            <a:endParaRPr lang="fr-FR" sz="1200" dirty="0">
              <a:latin typeface="Courier New" pitchFamily="49" charset="0"/>
            </a:endParaRPr>
          </a:p>
          <a:p>
            <a:r>
              <a:rPr lang="fr-FR" sz="1200" dirty="0">
                <a:latin typeface="Courier New" pitchFamily="49" charset="0"/>
              </a:rPr>
              <a:t>AAGGGCTTAGCTTAATTAAAGTAGTTGATTTGCATTCAGCAGCTGTAGGATAAAGTCTTGCAGTCCTTA</a:t>
            </a:r>
          </a:p>
          <a:p>
            <a:r>
              <a:rPr lang="fr-FR" sz="1200" dirty="0">
                <a:latin typeface="Courier New" pitchFamily="49" charset="0"/>
              </a:rPr>
              <a:t>&gt;</a:t>
            </a:r>
            <a:r>
              <a:rPr lang="fr-FR" sz="1200" dirty="0" err="1" smtClean="0">
                <a:latin typeface="Courier New" pitchFamily="49" charset="0"/>
              </a:rPr>
              <a:t>Balaenoptera</a:t>
            </a:r>
            <a:r>
              <a:rPr lang="fr-FR" sz="1200" dirty="0" err="1">
                <a:latin typeface="Courier New" pitchFamily="49" charset="0"/>
              </a:rPr>
              <a:t>_</a:t>
            </a:r>
            <a:r>
              <a:rPr lang="fr-FR" sz="1200" dirty="0" err="1" smtClean="0">
                <a:latin typeface="Courier New" pitchFamily="49" charset="0"/>
              </a:rPr>
              <a:t>musculus</a:t>
            </a:r>
            <a:endParaRPr lang="fr-FR" sz="1200" dirty="0">
              <a:latin typeface="Courier New" pitchFamily="49" charset="0"/>
            </a:endParaRPr>
          </a:p>
          <a:p>
            <a:r>
              <a:rPr lang="fr-FR" sz="1200" dirty="0">
                <a:latin typeface="Courier New" pitchFamily="49" charset="0"/>
              </a:rPr>
              <a:t>GAGGATTTAGCTTAATTAAAGTGTTTGATTTGCATTCAATTGATGTAAGATATAGTCTTGCAGTCCTTA</a:t>
            </a:r>
          </a:p>
          <a:p>
            <a:r>
              <a:rPr lang="fr-FR" sz="1200" dirty="0">
                <a:latin typeface="Courier New" pitchFamily="49" charset="0"/>
              </a:rPr>
              <a:t>&gt;</a:t>
            </a:r>
            <a:r>
              <a:rPr lang="fr-FR" sz="1200" dirty="0" err="1" smtClean="0">
                <a:latin typeface="Courier New" pitchFamily="49" charset="0"/>
              </a:rPr>
              <a:t>Bos</a:t>
            </a:r>
            <a:r>
              <a:rPr lang="fr-FR" sz="1200" dirty="0" err="1">
                <a:latin typeface="Courier New" pitchFamily="49" charset="0"/>
              </a:rPr>
              <a:t>_</a:t>
            </a:r>
            <a:r>
              <a:rPr lang="fr-FR" sz="1200" dirty="0" err="1" smtClean="0">
                <a:latin typeface="Courier New" pitchFamily="49" charset="0"/>
              </a:rPr>
              <a:t>taurus</a:t>
            </a:r>
            <a:endParaRPr lang="fr-FR" sz="1200" dirty="0">
              <a:latin typeface="Courier New" pitchFamily="49" charset="0"/>
            </a:endParaRPr>
          </a:p>
          <a:p>
            <a:r>
              <a:rPr lang="fr-FR" sz="1200" dirty="0">
                <a:latin typeface="Courier New" pitchFamily="49" charset="0"/>
              </a:rPr>
              <a:t>GAGGATTTAGCTTAATTAAAGTGGTTGATTTGCATTCAATTGATGTAAGGTGTAGTCTTGCAATCCTTA</a:t>
            </a:r>
          </a:p>
          <a:p>
            <a:r>
              <a:rPr lang="fr-FR" sz="1200" dirty="0">
                <a:latin typeface="Courier New" pitchFamily="49" charset="0"/>
              </a:rPr>
              <a:t>&gt;</a:t>
            </a:r>
            <a:r>
              <a:rPr lang="fr-FR" sz="1200" dirty="0" err="1" smtClean="0">
                <a:latin typeface="Courier New" pitchFamily="49" charset="0"/>
              </a:rPr>
              <a:t>Canis</a:t>
            </a:r>
            <a:r>
              <a:rPr lang="fr-FR" sz="1200" dirty="0" err="1">
                <a:latin typeface="Courier New" pitchFamily="49" charset="0"/>
              </a:rPr>
              <a:t>_</a:t>
            </a:r>
            <a:r>
              <a:rPr lang="fr-FR" sz="1200" dirty="0" err="1" smtClean="0">
                <a:latin typeface="Courier New" pitchFamily="49" charset="0"/>
              </a:rPr>
              <a:t>familiaris</a:t>
            </a:r>
            <a:endParaRPr lang="fr-FR" sz="1200" dirty="0">
              <a:latin typeface="Courier New" pitchFamily="49" charset="0"/>
            </a:endParaRPr>
          </a:p>
          <a:p>
            <a:r>
              <a:rPr lang="fr-FR" sz="1200" dirty="0">
                <a:latin typeface="Courier New" pitchFamily="49" charset="0"/>
              </a:rPr>
              <a:t>GAGGGCTTAGCTTAATTAAAGTGTTTGATTTGCATTCAATTGATGTAAGATAGATTCTTGCAGCCCTTA</a:t>
            </a:r>
          </a:p>
          <a:p>
            <a:r>
              <a:rPr lang="fr-FR" sz="1200" dirty="0">
                <a:latin typeface="Courier New" pitchFamily="49" charset="0"/>
              </a:rPr>
              <a:t>&gt;</a:t>
            </a:r>
            <a:r>
              <a:rPr lang="fr-FR" sz="1200" dirty="0" err="1" smtClean="0">
                <a:latin typeface="Courier New" pitchFamily="49" charset="0"/>
              </a:rPr>
              <a:t>Ceratotherium</a:t>
            </a:r>
            <a:r>
              <a:rPr lang="fr-FR" sz="1200" dirty="0" err="1">
                <a:latin typeface="Courier New" pitchFamily="49" charset="0"/>
              </a:rPr>
              <a:t>_</a:t>
            </a:r>
            <a:r>
              <a:rPr lang="fr-FR" sz="1200" dirty="0" err="1" smtClean="0">
                <a:latin typeface="Courier New" pitchFamily="49" charset="0"/>
              </a:rPr>
              <a:t>simum</a:t>
            </a:r>
            <a:endParaRPr lang="fr-FR" sz="1200" dirty="0">
              <a:latin typeface="Courier New" pitchFamily="49" charset="0"/>
            </a:endParaRPr>
          </a:p>
          <a:p>
            <a:r>
              <a:rPr lang="fr-FR" sz="1200" dirty="0">
                <a:latin typeface="Courier New" pitchFamily="49" charset="0"/>
              </a:rPr>
              <a:t>GAGGGTTTAGCTTAATTAAAGTGTTTGATTTGCATTCAGTTGATGTAAGATAGAGTCTTGCAGCCCTTA</a:t>
            </a:r>
          </a:p>
          <a:p>
            <a:r>
              <a:rPr lang="fr-FR" sz="1200" dirty="0">
                <a:latin typeface="Courier New" pitchFamily="49" charset="0"/>
              </a:rPr>
              <a:t>&gt;</a:t>
            </a:r>
            <a:r>
              <a:rPr lang="fr-FR" sz="1200" dirty="0" err="1" smtClean="0">
                <a:latin typeface="Courier New" pitchFamily="49" charset="0"/>
              </a:rPr>
              <a:t>Dasypus</a:t>
            </a:r>
            <a:r>
              <a:rPr lang="fr-FR" sz="1200" dirty="0" err="1">
                <a:latin typeface="Courier New" pitchFamily="49" charset="0"/>
              </a:rPr>
              <a:t>_</a:t>
            </a:r>
            <a:r>
              <a:rPr lang="fr-FR" sz="1200" dirty="0" err="1" smtClean="0">
                <a:latin typeface="Courier New" pitchFamily="49" charset="0"/>
              </a:rPr>
              <a:t>novemcinctus</a:t>
            </a:r>
            <a:endParaRPr lang="fr-FR" sz="1200" dirty="0">
              <a:latin typeface="Courier New" pitchFamily="49" charset="0"/>
            </a:endParaRPr>
          </a:p>
          <a:p>
            <a:r>
              <a:rPr lang="fr-FR" sz="1200" dirty="0">
                <a:latin typeface="Courier New" pitchFamily="49" charset="0"/>
              </a:rPr>
              <a:t>GAGGACTTAGCTTAATTAAAGTGCCTGATTTGCGTTCAGGAGATGTGGGGCTAAATCTTGCAGTCCTTA</a:t>
            </a:r>
          </a:p>
          <a:p>
            <a:r>
              <a:rPr lang="fr-FR" sz="1200" dirty="0">
                <a:latin typeface="Courier New" pitchFamily="49" charset="0"/>
              </a:rPr>
              <a:t>&gt;</a:t>
            </a:r>
            <a:r>
              <a:rPr lang="fr-FR" sz="1200" dirty="0" err="1" smtClean="0">
                <a:latin typeface="Courier New" pitchFamily="49" charset="0"/>
              </a:rPr>
              <a:t>Equus</a:t>
            </a:r>
            <a:r>
              <a:rPr lang="fr-FR" sz="1200" dirty="0" err="1">
                <a:latin typeface="Courier New" pitchFamily="49" charset="0"/>
              </a:rPr>
              <a:t>_</a:t>
            </a:r>
            <a:r>
              <a:rPr lang="fr-FR" sz="1200" dirty="0" err="1" smtClean="0">
                <a:latin typeface="Courier New" pitchFamily="49" charset="0"/>
              </a:rPr>
              <a:t>asinus</a:t>
            </a:r>
            <a:endParaRPr lang="fr-FR" sz="1200" dirty="0">
              <a:latin typeface="Courier New" pitchFamily="49" charset="0"/>
            </a:endParaRPr>
          </a:p>
          <a:p>
            <a:r>
              <a:rPr lang="fr-FR" sz="1200" dirty="0">
                <a:latin typeface="Courier New" pitchFamily="49" charset="0"/>
              </a:rPr>
              <a:t>AAGGGCTTAGCTTAATGAAAGTGTTTGATTTGCGTTCAATTGATGTGAGATAGAGTCTTGCAGTCCTTA</a:t>
            </a:r>
          </a:p>
          <a:p>
            <a:r>
              <a:rPr lang="fr-FR" sz="1200" dirty="0">
                <a:latin typeface="Courier New" pitchFamily="49" charset="0"/>
              </a:rPr>
              <a:t>&gt;</a:t>
            </a:r>
            <a:r>
              <a:rPr lang="fr-FR" sz="1200" dirty="0" err="1" smtClean="0">
                <a:latin typeface="Courier New" pitchFamily="49" charset="0"/>
              </a:rPr>
              <a:t>Erinaceus</a:t>
            </a:r>
            <a:r>
              <a:rPr lang="fr-FR" sz="1200" dirty="0" err="1">
                <a:latin typeface="Courier New" pitchFamily="49" charset="0"/>
              </a:rPr>
              <a:t>_</a:t>
            </a:r>
            <a:r>
              <a:rPr lang="fr-FR" sz="1200" dirty="0" err="1" smtClean="0">
                <a:latin typeface="Courier New" pitchFamily="49" charset="0"/>
              </a:rPr>
              <a:t>europeus</a:t>
            </a:r>
            <a:endParaRPr lang="fr-FR" sz="1200" dirty="0">
              <a:latin typeface="Courier New" pitchFamily="49" charset="0"/>
            </a:endParaRPr>
          </a:p>
          <a:p>
            <a:r>
              <a:rPr lang="fr-FR" sz="1200" dirty="0">
                <a:latin typeface="Courier New" pitchFamily="49" charset="0"/>
              </a:rPr>
              <a:t>GAGGATTTAGCTTAAAAAAAGTGGTTGATTTGCATTCAATTGATATAGGAAATATAATCTTGTAATCCTTA</a:t>
            </a:r>
          </a:p>
          <a:p>
            <a:r>
              <a:rPr lang="fr-FR" sz="1200" dirty="0">
                <a:latin typeface="Courier New" pitchFamily="49" charset="0"/>
              </a:rPr>
              <a:t>&gt;</a:t>
            </a:r>
            <a:r>
              <a:rPr lang="fr-FR" sz="1200" dirty="0" err="1" smtClean="0">
                <a:latin typeface="Courier New" pitchFamily="49" charset="0"/>
              </a:rPr>
              <a:t>Felis</a:t>
            </a:r>
            <a:r>
              <a:rPr lang="fr-FR" sz="1200" dirty="0" err="1">
                <a:latin typeface="Courier New" pitchFamily="49" charset="0"/>
              </a:rPr>
              <a:t>_</a:t>
            </a:r>
            <a:r>
              <a:rPr lang="fr-FR" sz="1200" dirty="0" err="1" smtClean="0">
                <a:latin typeface="Courier New" pitchFamily="49" charset="0"/>
              </a:rPr>
              <a:t>catus</a:t>
            </a:r>
            <a:endParaRPr lang="fr-FR" sz="1200" dirty="0">
              <a:latin typeface="Courier New" pitchFamily="49" charset="0"/>
            </a:endParaRPr>
          </a:p>
          <a:p>
            <a:r>
              <a:rPr lang="fr-FR" sz="1200" dirty="0">
                <a:latin typeface="Courier New" pitchFamily="49" charset="0"/>
              </a:rPr>
              <a:t>GAGGACTTAGCTTAATTAAAGTGTTTGATTTGCAATCAATTGATGTAAGATAGATTCTTGCAGTCCTTA</a:t>
            </a:r>
          </a:p>
          <a:p>
            <a:r>
              <a:rPr lang="fr-FR" sz="1200" dirty="0">
                <a:latin typeface="Courier New" pitchFamily="49" charset="0"/>
              </a:rPr>
              <a:t>&gt;</a:t>
            </a:r>
            <a:r>
              <a:rPr lang="fr-FR" sz="1200" dirty="0" err="1" smtClean="0">
                <a:latin typeface="Courier New" pitchFamily="49" charset="0"/>
              </a:rPr>
              <a:t>Hippopotamus</a:t>
            </a:r>
            <a:r>
              <a:rPr lang="fr-FR" sz="1200" dirty="0" err="1">
                <a:latin typeface="Courier New" pitchFamily="49" charset="0"/>
              </a:rPr>
              <a:t>_</a:t>
            </a:r>
            <a:r>
              <a:rPr lang="fr-FR" sz="1200" dirty="0" err="1" smtClean="0">
                <a:latin typeface="Courier New" pitchFamily="49" charset="0"/>
              </a:rPr>
              <a:t>amphibius</a:t>
            </a:r>
            <a:endParaRPr lang="fr-FR" sz="1200" dirty="0">
              <a:latin typeface="Courier New" pitchFamily="49" charset="0"/>
            </a:endParaRPr>
          </a:p>
          <a:p>
            <a:r>
              <a:rPr lang="fr-FR" sz="1200" dirty="0">
                <a:latin typeface="Courier New" pitchFamily="49" charset="0"/>
              </a:rPr>
              <a:t>AGGGACTTAGCTTAATAAAAGCAGTTGAGTTGCATTCAATTGATGTGAGGTGCGGTCTTGCAGTCTCTA</a:t>
            </a:r>
          </a:p>
          <a:p>
            <a:r>
              <a:rPr lang="fr-FR" sz="1200" dirty="0">
                <a:latin typeface="Courier New" pitchFamily="49" charset="0"/>
              </a:rPr>
              <a:t>&gt;</a:t>
            </a:r>
            <a:r>
              <a:rPr lang="fr-FR" sz="1200" dirty="0" err="1" smtClean="0">
                <a:latin typeface="Courier New" pitchFamily="49" charset="0"/>
              </a:rPr>
              <a:t>Homo_sapiens</a:t>
            </a:r>
            <a:endParaRPr lang="fr-FR" sz="1200" dirty="0">
              <a:latin typeface="Courier New" pitchFamily="49" charset="0"/>
            </a:endParaRPr>
          </a:p>
          <a:p>
            <a:r>
              <a:rPr lang="fr-FR" sz="1200" dirty="0">
                <a:latin typeface="Courier New" pitchFamily="49" charset="0"/>
              </a:rPr>
              <a:t>AAGGGCTTAGCTTAATTAAAGTGGCTGATTTGCGTTCAGTTGATGCAGAGTGGGGTTTTGCAGTCCTTA</a:t>
            </a:r>
          </a:p>
          <a:p>
            <a:endParaRPr lang="fr-FR" sz="12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5158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err="1" smtClean="0"/>
              <a:t>ClustalW</a:t>
            </a:r>
            <a:r>
              <a:rPr lang="fr-FR" dirty="0" smtClean="0"/>
              <a:t> </a:t>
            </a:r>
            <a:r>
              <a:rPr lang="fr-FR" dirty="0" err="1" smtClean="0"/>
              <a:t>alignment</a:t>
            </a:r>
            <a:endParaRPr lang="fr-FR" dirty="0" smtClean="0"/>
          </a:p>
        </p:txBody>
      </p:sp>
      <p:sp>
        <p:nvSpPr>
          <p:cNvPr id="51203" name="Text Box 19"/>
          <p:cNvSpPr txBox="1">
            <a:spLocks noChangeArrowheads="1"/>
          </p:cNvSpPr>
          <p:nvPr/>
        </p:nvSpPr>
        <p:spPr bwMode="auto">
          <a:xfrm>
            <a:off x="457200" y="1447800"/>
            <a:ext cx="8458200" cy="526297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Courier New" pitchFamily="49" charset="0"/>
              </a:rPr>
              <a:t>CLUSTAL 2.1 multiple </a:t>
            </a:r>
            <a:r>
              <a:rPr lang="fr-FR" sz="1200" dirty="0" err="1" smtClean="0">
                <a:latin typeface="Courier New" pitchFamily="49" charset="0"/>
              </a:rPr>
              <a:t>sequence</a:t>
            </a:r>
            <a:r>
              <a:rPr lang="fr-FR" sz="1200" dirty="0" smtClean="0">
                <a:latin typeface="Courier New" pitchFamily="49" charset="0"/>
              </a:rPr>
              <a:t> </a:t>
            </a:r>
            <a:r>
              <a:rPr lang="fr-FR" sz="1200" dirty="0" err="1" smtClean="0">
                <a:latin typeface="Courier New" pitchFamily="49" charset="0"/>
              </a:rPr>
              <a:t>alignment</a:t>
            </a:r>
            <a:endParaRPr lang="fr-FR" sz="1200" dirty="0" smtClean="0">
              <a:latin typeface="Courier New" pitchFamily="49" charset="0"/>
            </a:endParaRPr>
          </a:p>
          <a:p>
            <a:endParaRPr lang="fr-FR" sz="1200" dirty="0" smtClean="0">
              <a:latin typeface="Courier New" pitchFamily="49" charset="0"/>
            </a:endParaRPr>
          </a:p>
          <a:p>
            <a:endParaRPr lang="fr-FR" sz="1200" dirty="0" smtClean="0">
              <a:latin typeface="Courier New" pitchFamily="49" charset="0"/>
            </a:endParaRPr>
          </a:p>
          <a:p>
            <a:r>
              <a:rPr lang="fr-FR" sz="1200" dirty="0" err="1" smtClean="0">
                <a:latin typeface="Courier New" pitchFamily="49" charset="0"/>
              </a:rPr>
              <a:t>Dasypus_novemcinctus</a:t>
            </a:r>
            <a:r>
              <a:rPr lang="fr-FR" sz="1200" dirty="0" smtClean="0">
                <a:latin typeface="Courier New" pitchFamily="49" charset="0"/>
              </a:rPr>
              <a:t>        GAGGACTTAGCTTAATTAAAGTGCCTGATTTGCGTTCAGGAGATGTGGGG 50</a:t>
            </a:r>
          </a:p>
          <a:p>
            <a:r>
              <a:rPr lang="fr-FR" sz="1200" dirty="0" err="1" smtClean="0">
                <a:latin typeface="Courier New" pitchFamily="49" charset="0"/>
              </a:rPr>
              <a:t>Homo_sapiens</a:t>
            </a:r>
            <a:r>
              <a:rPr lang="fr-FR" sz="1200" dirty="0" smtClean="0">
                <a:latin typeface="Courier New" pitchFamily="49" charset="0"/>
              </a:rPr>
              <a:t>                AAGGGCTTAGCTTAATTAAAGTGGCTGATTTGCGTTCAGTTGATGCAGAG 50</a:t>
            </a:r>
          </a:p>
          <a:p>
            <a:r>
              <a:rPr lang="fr-FR" sz="1200" dirty="0" err="1" smtClean="0">
                <a:latin typeface="Courier New" pitchFamily="49" charset="0"/>
              </a:rPr>
              <a:t>Artibeus_jamaicensis</a:t>
            </a:r>
            <a:r>
              <a:rPr lang="fr-FR" sz="1200" dirty="0" smtClean="0">
                <a:latin typeface="Courier New" pitchFamily="49" charset="0"/>
              </a:rPr>
              <a:t>        AAGGGCTTAGCTTAATTAAAGTAGTTGATTTGCATTCAGCAGCTGTAGGA 50</a:t>
            </a:r>
          </a:p>
          <a:p>
            <a:r>
              <a:rPr lang="fr-FR" sz="1200" dirty="0" err="1" smtClean="0">
                <a:latin typeface="Courier New" pitchFamily="49" charset="0"/>
              </a:rPr>
              <a:t>Canis_familiaris</a:t>
            </a:r>
            <a:r>
              <a:rPr lang="fr-FR" sz="1200" dirty="0" smtClean="0">
                <a:latin typeface="Courier New" pitchFamily="49" charset="0"/>
              </a:rPr>
              <a:t>            GAGGGCTTAGCTTAATTAAAGTGTTTGATTTGCATTCAATTGATGTAAGA 50</a:t>
            </a:r>
          </a:p>
          <a:p>
            <a:r>
              <a:rPr lang="fr-FR" sz="1200" dirty="0" err="1" smtClean="0">
                <a:latin typeface="Courier New" pitchFamily="49" charset="0"/>
              </a:rPr>
              <a:t>Felis_catus</a:t>
            </a:r>
            <a:r>
              <a:rPr lang="fr-FR" sz="1200" dirty="0" smtClean="0">
                <a:latin typeface="Courier New" pitchFamily="49" charset="0"/>
              </a:rPr>
              <a:t>                 GAGGACTTAGCTTAATTAAAGTGTTTGATTTGCAATCAATTGATGTAAGA 50</a:t>
            </a:r>
          </a:p>
          <a:p>
            <a:r>
              <a:rPr lang="fr-FR" sz="1200" dirty="0" err="1" smtClean="0">
                <a:latin typeface="Courier New" pitchFamily="49" charset="0"/>
              </a:rPr>
              <a:t>Ceratotherium_simum</a:t>
            </a:r>
            <a:r>
              <a:rPr lang="fr-FR" sz="1200" dirty="0" smtClean="0">
                <a:latin typeface="Courier New" pitchFamily="49" charset="0"/>
              </a:rPr>
              <a:t>         GAGGGTTTAGCTTAATTAAAGTGTTTGATTTGCATTCAGTTGATGTAAGA 50</a:t>
            </a:r>
          </a:p>
          <a:p>
            <a:r>
              <a:rPr lang="fr-FR" sz="1200" dirty="0" err="1" smtClean="0">
                <a:latin typeface="Courier New" pitchFamily="49" charset="0"/>
              </a:rPr>
              <a:t>Bos_taurus</a:t>
            </a:r>
            <a:r>
              <a:rPr lang="fr-FR" sz="1200" dirty="0" smtClean="0">
                <a:latin typeface="Courier New" pitchFamily="49" charset="0"/>
              </a:rPr>
              <a:t>                  GAGGATTTAGCTTAATTAAAGTGGTTGATTTGCATTCAATTGATGTAAGG 50</a:t>
            </a:r>
          </a:p>
          <a:p>
            <a:r>
              <a:rPr lang="fr-FR" sz="1200" dirty="0" err="1" smtClean="0">
                <a:latin typeface="Courier New" pitchFamily="49" charset="0"/>
              </a:rPr>
              <a:t>Erinaceus_europeus</a:t>
            </a:r>
            <a:r>
              <a:rPr lang="fr-FR" sz="1200" dirty="0" smtClean="0">
                <a:latin typeface="Courier New" pitchFamily="49" charset="0"/>
              </a:rPr>
              <a:t>          GAGGATTTAGCTTAAAAAAAGTGGTTGATTTGCATTCAATTGATATAGGA 50</a:t>
            </a:r>
          </a:p>
          <a:p>
            <a:r>
              <a:rPr lang="fr-FR" sz="1200" dirty="0" err="1" smtClean="0">
                <a:latin typeface="Courier New" pitchFamily="49" charset="0"/>
              </a:rPr>
              <a:t>Balaenoptera_musculus</a:t>
            </a:r>
            <a:r>
              <a:rPr lang="fr-FR" sz="1200" dirty="0" smtClean="0">
                <a:latin typeface="Courier New" pitchFamily="49" charset="0"/>
              </a:rPr>
              <a:t>       GAGGATTTAGCTTAATTAAAGTGTTTGATTTGCATTCAATTGATGTAAGA 50</a:t>
            </a:r>
          </a:p>
          <a:p>
            <a:r>
              <a:rPr lang="fr-FR" sz="1200" dirty="0" err="1" smtClean="0">
                <a:latin typeface="Courier New" pitchFamily="49" charset="0"/>
              </a:rPr>
              <a:t>Equus_asinus</a:t>
            </a:r>
            <a:r>
              <a:rPr lang="fr-FR" sz="1200" dirty="0" smtClean="0">
                <a:latin typeface="Courier New" pitchFamily="49" charset="0"/>
              </a:rPr>
              <a:t>                AAGGGCTTAGCTTAATGAAAGTGTTTGATTTGCGTTCAATTGATGTGAGA 50</a:t>
            </a:r>
          </a:p>
          <a:p>
            <a:r>
              <a:rPr lang="fr-FR" sz="1200" dirty="0" err="1" smtClean="0">
                <a:latin typeface="Courier New" pitchFamily="49" charset="0"/>
              </a:rPr>
              <a:t>Hippopotamus_amphibius</a:t>
            </a:r>
            <a:r>
              <a:rPr lang="fr-FR" sz="1200" dirty="0" smtClean="0">
                <a:latin typeface="Courier New" pitchFamily="49" charset="0"/>
              </a:rPr>
              <a:t>      AGGGACTTAGCTTAATAAAAGCAGTTGAGTTGCATTCAATTGATGTGAGG 50</a:t>
            </a:r>
          </a:p>
          <a:p>
            <a:r>
              <a:rPr lang="fr-FR" sz="1200" dirty="0" smtClean="0">
                <a:latin typeface="Courier New" pitchFamily="49" charset="0"/>
              </a:rPr>
              <a:t>                              **  *********  ****    *** ****  ***   * *      </a:t>
            </a:r>
          </a:p>
          <a:p>
            <a:endParaRPr lang="fr-FR" sz="1200" dirty="0" smtClean="0">
              <a:latin typeface="Courier New" pitchFamily="49" charset="0"/>
            </a:endParaRPr>
          </a:p>
          <a:p>
            <a:r>
              <a:rPr lang="fr-FR" sz="1200" dirty="0" err="1" smtClean="0">
                <a:latin typeface="Courier New" pitchFamily="49" charset="0"/>
              </a:rPr>
              <a:t>Dasypus_novemcinctus</a:t>
            </a:r>
            <a:r>
              <a:rPr lang="fr-FR" sz="1200" dirty="0" smtClean="0">
                <a:latin typeface="Courier New" pitchFamily="49" charset="0"/>
              </a:rPr>
              <a:t>        --CTAAATCTTGCAGTCCTTA 69</a:t>
            </a:r>
          </a:p>
          <a:p>
            <a:r>
              <a:rPr lang="fr-FR" sz="1200" dirty="0" err="1" smtClean="0">
                <a:latin typeface="Courier New" pitchFamily="49" charset="0"/>
              </a:rPr>
              <a:t>Homo_sapiens</a:t>
            </a:r>
            <a:r>
              <a:rPr lang="fr-FR" sz="1200" dirty="0" smtClean="0">
                <a:latin typeface="Courier New" pitchFamily="49" charset="0"/>
              </a:rPr>
              <a:t>                --TGGGGTTTTGCAGTCCTTA 69</a:t>
            </a:r>
          </a:p>
          <a:p>
            <a:r>
              <a:rPr lang="fr-FR" sz="1200" dirty="0" err="1" smtClean="0">
                <a:latin typeface="Courier New" pitchFamily="49" charset="0"/>
              </a:rPr>
              <a:t>Artibeus_jamaicensis</a:t>
            </a:r>
            <a:r>
              <a:rPr lang="fr-FR" sz="1200" dirty="0" smtClean="0">
                <a:latin typeface="Courier New" pitchFamily="49" charset="0"/>
              </a:rPr>
              <a:t>        --TAAAGTCTTGCAGTCCTTA 69</a:t>
            </a:r>
          </a:p>
          <a:p>
            <a:r>
              <a:rPr lang="fr-FR" sz="1200" dirty="0" err="1" smtClean="0">
                <a:latin typeface="Courier New" pitchFamily="49" charset="0"/>
              </a:rPr>
              <a:t>Canis_familiaris</a:t>
            </a:r>
            <a:r>
              <a:rPr lang="fr-FR" sz="1200" dirty="0" smtClean="0">
                <a:latin typeface="Courier New" pitchFamily="49" charset="0"/>
              </a:rPr>
              <a:t>            --TAGATTCTTGCAGCCCTTA 69</a:t>
            </a:r>
          </a:p>
          <a:p>
            <a:r>
              <a:rPr lang="fr-FR" sz="1200" dirty="0" err="1" smtClean="0">
                <a:latin typeface="Courier New" pitchFamily="49" charset="0"/>
              </a:rPr>
              <a:t>Felis_catus</a:t>
            </a:r>
            <a:r>
              <a:rPr lang="fr-FR" sz="1200" dirty="0" smtClean="0">
                <a:latin typeface="Courier New" pitchFamily="49" charset="0"/>
              </a:rPr>
              <a:t>                 --TAGATTCTTGCAGTCCTTA 69</a:t>
            </a:r>
          </a:p>
          <a:p>
            <a:r>
              <a:rPr lang="fr-FR" sz="1200" dirty="0" err="1" smtClean="0">
                <a:latin typeface="Courier New" pitchFamily="49" charset="0"/>
              </a:rPr>
              <a:t>Ceratotherium_simum</a:t>
            </a:r>
            <a:r>
              <a:rPr lang="fr-FR" sz="1200" dirty="0" smtClean="0">
                <a:latin typeface="Courier New" pitchFamily="49" charset="0"/>
              </a:rPr>
              <a:t>         --TAGAGTCTTGCAGCCCTTA 69</a:t>
            </a:r>
          </a:p>
          <a:p>
            <a:r>
              <a:rPr lang="fr-FR" sz="1200" dirty="0" err="1" smtClean="0">
                <a:latin typeface="Courier New" pitchFamily="49" charset="0"/>
              </a:rPr>
              <a:t>Bos_taurus</a:t>
            </a:r>
            <a:r>
              <a:rPr lang="fr-FR" sz="1200" dirty="0" smtClean="0">
                <a:latin typeface="Courier New" pitchFamily="49" charset="0"/>
              </a:rPr>
              <a:t>                  --TGTAGTCTTGCAATCCTTA 69</a:t>
            </a:r>
          </a:p>
          <a:p>
            <a:r>
              <a:rPr lang="fr-FR" sz="1200" dirty="0" err="1" smtClean="0">
                <a:latin typeface="Courier New" pitchFamily="49" charset="0"/>
              </a:rPr>
              <a:t>Erinaceus_europeus</a:t>
            </a:r>
            <a:r>
              <a:rPr lang="fr-FR" sz="1200" dirty="0" smtClean="0">
                <a:latin typeface="Courier New" pitchFamily="49" charset="0"/>
              </a:rPr>
              <a:t>          AATATAATCTTGTAATCCTTA 71</a:t>
            </a:r>
          </a:p>
          <a:p>
            <a:r>
              <a:rPr lang="fr-FR" sz="1200" dirty="0" err="1" smtClean="0">
                <a:latin typeface="Courier New" pitchFamily="49" charset="0"/>
              </a:rPr>
              <a:t>Balaenoptera_musculus</a:t>
            </a:r>
            <a:r>
              <a:rPr lang="fr-FR" sz="1200" dirty="0" smtClean="0">
                <a:latin typeface="Courier New" pitchFamily="49" charset="0"/>
              </a:rPr>
              <a:t>       --TATAGTCTTGCAGTCCTTA 69</a:t>
            </a:r>
          </a:p>
          <a:p>
            <a:r>
              <a:rPr lang="fr-FR" sz="1200" dirty="0" err="1" smtClean="0">
                <a:latin typeface="Courier New" pitchFamily="49" charset="0"/>
              </a:rPr>
              <a:t>Equus_asinus</a:t>
            </a:r>
            <a:r>
              <a:rPr lang="fr-FR" sz="1200" dirty="0" smtClean="0">
                <a:latin typeface="Courier New" pitchFamily="49" charset="0"/>
              </a:rPr>
              <a:t>                --TAGAGTCTTGCAGTCCTTA 69</a:t>
            </a:r>
          </a:p>
          <a:p>
            <a:r>
              <a:rPr lang="fr-FR" sz="1200" dirty="0" err="1" smtClean="0">
                <a:latin typeface="Courier New" pitchFamily="49" charset="0"/>
              </a:rPr>
              <a:t>Hippopotamus_amphibius</a:t>
            </a:r>
            <a:r>
              <a:rPr lang="fr-FR" sz="1200" dirty="0" smtClean="0">
                <a:latin typeface="Courier New" pitchFamily="49" charset="0"/>
              </a:rPr>
              <a:t>      --TGCGGTCTTGCAGTCTCTA 69</a:t>
            </a:r>
          </a:p>
          <a:p>
            <a:r>
              <a:rPr lang="fr-FR" sz="1200" dirty="0" smtClean="0">
                <a:latin typeface="Courier New" pitchFamily="49" charset="0"/>
              </a:rPr>
              <a:t>                                   * *** *  *  **</a:t>
            </a:r>
            <a:endParaRPr lang="fr-FR" sz="12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5055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err="1" smtClean="0"/>
              <a:t>RNAalifold</a:t>
            </a:r>
            <a:endParaRPr lang="fr-F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5943600" cy="48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46729" t="35019" r="8411" b="38522"/>
          <a:stretch>
            <a:fillRect/>
          </a:stretch>
        </p:blipFill>
        <p:spPr bwMode="auto">
          <a:xfrm>
            <a:off x="5410200" y="4572000"/>
            <a:ext cx="338865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066800"/>
            <a:ext cx="2581275" cy="261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49178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smtClean="0"/>
              <a:t>Application : tRNA </a:t>
            </a:r>
            <a:r>
              <a:rPr lang="fr-FR" sz="4000" i="1" smtClean="0"/>
              <a:t>H.sapiens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143000" y="1752600"/>
            <a:ext cx="7620000" cy="4656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fr-FR" sz="1200" dirty="0">
                <a:latin typeface="Courier New" pitchFamily="49" charset="0"/>
              </a:rPr>
              <a:t>&gt;Homo sapiens </a:t>
            </a:r>
            <a:r>
              <a:rPr lang="fr-FR" sz="1200" dirty="0" err="1">
                <a:latin typeface="Courier New" pitchFamily="49" charset="0"/>
              </a:rPr>
              <a:t>Arg</a:t>
            </a:r>
            <a:r>
              <a:rPr lang="fr-FR" sz="1200" dirty="0">
                <a:latin typeface="Courier New" pitchFamily="49" charset="0"/>
              </a:rPr>
              <a:t>, </a:t>
            </a:r>
            <a:r>
              <a:rPr lang="fr-FR" sz="1200" dirty="0" err="1">
                <a:latin typeface="Courier New" pitchFamily="49" charset="0"/>
              </a:rPr>
              <a:t>True</a:t>
            </a:r>
            <a:r>
              <a:rPr lang="fr-FR" sz="1200" dirty="0">
                <a:latin typeface="Courier New" pitchFamily="49" charset="0"/>
              </a:rPr>
              <a:t> Structure</a:t>
            </a:r>
          </a:p>
          <a:p>
            <a:r>
              <a:rPr lang="fr-FR" sz="1200" dirty="0">
                <a:latin typeface="Courier New" pitchFamily="49" charset="0"/>
              </a:rPr>
              <a:t>TGGTATATAGTTTAAACAAAACGAATGATTTCGACTCATTAAATTATGATAATCATATTTACCAA</a:t>
            </a:r>
          </a:p>
          <a:p>
            <a:r>
              <a:rPr lang="fr-FR" sz="1200" dirty="0">
                <a:latin typeface="Courier New" pitchFamily="49" charset="0"/>
              </a:rPr>
              <a:t>(((((.(..((((.....)))).(((((.......)))))....(((((...)))))).))))).</a:t>
            </a:r>
          </a:p>
          <a:p>
            <a:endParaRPr lang="fr-FR" sz="1200" dirty="0">
              <a:latin typeface="Courier New" pitchFamily="49" charset="0"/>
            </a:endParaRPr>
          </a:p>
          <a:p>
            <a:r>
              <a:rPr lang="fr-FR" sz="1200" dirty="0">
                <a:latin typeface="Courier New" pitchFamily="49" charset="0"/>
              </a:rPr>
              <a:t>&gt;Homo </a:t>
            </a:r>
            <a:r>
              <a:rPr lang="fr-FR" sz="1200" dirty="0" err="1">
                <a:latin typeface="Courier New" pitchFamily="49" charset="0"/>
              </a:rPr>
              <a:t>sapiensArg</a:t>
            </a:r>
            <a:r>
              <a:rPr lang="fr-FR" sz="1200" dirty="0">
                <a:latin typeface="Courier New" pitchFamily="49" charset="0"/>
              </a:rPr>
              <a:t> TGGTATATAGTTTAAACAAAACGAATGATTTCGACTCATTAAATTATGATAATCATATTTACCAA</a:t>
            </a:r>
          </a:p>
          <a:p>
            <a:r>
              <a:rPr lang="fr-FR" sz="1200" dirty="0">
                <a:latin typeface="Courier New" pitchFamily="49" charset="0"/>
              </a:rPr>
              <a:t>&gt;Homo </a:t>
            </a:r>
            <a:r>
              <a:rPr lang="fr-FR" sz="1200" dirty="0" err="1">
                <a:latin typeface="Courier New" pitchFamily="49" charset="0"/>
              </a:rPr>
              <a:t>sapiensAsn</a:t>
            </a:r>
            <a:endParaRPr lang="fr-FR" sz="1200" dirty="0">
              <a:latin typeface="Courier New" pitchFamily="49" charset="0"/>
            </a:endParaRPr>
          </a:p>
          <a:p>
            <a:r>
              <a:rPr lang="fr-FR" sz="1200" dirty="0">
                <a:latin typeface="Courier New" pitchFamily="49" charset="0"/>
              </a:rPr>
              <a:t>TAGATTGAAGCCAGTTGATTAGGGTGCTTAGCTGTTAACTAAGTGTTTGTGGGTTTAAGTCCCATTGGTCTAG</a:t>
            </a:r>
          </a:p>
          <a:p>
            <a:r>
              <a:rPr lang="fr-FR" sz="1200" dirty="0">
                <a:latin typeface="Courier New" pitchFamily="49" charset="0"/>
              </a:rPr>
              <a:t>&gt;Homo </a:t>
            </a:r>
            <a:r>
              <a:rPr lang="fr-FR" sz="1200" dirty="0" err="1">
                <a:latin typeface="Courier New" pitchFamily="49" charset="0"/>
              </a:rPr>
              <a:t>sapiensAsp</a:t>
            </a:r>
            <a:endParaRPr lang="fr-FR" sz="1200" dirty="0">
              <a:latin typeface="Courier New" pitchFamily="49" charset="0"/>
            </a:endParaRPr>
          </a:p>
          <a:p>
            <a:r>
              <a:rPr lang="fr-FR" sz="1200" dirty="0">
                <a:latin typeface="Courier New" pitchFamily="49" charset="0"/>
              </a:rPr>
              <a:t>AAGGTATTAGAAAAACCATTTCATAACTTTGTCAAAGTTAAATTATAGGCTAAATCCTATATATCTTA</a:t>
            </a:r>
          </a:p>
          <a:p>
            <a:r>
              <a:rPr lang="fr-FR" sz="1200" dirty="0">
                <a:latin typeface="Courier New" pitchFamily="49" charset="0"/>
              </a:rPr>
              <a:t>&gt;Homo </a:t>
            </a:r>
            <a:r>
              <a:rPr lang="fr-FR" sz="1200" dirty="0" err="1">
                <a:latin typeface="Courier New" pitchFamily="49" charset="0"/>
              </a:rPr>
              <a:t>sapiensCys</a:t>
            </a:r>
            <a:endParaRPr lang="fr-FR" sz="1200" dirty="0">
              <a:latin typeface="Courier New" pitchFamily="49" charset="0"/>
            </a:endParaRPr>
          </a:p>
          <a:p>
            <a:r>
              <a:rPr lang="fr-FR" sz="1200" dirty="0">
                <a:latin typeface="Courier New" pitchFamily="49" charset="0"/>
              </a:rPr>
              <a:t>AGCTCCGAGGTGATTTTCATATTGAATTGCAAATTCGAAGAAGCAGCTTCAAACCTGCCGGGGCTT</a:t>
            </a:r>
          </a:p>
          <a:p>
            <a:r>
              <a:rPr lang="fr-FR" sz="1200" dirty="0">
                <a:latin typeface="Courier New" pitchFamily="49" charset="0"/>
              </a:rPr>
              <a:t>&gt;Homo </a:t>
            </a:r>
            <a:r>
              <a:rPr lang="fr-FR" sz="1200" dirty="0" err="1">
                <a:latin typeface="Courier New" pitchFamily="49" charset="0"/>
              </a:rPr>
              <a:t>sapiensGln</a:t>
            </a:r>
            <a:endParaRPr lang="fr-FR" sz="1200" dirty="0">
              <a:latin typeface="Courier New" pitchFamily="49" charset="0"/>
            </a:endParaRPr>
          </a:p>
          <a:p>
            <a:r>
              <a:rPr lang="fr-FR" sz="1200" dirty="0">
                <a:latin typeface="Courier New" pitchFamily="49" charset="0"/>
              </a:rPr>
              <a:t>TAGGATGGGGTGTGATAGGTGGCACGGAGAATTTTGGATTCTCAGGGATGGGTTCGATTCTCATAGTCCTAG</a:t>
            </a:r>
          </a:p>
          <a:p>
            <a:r>
              <a:rPr lang="fr-FR" sz="1200" dirty="0">
                <a:latin typeface="Courier New" pitchFamily="49" charset="0"/>
              </a:rPr>
              <a:t>&gt;Homo </a:t>
            </a:r>
            <a:r>
              <a:rPr lang="fr-FR" sz="1200" dirty="0" err="1">
                <a:latin typeface="Courier New" pitchFamily="49" charset="0"/>
              </a:rPr>
              <a:t>sapiensGlu</a:t>
            </a:r>
            <a:endParaRPr lang="fr-FR" sz="1200" dirty="0">
              <a:latin typeface="Courier New" pitchFamily="49" charset="0"/>
            </a:endParaRPr>
          </a:p>
          <a:p>
            <a:r>
              <a:rPr lang="fr-FR" sz="1200" dirty="0">
                <a:latin typeface="Courier New" pitchFamily="49" charset="0"/>
              </a:rPr>
              <a:t>GTTCTTGTAGTTGAAATACAACGATGGTTTTTCATATCATTGGTCGTGGTTGTAGTCCGTGCGAGAATA</a:t>
            </a:r>
          </a:p>
          <a:p>
            <a:r>
              <a:rPr lang="fr-FR" sz="1200" dirty="0">
                <a:latin typeface="Courier New" pitchFamily="49" charset="0"/>
              </a:rPr>
              <a:t>&gt;Homo </a:t>
            </a:r>
            <a:r>
              <a:rPr lang="fr-FR" sz="1200" dirty="0" err="1">
                <a:latin typeface="Courier New" pitchFamily="49" charset="0"/>
              </a:rPr>
              <a:t>sapiensGly</a:t>
            </a:r>
            <a:endParaRPr lang="fr-FR" sz="1200" dirty="0">
              <a:latin typeface="Courier New" pitchFamily="49" charset="0"/>
            </a:endParaRPr>
          </a:p>
          <a:p>
            <a:r>
              <a:rPr lang="fr-FR" sz="1200" dirty="0">
                <a:latin typeface="Courier New" pitchFamily="49" charset="0"/>
              </a:rPr>
              <a:t>ACTCTTTTAGTATAAATAGTACCGTTAACTTCCAATTAACTAGTTTTGACAACATTCAAAAAAGAGTA</a:t>
            </a:r>
          </a:p>
          <a:p>
            <a:r>
              <a:rPr lang="fr-FR" sz="1200" dirty="0">
                <a:latin typeface="Courier New" pitchFamily="49" charset="0"/>
              </a:rPr>
              <a:t>&gt;Homo </a:t>
            </a:r>
            <a:r>
              <a:rPr lang="fr-FR" sz="1200" dirty="0" err="1">
                <a:latin typeface="Courier New" pitchFamily="49" charset="0"/>
              </a:rPr>
              <a:t>sapiensHis</a:t>
            </a:r>
            <a:endParaRPr lang="fr-FR" sz="1200" dirty="0">
              <a:latin typeface="Courier New" pitchFamily="49" charset="0"/>
            </a:endParaRPr>
          </a:p>
          <a:p>
            <a:r>
              <a:rPr lang="fr-FR" sz="1200" dirty="0">
                <a:latin typeface="Courier New" pitchFamily="49" charset="0"/>
              </a:rPr>
              <a:t>GTAAATATAGTTTAACCAAAACATCAGATTGTGAATCTGACAACAGAGGCTTACGACCCCTTATTTACC</a:t>
            </a:r>
          </a:p>
          <a:p>
            <a:r>
              <a:rPr lang="fr-FR" sz="1200" dirty="0">
                <a:latin typeface="Courier New" pitchFamily="49" charset="0"/>
              </a:rPr>
              <a:t>&gt;Homo </a:t>
            </a:r>
            <a:r>
              <a:rPr lang="fr-FR" sz="1200" dirty="0" err="1">
                <a:latin typeface="Courier New" pitchFamily="49" charset="0"/>
              </a:rPr>
              <a:t>sapiensIso</a:t>
            </a:r>
            <a:endParaRPr lang="fr-FR" sz="1200" dirty="0">
              <a:latin typeface="Courier New" pitchFamily="49" charset="0"/>
            </a:endParaRPr>
          </a:p>
          <a:p>
            <a:r>
              <a:rPr lang="fr-FR" sz="1200" dirty="0">
                <a:latin typeface="Courier New" pitchFamily="49" charset="0"/>
              </a:rPr>
              <a:t>AGAAATATGTCTGATAAAAGAGTTACTTTGATAGAGTAAATAATAGGAGCTTAAACCCCCTTATTTCTA</a:t>
            </a:r>
          </a:p>
          <a:p>
            <a:r>
              <a:rPr lang="fr-FR" sz="1200" dirty="0">
                <a:latin typeface="Courier New" pitchFamily="49" charset="0"/>
              </a:rPr>
              <a:t>&gt;Homo </a:t>
            </a:r>
            <a:r>
              <a:rPr lang="fr-FR" sz="1200" dirty="0" err="1">
                <a:latin typeface="Courier New" pitchFamily="49" charset="0"/>
              </a:rPr>
              <a:t>sapiensLeuCun</a:t>
            </a:r>
            <a:endParaRPr lang="fr-FR" sz="1200" dirty="0">
              <a:latin typeface="Courier New" pitchFamily="49" charset="0"/>
            </a:endParaRPr>
          </a:p>
          <a:p>
            <a:r>
              <a:rPr lang="fr-FR" sz="1200" dirty="0">
                <a:latin typeface="Courier New" pitchFamily="49" charset="0"/>
              </a:rPr>
              <a:t>ACTTTTAAAGGATAACAGCTATCCATTGGTCTTAGGCCCCAAAAATTTTGGTGCAACTCCAAATAAAAGTA</a:t>
            </a:r>
          </a:p>
          <a:p>
            <a:endParaRPr lang="fr-FR" sz="12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4195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err="1" smtClean="0"/>
              <a:t>ClustalW</a:t>
            </a:r>
            <a:r>
              <a:rPr lang="fr-FR" dirty="0" smtClean="0"/>
              <a:t> </a:t>
            </a:r>
            <a:r>
              <a:rPr lang="fr-FR" dirty="0" err="1" smtClean="0"/>
              <a:t>alignment</a:t>
            </a:r>
            <a:endParaRPr lang="fr-FR" dirty="0" smtClean="0"/>
          </a:p>
        </p:txBody>
      </p:sp>
      <p:sp>
        <p:nvSpPr>
          <p:cNvPr id="51203" name="Text Box 19"/>
          <p:cNvSpPr txBox="1">
            <a:spLocks noChangeArrowheads="1"/>
          </p:cNvSpPr>
          <p:nvPr/>
        </p:nvSpPr>
        <p:spPr bwMode="auto">
          <a:xfrm>
            <a:off x="457200" y="1447800"/>
            <a:ext cx="8458200" cy="470898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Courier New" pitchFamily="49" charset="0"/>
              </a:rPr>
              <a:t>CLUSTAL 2.1 multiple </a:t>
            </a:r>
            <a:r>
              <a:rPr lang="fr-FR" sz="1200" dirty="0" err="1" smtClean="0">
                <a:latin typeface="Courier New" pitchFamily="49" charset="0"/>
              </a:rPr>
              <a:t>sequence</a:t>
            </a:r>
            <a:r>
              <a:rPr lang="fr-FR" sz="1200" dirty="0" smtClean="0">
                <a:latin typeface="Courier New" pitchFamily="49" charset="0"/>
              </a:rPr>
              <a:t> </a:t>
            </a:r>
            <a:r>
              <a:rPr lang="fr-FR" sz="1200" dirty="0" err="1" smtClean="0">
                <a:latin typeface="Courier New" pitchFamily="49" charset="0"/>
              </a:rPr>
              <a:t>alignment</a:t>
            </a:r>
            <a:endParaRPr lang="fr-FR" sz="1200" dirty="0" smtClean="0">
              <a:latin typeface="Courier New" pitchFamily="49" charset="0"/>
            </a:endParaRPr>
          </a:p>
          <a:p>
            <a:endParaRPr lang="fr-FR" sz="1200" dirty="0" smtClean="0">
              <a:latin typeface="Courier New" pitchFamily="49" charset="0"/>
            </a:endParaRPr>
          </a:p>
          <a:p>
            <a:endParaRPr lang="fr-FR" sz="1200" dirty="0" smtClean="0">
              <a:latin typeface="Courier New" pitchFamily="49" charset="0"/>
            </a:endParaRPr>
          </a:p>
          <a:p>
            <a:r>
              <a:rPr lang="fr-FR" sz="1200" dirty="0" err="1" smtClean="0">
                <a:latin typeface="Courier New" pitchFamily="49" charset="0"/>
              </a:rPr>
              <a:t>Homo_sapiensAsn</a:t>
            </a:r>
            <a:r>
              <a:rPr lang="fr-FR" sz="1200" dirty="0" smtClean="0">
                <a:latin typeface="Courier New" pitchFamily="49" charset="0"/>
              </a:rPr>
              <a:t>         ----TAGATTGAAGCCAGTTGATTAGGG--TGCTTA-GCTGTTAA--CTA-AGTGTTTGT 50</a:t>
            </a:r>
          </a:p>
          <a:p>
            <a:r>
              <a:rPr lang="fr-FR" sz="1200" dirty="0" err="1" smtClean="0">
                <a:latin typeface="Courier New" pitchFamily="49" charset="0"/>
              </a:rPr>
              <a:t>Homo_sapiensGln</a:t>
            </a:r>
            <a:r>
              <a:rPr lang="fr-FR" sz="1200" dirty="0" smtClean="0">
                <a:latin typeface="Courier New" pitchFamily="49" charset="0"/>
              </a:rPr>
              <a:t>         ----TAGGATGGGGTGTGATAGGTGGCA--CGGAGA-ATTTTGGATTCTC-AGGG---AT 49</a:t>
            </a:r>
          </a:p>
          <a:p>
            <a:r>
              <a:rPr lang="fr-FR" sz="1200" dirty="0" err="1" smtClean="0">
                <a:latin typeface="Courier New" pitchFamily="49" charset="0"/>
              </a:rPr>
              <a:t>Homo_sapiensArg</a:t>
            </a:r>
            <a:r>
              <a:rPr lang="fr-FR" sz="1200" dirty="0" smtClean="0">
                <a:latin typeface="Courier New" pitchFamily="49" charset="0"/>
              </a:rPr>
              <a:t>         ----TGGTATA---TAGTTTAAACAAAA--CGAATG-ATTTCGACTC----ATTA---AA 43</a:t>
            </a:r>
          </a:p>
          <a:p>
            <a:r>
              <a:rPr lang="fr-FR" sz="1200" dirty="0" err="1" smtClean="0">
                <a:latin typeface="Courier New" pitchFamily="49" charset="0"/>
              </a:rPr>
              <a:t>Homo_sapiensHis</a:t>
            </a:r>
            <a:r>
              <a:rPr lang="fr-FR" sz="1200" dirty="0" smtClean="0">
                <a:latin typeface="Courier New" pitchFamily="49" charset="0"/>
              </a:rPr>
              <a:t>         ---GTAA-ATA---TAGTTTAACCAAAA--CATCAG-ATTGTGAATCTGACAACA---GA 47</a:t>
            </a:r>
          </a:p>
          <a:p>
            <a:r>
              <a:rPr lang="fr-FR" sz="1200" dirty="0" err="1" smtClean="0">
                <a:latin typeface="Courier New" pitchFamily="49" charset="0"/>
              </a:rPr>
              <a:t>Homo_sapiensCys</a:t>
            </a:r>
            <a:r>
              <a:rPr lang="fr-FR" sz="1200" dirty="0" smtClean="0">
                <a:latin typeface="Courier New" pitchFamily="49" charset="0"/>
              </a:rPr>
              <a:t>         ------AGCTC---CGAGGTGATTTTCA--TATTGA-ATTGCAAATTCGA-AGAA---GC 44</a:t>
            </a:r>
          </a:p>
          <a:p>
            <a:r>
              <a:rPr lang="fr-FR" sz="1200" dirty="0" err="1" smtClean="0">
                <a:latin typeface="Courier New" pitchFamily="49" charset="0"/>
              </a:rPr>
              <a:t>Homo_sapiensIso</a:t>
            </a:r>
            <a:r>
              <a:rPr lang="fr-FR" sz="1200" dirty="0" smtClean="0">
                <a:latin typeface="Courier New" pitchFamily="49" charset="0"/>
              </a:rPr>
              <a:t>         AGAAATATGTC---TGATAAAAGAGTTA--CTTTGATAGAGTAAAT-----AATA---GG 47</a:t>
            </a:r>
          </a:p>
          <a:p>
            <a:r>
              <a:rPr lang="fr-FR" sz="1200" dirty="0" err="1" smtClean="0">
                <a:latin typeface="Courier New" pitchFamily="49" charset="0"/>
              </a:rPr>
              <a:t>Homo_sapiensAsp</a:t>
            </a:r>
            <a:r>
              <a:rPr lang="fr-FR" sz="1200" dirty="0" smtClean="0">
                <a:latin typeface="Courier New" pitchFamily="49" charset="0"/>
              </a:rPr>
              <a:t>         -----AAGGTA---TTAGAAAAACCATT--TCATAACTTTGTCAAAGTTAAATTA---TA 47</a:t>
            </a:r>
          </a:p>
          <a:p>
            <a:r>
              <a:rPr lang="fr-FR" sz="1200" dirty="0" err="1" smtClean="0">
                <a:latin typeface="Courier New" pitchFamily="49" charset="0"/>
              </a:rPr>
              <a:t>Homo_sapiensGly</a:t>
            </a:r>
            <a:r>
              <a:rPr lang="fr-FR" sz="1200" dirty="0" smtClean="0">
                <a:latin typeface="Courier New" pitchFamily="49" charset="0"/>
              </a:rPr>
              <a:t>         -------ACTCTTTTAGTATAAATAGTA-CCGTTAA--CTTCCAATTA---ACTAGTTTT 47</a:t>
            </a:r>
          </a:p>
          <a:p>
            <a:r>
              <a:rPr lang="fr-FR" sz="1200" dirty="0" err="1" smtClean="0">
                <a:latin typeface="Courier New" pitchFamily="49" charset="0"/>
              </a:rPr>
              <a:t>Homo_sapiensLeuCun</a:t>
            </a:r>
            <a:r>
              <a:rPr lang="fr-FR" sz="1200" dirty="0" smtClean="0">
                <a:latin typeface="Courier New" pitchFamily="49" charset="0"/>
              </a:rPr>
              <a:t>      -------ACTTTTAAAGGATAACAGCTATCCATTGG--TCTTAGGCCCC--AAAAATTTT 49</a:t>
            </a:r>
          </a:p>
          <a:p>
            <a:r>
              <a:rPr lang="fr-FR" sz="1200" dirty="0" err="1" smtClean="0">
                <a:latin typeface="Courier New" pitchFamily="49" charset="0"/>
              </a:rPr>
              <a:t>Homo_sapiensGlu</a:t>
            </a:r>
            <a:r>
              <a:rPr lang="fr-FR" sz="1200" dirty="0" smtClean="0">
                <a:latin typeface="Courier New" pitchFamily="49" charset="0"/>
              </a:rPr>
              <a:t>         -------GTTCTTGTAGTTGAAATACAA--CGATGG--TTTTTCATATC--ATTGGTCGT 47</a:t>
            </a:r>
          </a:p>
          <a:p>
            <a:r>
              <a:rPr lang="fr-FR" sz="1200" dirty="0" smtClean="0">
                <a:latin typeface="Courier New" pitchFamily="49" charset="0"/>
              </a:rPr>
              <a:t>                                 *                                         *        </a:t>
            </a:r>
          </a:p>
          <a:p>
            <a:endParaRPr lang="fr-FR" sz="1200" dirty="0" smtClean="0">
              <a:latin typeface="Courier New" pitchFamily="49" charset="0"/>
            </a:endParaRPr>
          </a:p>
          <a:p>
            <a:r>
              <a:rPr lang="fr-FR" sz="1200" dirty="0" err="1" smtClean="0">
                <a:latin typeface="Courier New" pitchFamily="49" charset="0"/>
              </a:rPr>
              <a:t>Homo_sapiensAsn</a:t>
            </a:r>
            <a:r>
              <a:rPr lang="fr-FR" sz="1200" dirty="0" smtClean="0">
                <a:latin typeface="Courier New" pitchFamily="49" charset="0"/>
              </a:rPr>
              <a:t>         GGGTTTAAG-TC-CCATTGGTCTAG- 73</a:t>
            </a:r>
          </a:p>
          <a:p>
            <a:r>
              <a:rPr lang="fr-FR" sz="1200" dirty="0" err="1" smtClean="0">
                <a:latin typeface="Courier New" pitchFamily="49" charset="0"/>
              </a:rPr>
              <a:t>Homo_sapiensGln</a:t>
            </a:r>
            <a:r>
              <a:rPr lang="fr-FR" sz="1200" dirty="0" smtClean="0">
                <a:latin typeface="Courier New" pitchFamily="49" charset="0"/>
              </a:rPr>
              <a:t>         GGGTTCGAT-TC-TCATAGTCCTAG- 72</a:t>
            </a:r>
          </a:p>
          <a:p>
            <a:r>
              <a:rPr lang="fr-FR" sz="1200" dirty="0" err="1" smtClean="0">
                <a:latin typeface="Courier New" pitchFamily="49" charset="0"/>
              </a:rPr>
              <a:t>Homo_sapiensArg</a:t>
            </a:r>
            <a:r>
              <a:rPr lang="fr-FR" sz="1200" dirty="0" smtClean="0">
                <a:latin typeface="Courier New" pitchFamily="49" charset="0"/>
              </a:rPr>
              <a:t>         ---TTATGA-TAATCATATTTACCAA 65</a:t>
            </a:r>
          </a:p>
          <a:p>
            <a:r>
              <a:rPr lang="fr-FR" sz="1200" dirty="0" err="1" smtClean="0">
                <a:latin typeface="Courier New" pitchFamily="49" charset="0"/>
              </a:rPr>
              <a:t>Homo_sapiensHis</a:t>
            </a:r>
            <a:r>
              <a:rPr lang="fr-FR" sz="1200" dirty="0" smtClean="0">
                <a:latin typeface="Courier New" pitchFamily="49" charset="0"/>
              </a:rPr>
              <a:t>         GGCTTACGA-CC-CCTTATTTACC-- 69</a:t>
            </a:r>
          </a:p>
          <a:p>
            <a:r>
              <a:rPr lang="fr-FR" sz="1200" dirty="0" err="1" smtClean="0">
                <a:latin typeface="Courier New" pitchFamily="49" charset="0"/>
              </a:rPr>
              <a:t>Homo_sapiensCys</a:t>
            </a:r>
            <a:r>
              <a:rPr lang="fr-FR" sz="1200" dirty="0" smtClean="0">
                <a:latin typeface="Courier New" pitchFamily="49" charset="0"/>
              </a:rPr>
              <a:t>         AGCTTCAAA-CCTGCCGGGGCTT--- 66</a:t>
            </a:r>
          </a:p>
          <a:p>
            <a:r>
              <a:rPr lang="fr-FR" sz="1200" dirty="0" err="1" smtClean="0">
                <a:latin typeface="Courier New" pitchFamily="49" charset="0"/>
              </a:rPr>
              <a:t>Homo_sapiensIso</a:t>
            </a:r>
            <a:r>
              <a:rPr lang="fr-FR" sz="1200" dirty="0" smtClean="0">
                <a:latin typeface="Courier New" pitchFamily="49" charset="0"/>
              </a:rPr>
              <a:t>         AGCTT-AAA-CCCCCTTATTTCTA-- 69</a:t>
            </a:r>
          </a:p>
          <a:p>
            <a:r>
              <a:rPr lang="fr-FR" sz="1200" dirty="0" err="1" smtClean="0">
                <a:latin typeface="Courier New" pitchFamily="49" charset="0"/>
              </a:rPr>
              <a:t>Homo_sapiensAsp</a:t>
            </a:r>
            <a:r>
              <a:rPr lang="fr-FR" sz="1200" dirty="0" smtClean="0">
                <a:latin typeface="Courier New" pitchFamily="49" charset="0"/>
              </a:rPr>
              <a:t>         GGCT--AAA-TC-CTATATATCTTA- 68</a:t>
            </a:r>
          </a:p>
          <a:p>
            <a:r>
              <a:rPr lang="fr-FR" sz="1200" dirty="0" err="1" smtClean="0">
                <a:latin typeface="Courier New" pitchFamily="49" charset="0"/>
              </a:rPr>
              <a:t>Homo_sapiensGly</a:t>
            </a:r>
            <a:r>
              <a:rPr lang="fr-FR" sz="1200" dirty="0" smtClean="0">
                <a:latin typeface="Courier New" pitchFamily="49" charset="0"/>
              </a:rPr>
              <a:t>         GA---CAACATTCAAAAAAGAGTA-- 68</a:t>
            </a:r>
          </a:p>
          <a:p>
            <a:r>
              <a:rPr lang="fr-FR" sz="1200" dirty="0" err="1" smtClean="0">
                <a:latin typeface="Courier New" pitchFamily="49" charset="0"/>
              </a:rPr>
              <a:t>Homo_sapiensLeuCun</a:t>
            </a:r>
            <a:r>
              <a:rPr lang="fr-FR" sz="1200" dirty="0" smtClean="0">
                <a:latin typeface="Courier New" pitchFamily="49" charset="0"/>
              </a:rPr>
              <a:t>      GGT-GCAAC-TCCAAATAAAAGTA-- 71</a:t>
            </a:r>
          </a:p>
          <a:p>
            <a:r>
              <a:rPr lang="fr-FR" sz="1200" dirty="0" err="1" smtClean="0">
                <a:latin typeface="Courier New" pitchFamily="49" charset="0"/>
              </a:rPr>
              <a:t>Homo_sapiensGlu</a:t>
            </a:r>
            <a:r>
              <a:rPr lang="fr-FR" sz="1200" dirty="0" smtClean="0">
                <a:latin typeface="Courier New" pitchFamily="49" charset="0"/>
              </a:rPr>
              <a:t>         GGTTGTAG--TCCGTGCGAGAATA-- 69</a:t>
            </a:r>
            <a:endParaRPr lang="fr-FR" sz="12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8816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err="1" smtClean="0"/>
              <a:t>RNAalifold</a:t>
            </a:r>
            <a:endParaRPr lang="fr-FR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057400"/>
            <a:ext cx="3600450" cy="358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44202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dirty="0" err="1" smtClean="0"/>
              <a:t>Simultaneous</a:t>
            </a:r>
            <a:r>
              <a:rPr lang="fr-FR" dirty="0" smtClean="0"/>
              <a:t> </a:t>
            </a:r>
            <a:r>
              <a:rPr lang="fr-FR" dirty="0" err="1" smtClean="0"/>
              <a:t>folding</a:t>
            </a:r>
            <a:r>
              <a:rPr lang="fr-FR" dirty="0" smtClean="0"/>
              <a:t> and </a:t>
            </a:r>
            <a:r>
              <a:rPr lang="fr-FR" dirty="0" err="1" smtClean="0"/>
              <a:t>alignment</a:t>
            </a:r>
            <a:endParaRPr lang="fr-FR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6934318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err="1" smtClean="0"/>
              <a:t>Approaches</a:t>
            </a:r>
            <a:endParaRPr lang="fr-FR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fr-FR" sz="2800" dirty="0" smtClean="0"/>
              <a:t>The </a:t>
            </a:r>
            <a:r>
              <a:rPr lang="fr-FR" sz="2800" dirty="0" err="1" smtClean="0"/>
              <a:t>reference</a:t>
            </a:r>
            <a:r>
              <a:rPr lang="fr-FR" sz="2800" dirty="0" smtClean="0"/>
              <a:t> </a:t>
            </a:r>
            <a:r>
              <a:rPr lang="fr-FR" sz="2800" dirty="0" err="1" smtClean="0"/>
              <a:t>approach</a:t>
            </a:r>
            <a:r>
              <a:rPr lang="fr-FR" sz="2800" dirty="0" smtClean="0"/>
              <a:t>:  </a:t>
            </a:r>
            <a:r>
              <a:rPr lang="fr-FR" sz="2800" dirty="0" err="1" smtClean="0"/>
              <a:t>Sankoff’s</a:t>
            </a:r>
            <a:r>
              <a:rPr lang="fr-FR" sz="2800" dirty="0" smtClean="0"/>
              <a:t> </a:t>
            </a:r>
            <a:r>
              <a:rPr lang="fr-FR" sz="2800" dirty="0" err="1" smtClean="0"/>
              <a:t>algorithm</a:t>
            </a:r>
            <a:r>
              <a:rPr lang="fr-FR" sz="2800" dirty="0" smtClean="0"/>
              <a:t> (1985)</a:t>
            </a:r>
          </a:p>
          <a:p>
            <a:pPr lvl="1"/>
            <a:r>
              <a:rPr lang="fr-FR" dirty="0" err="1" smtClean="0"/>
              <a:t>Algorithmic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r>
              <a:rPr lang="fr-FR" dirty="0" smtClean="0"/>
              <a:t>:  </a:t>
            </a:r>
            <a:r>
              <a:rPr lang="fr-FR" dirty="0" err="1" smtClean="0"/>
              <a:t>dynamic</a:t>
            </a:r>
            <a:r>
              <a:rPr lang="fr-FR" dirty="0" smtClean="0"/>
              <a:t> </a:t>
            </a:r>
            <a:r>
              <a:rPr lang="fr-FR" dirty="0" err="1" smtClean="0"/>
              <a:t>programming</a:t>
            </a:r>
            <a:endParaRPr lang="fr-FR" dirty="0" smtClean="0"/>
          </a:p>
          <a:p>
            <a:pPr lvl="1"/>
            <a:r>
              <a:rPr lang="fr-FR" dirty="0" err="1" smtClean="0"/>
              <a:t>Complexity</a:t>
            </a:r>
            <a:r>
              <a:rPr lang="fr-FR" dirty="0" smtClean="0"/>
              <a:t> : </a:t>
            </a:r>
            <a:r>
              <a:rPr lang="fr-FR" dirty="0" smtClean="0">
                <a:solidFill>
                  <a:srgbClr val="FF0000"/>
                </a:solidFill>
              </a:rPr>
              <a:t>n</a:t>
            </a:r>
            <a:r>
              <a:rPr lang="fr-FR" baseline="30000" dirty="0" smtClean="0">
                <a:solidFill>
                  <a:srgbClr val="FF0000"/>
                </a:solidFill>
              </a:rPr>
              <a:t>3k</a:t>
            </a:r>
            <a:r>
              <a:rPr lang="fr-FR" dirty="0" smtClean="0">
                <a:solidFill>
                  <a:srgbClr val="FF0000"/>
                </a:solidFill>
              </a:rPr>
              <a:t> for k séquences of </a:t>
            </a:r>
            <a:r>
              <a:rPr lang="fr-FR" dirty="0" err="1" smtClean="0">
                <a:solidFill>
                  <a:srgbClr val="FF0000"/>
                </a:solidFill>
              </a:rPr>
              <a:t>length</a:t>
            </a:r>
            <a:r>
              <a:rPr lang="fr-FR" dirty="0" smtClean="0">
                <a:solidFill>
                  <a:srgbClr val="FF0000"/>
                </a:solidFill>
              </a:rPr>
              <a:t> n</a:t>
            </a:r>
            <a:endParaRPr lang="fr-FR" sz="2800" dirty="0" smtClean="0"/>
          </a:p>
          <a:p>
            <a:pPr eaLnBrk="1" hangingPunct="1"/>
            <a:endParaRPr lang="fr-FR" sz="2800" dirty="0" smtClean="0"/>
          </a:p>
          <a:p>
            <a:pPr eaLnBrk="1" hangingPunct="1"/>
            <a:r>
              <a:rPr lang="fr-FR" sz="2800" dirty="0" err="1" smtClean="0"/>
              <a:t>Two</a:t>
            </a:r>
            <a:r>
              <a:rPr lang="fr-FR" sz="2800" dirty="0" smtClean="0"/>
              <a:t> </a:t>
            </a:r>
            <a:r>
              <a:rPr lang="fr-FR" sz="2800" dirty="0" err="1" smtClean="0"/>
              <a:t>implementations</a:t>
            </a:r>
            <a:r>
              <a:rPr lang="fr-FR" sz="2800" dirty="0" smtClean="0"/>
              <a:t> (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constraints</a:t>
            </a:r>
            <a:r>
              <a:rPr lang="fr-FR" sz="2800" dirty="0" smtClean="0"/>
              <a:t>)</a:t>
            </a:r>
          </a:p>
          <a:p>
            <a:pPr lvl="1" eaLnBrk="1" hangingPunct="1"/>
            <a:r>
              <a:rPr lang="fr-FR" sz="2400" dirty="0" err="1" smtClean="0"/>
              <a:t>Foldalign</a:t>
            </a:r>
            <a:r>
              <a:rPr lang="fr-FR" sz="2400" dirty="0" smtClean="0"/>
              <a:t> (</a:t>
            </a:r>
            <a:r>
              <a:rPr lang="fr-FR" sz="2400" dirty="0" err="1" smtClean="0"/>
              <a:t>Gorodkin</a:t>
            </a:r>
            <a:r>
              <a:rPr lang="fr-FR" sz="2400" dirty="0" smtClean="0"/>
              <a:t>, </a:t>
            </a:r>
            <a:r>
              <a:rPr lang="fr-FR" sz="2400" dirty="0" err="1" smtClean="0"/>
              <a:t>Heyer</a:t>
            </a:r>
            <a:r>
              <a:rPr lang="fr-FR" sz="2400" dirty="0" smtClean="0"/>
              <a:t>, </a:t>
            </a:r>
            <a:r>
              <a:rPr lang="fr-FR" sz="2400" dirty="0" err="1" smtClean="0"/>
              <a:t>Stormo</a:t>
            </a:r>
            <a:r>
              <a:rPr lang="fr-FR" sz="2400" dirty="0" smtClean="0"/>
              <a:t> 1997, </a:t>
            </a:r>
            <a:r>
              <a:rPr lang="fr-FR" sz="2400" dirty="0" err="1" smtClean="0"/>
              <a:t>Havgaard</a:t>
            </a:r>
            <a:r>
              <a:rPr lang="fr-FR" sz="2400" dirty="0" smtClean="0"/>
              <a:t>, </a:t>
            </a:r>
            <a:r>
              <a:rPr lang="fr-FR" sz="2400" dirty="0" err="1" smtClean="0"/>
              <a:t>Lyngso</a:t>
            </a:r>
            <a:r>
              <a:rPr lang="fr-FR" sz="2400" dirty="0" smtClean="0"/>
              <a:t>, </a:t>
            </a:r>
            <a:r>
              <a:rPr lang="fr-FR" sz="2400" dirty="0" err="1" smtClean="0"/>
              <a:t>Stormo</a:t>
            </a:r>
            <a:r>
              <a:rPr lang="fr-FR" sz="2400" dirty="0" smtClean="0"/>
              <a:t>, </a:t>
            </a:r>
            <a:r>
              <a:rPr lang="fr-FR" sz="2400" dirty="0" err="1" smtClean="0"/>
              <a:t>Gorodkin</a:t>
            </a:r>
            <a:r>
              <a:rPr lang="fr-FR" sz="2400" dirty="0" smtClean="0"/>
              <a:t> 2005)</a:t>
            </a:r>
          </a:p>
          <a:p>
            <a:pPr lvl="1" eaLnBrk="1" hangingPunct="1"/>
            <a:r>
              <a:rPr lang="fr-FR" sz="2400" dirty="0" err="1" smtClean="0"/>
              <a:t>Dynalign</a:t>
            </a:r>
            <a:r>
              <a:rPr lang="fr-FR" sz="2400" dirty="0" smtClean="0"/>
              <a:t> (</a:t>
            </a:r>
            <a:r>
              <a:rPr lang="fr-FR" sz="2400" dirty="0" err="1" smtClean="0"/>
              <a:t>Mathews</a:t>
            </a:r>
            <a:r>
              <a:rPr lang="fr-FR" sz="2400" dirty="0" smtClean="0"/>
              <a:t>, Turner 2002)</a:t>
            </a:r>
          </a:p>
          <a:p>
            <a:pPr eaLnBrk="1" hangingPunct="1"/>
            <a:endParaRPr lang="fr-FR" sz="2800" dirty="0" smtClean="0"/>
          </a:p>
          <a:p>
            <a:pPr eaLnBrk="1" hangingPunct="1"/>
            <a:r>
              <a:rPr lang="fr-FR" sz="2800" dirty="0" err="1" smtClean="0"/>
              <a:t>Heuristics</a:t>
            </a:r>
            <a:r>
              <a:rPr lang="fr-FR" sz="2800" dirty="0" smtClean="0"/>
              <a:t> </a:t>
            </a:r>
            <a:r>
              <a:rPr lang="fr-FR" sz="2800" dirty="0" err="1" smtClean="0"/>
              <a:t>based</a:t>
            </a:r>
            <a:r>
              <a:rPr lang="fr-FR" sz="2800" dirty="0" smtClean="0"/>
              <a:t> on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algorithm</a:t>
            </a:r>
            <a:r>
              <a:rPr lang="fr-FR" sz="2800" dirty="0" smtClean="0"/>
              <a:t> :</a:t>
            </a:r>
          </a:p>
          <a:p>
            <a:pPr lvl="1"/>
            <a:r>
              <a:rPr lang="fr-FR" b="1" dirty="0" err="1" smtClean="0">
                <a:solidFill>
                  <a:schemeClr val="tx1"/>
                </a:solidFill>
              </a:rPr>
              <a:t>LocaRNA</a:t>
            </a:r>
            <a:r>
              <a:rPr lang="fr-FR" b="1" dirty="0" smtClean="0">
                <a:solidFill>
                  <a:schemeClr val="tx1"/>
                </a:solidFill>
              </a:rPr>
              <a:t> (</a:t>
            </a:r>
            <a:r>
              <a:rPr lang="fr-FR" b="1" dirty="0" smtClean="0">
                <a:solidFill>
                  <a:schemeClr val="tx1"/>
                </a:solidFill>
                <a:hlinkClick r:id="rId3"/>
              </a:rPr>
              <a:t>http://rna.informatik.uni-freiburg.de:8080/LocARNA.jsp</a:t>
            </a:r>
            <a:r>
              <a:rPr lang="fr-FR" b="1" dirty="0" smtClean="0">
                <a:solidFill>
                  <a:schemeClr val="tx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426569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dirty="0" smtClean="0"/>
              <a:t>Principes généraux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Entrée : plusieurs séquences (non alignées)</a:t>
            </a:r>
          </a:p>
          <a:p>
            <a:pPr eaLnBrk="1" hangingPunct="1"/>
            <a:r>
              <a:rPr lang="fr-FR" dirty="0" smtClean="0"/>
              <a:t>Objectif : maximiser (autant que possible) un score tenant compte à la fois de l’alignement et de l’énergie de la structure.</a:t>
            </a:r>
          </a:p>
          <a:p>
            <a:pPr eaLnBrk="1" hangingPunct="1"/>
            <a:r>
              <a:rPr lang="fr-FR" dirty="0" smtClean="0"/>
              <a:t>Sortie : un alignement et une structure secondaire commune</a:t>
            </a:r>
          </a:p>
          <a:p>
            <a:pPr eaLnBrk="1" hangingPunct="1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04798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LocARNA</a:t>
            </a:r>
            <a:endParaRPr lang="fr-F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47800" y="1828800"/>
            <a:ext cx="5715000" cy="457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Une heuristique basée sur l’algorithme de </a:t>
            </a:r>
            <a:r>
              <a:rPr lang="fr-FR" dirty="0" err="1" smtClean="0"/>
              <a:t>Sankoff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6193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onty\Documents\Presentations\2012-03-VIZBI\123structu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219200"/>
            <a:ext cx="858652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 structure(s)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0" y="5715000"/>
            <a:ext cx="1600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Denise Ponty - Tuto ARN - IGM@Seillac'12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1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LocARNA</a:t>
            </a:r>
            <a:r>
              <a:rPr lang="fr-FR" dirty="0" smtClean="0"/>
              <a:t> : </a:t>
            </a:r>
            <a:r>
              <a:rPr lang="fr-FR" dirty="0" err="1" smtClean="0"/>
              <a:t>tRNA</a:t>
            </a:r>
            <a:r>
              <a:rPr lang="fr-FR" dirty="0" smtClean="0"/>
              <a:t> Alanine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02547"/>
            <a:ext cx="8229600" cy="457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l="46729" t="35019" r="8411" b="38522"/>
          <a:stretch>
            <a:fillRect/>
          </a:stretch>
        </p:blipFill>
        <p:spPr bwMode="auto">
          <a:xfrm>
            <a:off x="5410200" y="4572000"/>
            <a:ext cx="338865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72095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LocARNA</a:t>
            </a:r>
            <a:r>
              <a:rPr lang="fr-FR" dirty="0" smtClean="0"/>
              <a:t> : </a:t>
            </a:r>
            <a:r>
              <a:rPr lang="fr-FR" dirty="0" err="1" smtClean="0"/>
              <a:t>tRNA</a:t>
            </a:r>
            <a:r>
              <a:rPr lang="fr-FR" dirty="0" smtClean="0"/>
              <a:t> Alanine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8274" y="1219200"/>
            <a:ext cx="5367452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l="46729" t="35019" r="8411" b="38522"/>
          <a:stretch>
            <a:fillRect/>
          </a:stretch>
        </p:blipFill>
        <p:spPr bwMode="auto">
          <a:xfrm>
            <a:off x="5410200" y="4572000"/>
            <a:ext cx="338865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40320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LocARNA</a:t>
            </a:r>
            <a:r>
              <a:rPr lang="fr-FR" dirty="0" smtClean="0"/>
              <a:t> : </a:t>
            </a:r>
            <a:r>
              <a:rPr lang="fr-FR" dirty="0" err="1" smtClean="0"/>
              <a:t>tRNA</a:t>
            </a:r>
            <a:r>
              <a:rPr lang="fr-FR" dirty="0" smtClean="0"/>
              <a:t> Alanine – 2 </a:t>
            </a:r>
            <a:r>
              <a:rPr lang="fr-FR" dirty="0" err="1" smtClean="0"/>
              <a:t>sequences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8229600" cy="206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581400"/>
            <a:ext cx="4747982" cy="308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267200"/>
            <a:ext cx="2362200" cy="217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22199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522594"/>
            <a:ext cx="4648200" cy="311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LocARNA</a:t>
            </a:r>
            <a:r>
              <a:rPr lang="fr-FR" dirty="0" smtClean="0"/>
              <a:t> : </a:t>
            </a:r>
            <a:r>
              <a:rPr lang="fr-FR" dirty="0" err="1" smtClean="0"/>
              <a:t>tRNA</a:t>
            </a:r>
            <a:r>
              <a:rPr lang="fr-FR" dirty="0" smtClean="0"/>
              <a:t> Alanine – 3 </a:t>
            </a:r>
            <a:r>
              <a:rPr lang="fr-FR" dirty="0" err="1" smtClean="0"/>
              <a:t>sequences</a:t>
            </a:r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267200"/>
            <a:ext cx="2362200" cy="217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4857" y="1447800"/>
            <a:ext cx="7254286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36253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505200"/>
            <a:ext cx="3286478" cy="318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LocARNA</a:t>
            </a:r>
            <a:r>
              <a:rPr lang="fr-FR" dirty="0" smtClean="0"/>
              <a:t> : </a:t>
            </a:r>
            <a:r>
              <a:rPr lang="fr-FR" dirty="0" err="1" smtClean="0"/>
              <a:t>tRNA</a:t>
            </a:r>
            <a:r>
              <a:rPr lang="fr-FR" dirty="0" smtClean="0"/>
              <a:t> Alanine – 6 </a:t>
            </a:r>
            <a:r>
              <a:rPr lang="fr-FR" dirty="0" err="1" smtClean="0"/>
              <a:t>sequences</a:t>
            </a:r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267200"/>
            <a:ext cx="2362200" cy="217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5786" y="1447800"/>
            <a:ext cx="5292429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71185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LocARNA</a:t>
            </a:r>
            <a:r>
              <a:rPr lang="fr-FR" dirty="0" smtClean="0"/>
              <a:t> : </a:t>
            </a:r>
            <a:r>
              <a:rPr lang="fr-FR" dirty="0" err="1" smtClean="0"/>
              <a:t>tRNA</a:t>
            </a:r>
            <a:r>
              <a:rPr lang="fr-FR" dirty="0" smtClean="0"/>
              <a:t> </a:t>
            </a:r>
            <a:r>
              <a:rPr lang="fr-FR" i="1" dirty="0" smtClean="0"/>
              <a:t>H. sapiens </a:t>
            </a:r>
            <a:endParaRPr lang="fr-FR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36441"/>
            <a:ext cx="8229600" cy="430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l="46729" t="35019" r="8411" b="38522"/>
          <a:stretch>
            <a:fillRect/>
          </a:stretch>
        </p:blipFill>
        <p:spPr bwMode="auto">
          <a:xfrm>
            <a:off x="5410200" y="4572000"/>
            <a:ext cx="338865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65825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LocARNA</a:t>
            </a:r>
            <a:r>
              <a:rPr lang="fr-FR" dirty="0" smtClean="0"/>
              <a:t> : </a:t>
            </a:r>
            <a:r>
              <a:rPr lang="fr-FR" dirty="0" err="1" smtClean="0"/>
              <a:t>tRNA</a:t>
            </a:r>
            <a:r>
              <a:rPr lang="fr-FR" dirty="0" smtClean="0"/>
              <a:t> </a:t>
            </a:r>
            <a:r>
              <a:rPr lang="fr-FR" i="1" dirty="0" smtClean="0"/>
              <a:t>H. sapiens </a:t>
            </a:r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2036" y="1219200"/>
            <a:ext cx="4499928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l="46729" t="35019" r="8411" b="38522"/>
          <a:stretch>
            <a:fillRect/>
          </a:stretch>
        </p:blipFill>
        <p:spPr bwMode="auto">
          <a:xfrm>
            <a:off x="5410200" y="4572000"/>
            <a:ext cx="338865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97496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dirty="0" err="1" smtClean="0"/>
              <a:t>Folding</a:t>
            </a:r>
            <a:r>
              <a:rPr lang="fr-FR" dirty="0" smtClean="0"/>
              <a:t>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alignment</a:t>
            </a:r>
            <a:endParaRPr lang="fr-FR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9614899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R-Coffee </a:t>
            </a:r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6166604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920875"/>
            <a:ext cx="6166604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55149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R-Coffee : Pipeline</a:t>
            </a:r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4161504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800600"/>
            <a:ext cx="4724400" cy="169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800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562"/>
            <a:ext cx="7467600" cy="579438"/>
          </a:xfrm>
        </p:spPr>
        <p:txBody>
          <a:bodyPr>
            <a:normAutofit/>
          </a:bodyPr>
          <a:lstStyle/>
          <a:p>
            <a:r>
              <a:rPr lang="en-US" dirty="0" smtClean="0"/>
              <a:t>How RNA folds</a:t>
            </a:r>
            <a:endParaRPr lang="en-US" dirty="0"/>
          </a:p>
        </p:txBody>
      </p:sp>
      <p:pic>
        <p:nvPicPr>
          <p:cNvPr id="21" name="Picture 20" descr="C:\Users\ponty\Documents\Dropbox\VIZBI-Book-RNA-Chapter\pics\1UN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1478" y="1167785"/>
            <a:ext cx="2649896" cy="4166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C:\Users\ponty\Documents\Dropbox\VIZBI-Book-RNA-Chapter\pics\GCPai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868" y="1524000"/>
            <a:ext cx="2750398" cy="1215795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pic>
        <p:nvPicPr>
          <p:cNvPr id="23" name="Picture 22" descr="C:\Users\ponty\Documents\Dropbox\VIZBI-Book-RNA-Chapter\pics\AUPai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919" y="2811845"/>
            <a:ext cx="2717978" cy="1204988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pic>
        <p:nvPicPr>
          <p:cNvPr id="24" name="Picture 23" descr="C:\Users\ponty\Documents\Dropbox\VIZBI-Book-RNA-Chapter\pics\GUPair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918" y="4107245"/>
            <a:ext cx="2707171" cy="1199584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sp>
        <p:nvSpPr>
          <p:cNvPr id="3" name="TextBox 2"/>
          <p:cNvSpPr txBox="1"/>
          <p:nvPr/>
        </p:nvSpPr>
        <p:spPr>
          <a:xfrm>
            <a:off x="1350886" y="5181600"/>
            <a:ext cx="2071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5s </a:t>
            </a:r>
            <a:r>
              <a:rPr lang="en-US" sz="1400" dirty="0" err="1" smtClean="0"/>
              <a:t>rRNA</a:t>
            </a:r>
            <a:r>
              <a:rPr lang="en-US" sz="1400" dirty="0" smtClean="0"/>
              <a:t> (PDB ID: 1UN6)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4864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RNA folding = </a:t>
            </a:r>
            <a:r>
              <a:rPr lang="en-US" sz="2400" dirty="0" smtClean="0">
                <a:solidFill>
                  <a:srgbClr val="92D050"/>
                </a:solidFill>
              </a:rPr>
              <a:t>Hierarchical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stochastic</a:t>
            </a:r>
            <a:r>
              <a:rPr lang="en-US" sz="2400" dirty="0" smtClean="0"/>
              <a:t> process </a:t>
            </a:r>
            <a:r>
              <a:rPr lang="en-US" sz="2400" dirty="0" smtClean="0">
                <a:solidFill>
                  <a:schemeClr val="accent5"/>
                </a:solidFill>
              </a:rPr>
              <a:t>driven by/resulting in</a:t>
            </a:r>
            <a:r>
              <a:rPr lang="en-US" sz="2400" dirty="0" smtClean="0"/>
              <a:t> the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pairing</a:t>
            </a:r>
            <a:r>
              <a:rPr lang="en-US" sz="2400" dirty="0" smtClean="0"/>
              <a:t> (hydrogen bonds) of a subset of its bases.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527839" y="1978008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G/C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527839" y="3260450"/>
            <a:ext cx="481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U/A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521427" y="4553148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U/G</a:t>
            </a:r>
            <a:endParaRPr lang="en-US" sz="1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118901" y="1524000"/>
            <a:ext cx="0" cy="378282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5400000">
            <a:off x="7085239" y="3184582"/>
            <a:ext cx="2741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Canonical base-pairs</a:t>
            </a:r>
            <a:endParaRPr lang="en-US" sz="240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Denise Ponty - Tuto ARN - IGM@Seillac'12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R-Coffee : </a:t>
            </a:r>
            <a:r>
              <a:rPr lang="fr-FR" dirty="0" err="1" smtClean="0"/>
              <a:t>tRNA</a:t>
            </a:r>
            <a:r>
              <a:rPr lang="fr-FR" dirty="0" smtClean="0"/>
              <a:t> Alanine</a:t>
            </a:r>
            <a:endParaRPr lang="fr-F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t="18057" r="43519"/>
          <a:stretch>
            <a:fillRect/>
          </a:stretch>
        </p:blipFill>
        <p:spPr bwMode="auto">
          <a:xfrm>
            <a:off x="1295400" y="1371600"/>
            <a:ext cx="6477000" cy="528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276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R-Coffee : </a:t>
            </a:r>
            <a:r>
              <a:rPr lang="fr-FR" dirty="0" err="1" smtClean="0"/>
              <a:t>tRNA</a:t>
            </a:r>
            <a:r>
              <a:rPr lang="fr-FR" dirty="0" smtClean="0"/>
              <a:t> Alanine – repliements individuels</a:t>
            </a:r>
            <a:endParaRPr lang="fr-FR" dirty="0"/>
          </a:p>
        </p:txBody>
      </p:sp>
      <p:pic>
        <p:nvPicPr>
          <p:cNvPr id="4" name="Espace réservé du contenu 3" descr="Ceratotherium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819400" y="3733800"/>
            <a:ext cx="3789046" cy="2286000"/>
          </a:xfrm>
        </p:spPr>
      </p:pic>
      <p:pic>
        <p:nvPicPr>
          <p:cNvPr id="5" name="Image 4" descr="Artibe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1219200"/>
            <a:ext cx="3789046" cy="2286000"/>
          </a:xfrm>
          <a:prstGeom prst="rect">
            <a:avLst/>
          </a:prstGeom>
        </p:spPr>
      </p:pic>
      <p:pic>
        <p:nvPicPr>
          <p:cNvPr id="6" name="Image 5" descr="Balaenoptera.PNG"/>
          <p:cNvPicPr>
            <a:picLocks noChangeAspect="1"/>
          </p:cNvPicPr>
          <p:nvPr/>
        </p:nvPicPr>
        <p:blipFill>
          <a:blip r:embed="rId5" cstate="print"/>
          <a:srcRect l="15535" r="16089"/>
          <a:stretch>
            <a:fillRect/>
          </a:stretch>
        </p:blipFill>
        <p:spPr>
          <a:xfrm>
            <a:off x="6553200" y="3124200"/>
            <a:ext cx="2590800" cy="2286000"/>
          </a:xfrm>
          <a:prstGeom prst="rect">
            <a:avLst/>
          </a:prstGeom>
        </p:spPr>
      </p:pic>
      <p:pic>
        <p:nvPicPr>
          <p:cNvPr id="7" name="Image 6" descr="Bos.JPG"/>
          <p:cNvPicPr>
            <a:picLocks noChangeAspect="1"/>
          </p:cNvPicPr>
          <p:nvPr/>
        </p:nvPicPr>
        <p:blipFill>
          <a:blip r:embed="rId6" cstate="print"/>
          <a:srcRect l="24133" r="19558"/>
          <a:stretch>
            <a:fillRect/>
          </a:stretch>
        </p:blipFill>
        <p:spPr>
          <a:xfrm>
            <a:off x="914400" y="3581400"/>
            <a:ext cx="2133600" cy="2286000"/>
          </a:xfrm>
          <a:prstGeom prst="rect">
            <a:avLst/>
          </a:prstGeom>
        </p:spPr>
      </p:pic>
      <p:pic>
        <p:nvPicPr>
          <p:cNvPr id="8" name="Image 7" descr="Cani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219200"/>
            <a:ext cx="378904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dirty="0" smtClean="0"/>
              <a:t>Alignement </a:t>
            </a:r>
            <a:r>
              <a:rPr lang="fr-FR" dirty="0" err="1" smtClean="0"/>
              <a:t>ClustalW</a:t>
            </a:r>
            <a:r>
              <a:rPr lang="fr-FR" dirty="0" smtClean="0"/>
              <a:t> (donné par R-Coffee)</a:t>
            </a:r>
          </a:p>
        </p:txBody>
      </p:sp>
      <p:sp>
        <p:nvSpPr>
          <p:cNvPr id="51203" name="Text Box 19"/>
          <p:cNvSpPr txBox="1">
            <a:spLocks noChangeArrowheads="1"/>
          </p:cNvSpPr>
          <p:nvPr/>
        </p:nvSpPr>
        <p:spPr bwMode="auto">
          <a:xfrm>
            <a:off x="228600" y="2057400"/>
            <a:ext cx="8915400" cy="267765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Courier New" pitchFamily="49" charset="0"/>
              </a:rPr>
              <a:t>CLUSTAL W (1.83) multiple </a:t>
            </a:r>
            <a:r>
              <a:rPr lang="fr-FR" sz="1200" dirty="0" err="1" smtClean="0">
                <a:latin typeface="Courier New" pitchFamily="49" charset="0"/>
              </a:rPr>
              <a:t>sequence</a:t>
            </a:r>
            <a:r>
              <a:rPr lang="fr-FR" sz="1200" dirty="0" smtClean="0">
                <a:latin typeface="Courier New" pitchFamily="49" charset="0"/>
              </a:rPr>
              <a:t> </a:t>
            </a:r>
            <a:r>
              <a:rPr lang="fr-FR" sz="1200" dirty="0" err="1" smtClean="0">
                <a:latin typeface="Courier New" pitchFamily="49" charset="0"/>
              </a:rPr>
              <a:t>alignment</a:t>
            </a:r>
            <a:endParaRPr lang="fr-FR" sz="1200" dirty="0" smtClean="0">
              <a:latin typeface="Courier New" pitchFamily="49" charset="0"/>
            </a:endParaRPr>
          </a:p>
          <a:p>
            <a:endParaRPr lang="fr-FR" sz="1200" dirty="0" smtClean="0">
              <a:latin typeface="Courier New" pitchFamily="49" charset="0"/>
            </a:endParaRPr>
          </a:p>
          <a:p>
            <a:r>
              <a:rPr lang="fr-FR" sz="1200" dirty="0" err="1" smtClean="0">
                <a:latin typeface="Courier New" pitchFamily="49" charset="0"/>
              </a:rPr>
              <a:t>Artibeus</a:t>
            </a:r>
            <a:r>
              <a:rPr lang="fr-FR" sz="1200" dirty="0" smtClean="0">
                <a:latin typeface="Courier New" pitchFamily="49" charset="0"/>
              </a:rPr>
              <a:t>        AAGGGCUUAGCUUAAUUAAAGUAGUUGAUUUGCAUUCAGCAGCUGUAGG--AUAAAGUCUUGCAGUCCUUA 69 </a:t>
            </a:r>
          </a:p>
          <a:p>
            <a:r>
              <a:rPr lang="fr-FR" sz="1200" dirty="0" err="1" smtClean="0">
                <a:latin typeface="Courier New" pitchFamily="49" charset="0"/>
              </a:rPr>
              <a:t>Balaenoptera</a:t>
            </a:r>
            <a:r>
              <a:rPr lang="fr-FR" sz="1200" dirty="0" smtClean="0">
                <a:latin typeface="Courier New" pitchFamily="49" charset="0"/>
              </a:rPr>
              <a:t>    GAGGAUUUAGCUUAAUUAAAGUGUUUGAUUUGCAUUCAAUUGAUGUAAG--AUAUAGUCUUGCAGUCCUUA 69</a:t>
            </a:r>
          </a:p>
          <a:p>
            <a:r>
              <a:rPr lang="fr-FR" sz="1200" dirty="0" err="1" smtClean="0">
                <a:latin typeface="Courier New" pitchFamily="49" charset="0"/>
              </a:rPr>
              <a:t>Bos</a:t>
            </a:r>
            <a:r>
              <a:rPr lang="fr-FR" sz="1200" dirty="0" smtClean="0">
                <a:latin typeface="Courier New" pitchFamily="49" charset="0"/>
              </a:rPr>
              <a:t>             GAGGAUUUAGCUUAAUUAAAGUGGUUGAUUUGCAUUCAAUUGAUGUAAG--GUGUAGUCUUGCAAUCCUUA 69</a:t>
            </a:r>
          </a:p>
          <a:p>
            <a:r>
              <a:rPr lang="fr-FR" sz="1200" dirty="0" err="1" smtClean="0">
                <a:latin typeface="Courier New" pitchFamily="49" charset="0"/>
              </a:rPr>
              <a:t>Canis</a:t>
            </a:r>
            <a:r>
              <a:rPr lang="fr-FR" sz="1200" dirty="0" smtClean="0">
                <a:latin typeface="Courier New" pitchFamily="49" charset="0"/>
              </a:rPr>
              <a:t>           GAGGGCUUAGCUUAAUUAAAGUGUUUGAUUUGCAUUCAAUUGAUGUAAG--AUAGAUUCUUGCAGCCCUUA 69</a:t>
            </a:r>
          </a:p>
          <a:p>
            <a:r>
              <a:rPr lang="fr-FR" sz="1200" dirty="0" err="1" smtClean="0">
                <a:latin typeface="Courier New" pitchFamily="49" charset="0"/>
              </a:rPr>
              <a:t>Ceratotherium</a:t>
            </a:r>
            <a:r>
              <a:rPr lang="fr-FR" sz="1200" dirty="0" smtClean="0">
                <a:latin typeface="Courier New" pitchFamily="49" charset="0"/>
              </a:rPr>
              <a:t>   GAGGGUUUAGCUUAAUUAAAGUGUUUGAUUUGCAUUCAGUUGAUGUAAG--AUAGAGUCUUGCAGCCCUUA 69</a:t>
            </a:r>
          </a:p>
          <a:p>
            <a:r>
              <a:rPr lang="fr-FR" sz="1200" dirty="0" err="1" smtClean="0">
                <a:latin typeface="Courier New" pitchFamily="49" charset="0"/>
              </a:rPr>
              <a:t>Dasypus</a:t>
            </a:r>
            <a:r>
              <a:rPr lang="fr-FR" sz="1200" dirty="0" smtClean="0">
                <a:latin typeface="Courier New" pitchFamily="49" charset="0"/>
              </a:rPr>
              <a:t>         GAGGACUUAGCUUAAUUAAAGUGCCUGAUUUGCGUUCAGGAGAUGUGGG--GCUAAAUCUUGCAGUCCUUA 69</a:t>
            </a:r>
          </a:p>
          <a:p>
            <a:r>
              <a:rPr lang="fr-FR" sz="1200" dirty="0" err="1" smtClean="0">
                <a:latin typeface="Courier New" pitchFamily="49" charset="0"/>
              </a:rPr>
              <a:t>Equus</a:t>
            </a:r>
            <a:r>
              <a:rPr lang="fr-FR" sz="1200" dirty="0" smtClean="0">
                <a:latin typeface="Courier New" pitchFamily="49" charset="0"/>
              </a:rPr>
              <a:t>           AAGGGCUUAGCUUAAUGAAAGUGUUUGAUUUGCGUUCAAUUGAUGUGAG--AUAGAGUCUUGCAGUCCUUA 69</a:t>
            </a:r>
          </a:p>
          <a:p>
            <a:r>
              <a:rPr lang="fr-FR" sz="1200" dirty="0" err="1" smtClean="0">
                <a:latin typeface="Courier New" pitchFamily="49" charset="0"/>
              </a:rPr>
              <a:t>Erinaceus</a:t>
            </a:r>
            <a:r>
              <a:rPr lang="fr-FR" sz="1200" dirty="0" smtClean="0">
                <a:latin typeface="Courier New" pitchFamily="49" charset="0"/>
              </a:rPr>
              <a:t>       GAGGAUUUAGCUUAAAAAAAGUGGUUGAUUUGCAUUCAAUUGAUAUAGGAAAUAUAAUCUUGUAAUCCUUA 71</a:t>
            </a:r>
          </a:p>
          <a:p>
            <a:r>
              <a:rPr lang="fr-FR" sz="1200" dirty="0" err="1" smtClean="0">
                <a:latin typeface="Courier New" pitchFamily="49" charset="0"/>
              </a:rPr>
              <a:t>Felis</a:t>
            </a:r>
            <a:r>
              <a:rPr lang="fr-FR" sz="1200" dirty="0" smtClean="0">
                <a:latin typeface="Courier New" pitchFamily="49" charset="0"/>
              </a:rPr>
              <a:t>           GAGGACUUAGCUUAAUUAAAGUGUUUGAUUUGCAAUCAAUUGAUGUAAG--AUAGAUUCUUGCAGUCCUUA 69</a:t>
            </a:r>
          </a:p>
          <a:p>
            <a:r>
              <a:rPr lang="fr-FR" sz="1200" dirty="0" err="1" smtClean="0">
                <a:latin typeface="Courier New" pitchFamily="49" charset="0"/>
              </a:rPr>
              <a:t>Hippopotamus</a:t>
            </a:r>
            <a:r>
              <a:rPr lang="fr-FR" sz="1200" dirty="0" smtClean="0">
                <a:latin typeface="Courier New" pitchFamily="49" charset="0"/>
              </a:rPr>
              <a:t>    AGGGACUUAGCUUAAUAAAAGCAGUUGAGUUGCAUUCAAUUGAUGUGAG--GUGCGGUCUUGCAGUCUCUA 69</a:t>
            </a:r>
          </a:p>
          <a:p>
            <a:r>
              <a:rPr lang="fr-FR" sz="1200" dirty="0" smtClean="0">
                <a:latin typeface="Courier New" pitchFamily="49" charset="0"/>
              </a:rPr>
              <a:t>Homo            AAGGGCUUAGCUUAAUUAAAGUGGCUGAUUUGCGUUCAGUUGAUGCAGA--GUGGGGUUUUGCAGUCCUUA 69</a:t>
            </a:r>
          </a:p>
          <a:p>
            <a:r>
              <a:rPr lang="fr-FR" sz="1200" dirty="0" smtClean="0">
                <a:latin typeface="Courier New" pitchFamily="49" charset="0"/>
              </a:rPr>
              <a:t>                 **  *********  ****    *** ****  ***   * *             * *** *  *  **</a:t>
            </a:r>
            <a:endParaRPr lang="fr-FR" sz="12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95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Alignement </a:t>
            </a:r>
            <a:r>
              <a:rPr lang="fr-FR" dirty="0" smtClean="0">
                <a:sym typeface="Wingdings" pitchFamily="2" charset="2"/>
              </a:rPr>
              <a:t> Structure (par </a:t>
            </a:r>
            <a:r>
              <a:rPr lang="fr-FR" dirty="0" err="1" smtClean="0"/>
              <a:t>RNAalifold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0725" y="1430337"/>
            <a:ext cx="51625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l="46729" t="35019" r="8411" b="38522"/>
          <a:stretch>
            <a:fillRect/>
          </a:stretch>
        </p:blipFill>
        <p:spPr bwMode="auto">
          <a:xfrm>
            <a:off x="5410200" y="4572000"/>
            <a:ext cx="338865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00977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R-Coffee : </a:t>
            </a:r>
            <a:r>
              <a:rPr lang="fr-FR" dirty="0" err="1" smtClean="0"/>
              <a:t>tRNA</a:t>
            </a:r>
            <a:r>
              <a:rPr lang="fr-FR" dirty="0" smtClean="0"/>
              <a:t> </a:t>
            </a:r>
            <a:r>
              <a:rPr lang="fr-FR" i="1" dirty="0" smtClean="0"/>
              <a:t>H. sapiens 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t="18057" r="43519"/>
          <a:stretch>
            <a:fillRect/>
          </a:stretch>
        </p:blipFill>
        <p:spPr bwMode="auto">
          <a:xfrm>
            <a:off x="1295400" y="1371600"/>
            <a:ext cx="6400800" cy="522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781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dirty="0" smtClean="0"/>
              <a:t>Alignement </a:t>
            </a:r>
            <a:r>
              <a:rPr lang="fr-FR" dirty="0" err="1" smtClean="0"/>
              <a:t>ClustalW</a:t>
            </a:r>
            <a:r>
              <a:rPr lang="fr-FR" dirty="0" smtClean="0"/>
              <a:t> (donné par R-Coffee)</a:t>
            </a:r>
          </a:p>
        </p:txBody>
      </p:sp>
      <p:sp>
        <p:nvSpPr>
          <p:cNvPr id="51203" name="Text Box 19"/>
          <p:cNvSpPr txBox="1">
            <a:spLocks noChangeArrowheads="1"/>
          </p:cNvSpPr>
          <p:nvPr/>
        </p:nvSpPr>
        <p:spPr bwMode="auto">
          <a:xfrm>
            <a:off x="0" y="1371600"/>
            <a:ext cx="9144000" cy="267765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Courier New" pitchFamily="49" charset="0"/>
              </a:rPr>
              <a:t>CLUSTAL W (1.83) multiple </a:t>
            </a:r>
            <a:r>
              <a:rPr lang="fr-FR" sz="1200" dirty="0" err="1" smtClean="0">
                <a:latin typeface="Courier New" pitchFamily="49" charset="0"/>
              </a:rPr>
              <a:t>sequence</a:t>
            </a:r>
            <a:r>
              <a:rPr lang="fr-FR" sz="1200" dirty="0" smtClean="0">
                <a:latin typeface="Courier New" pitchFamily="49" charset="0"/>
              </a:rPr>
              <a:t> </a:t>
            </a:r>
            <a:r>
              <a:rPr lang="fr-FR" sz="1200" dirty="0" err="1" smtClean="0">
                <a:latin typeface="Courier New" pitchFamily="49" charset="0"/>
              </a:rPr>
              <a:t>alignment</a:t>
            </a:r>
            <a:endParaRPr lang="fr-FR" sz="1200" dirty="0" smtClean="0">
              <a:latin typeface="Courier New" pitchFamily="49" charset="0"/>
            </a:endParaRPr>
          </a:p>
          <a:p>
            <a:endParaRPr lang="fr-FR" sz="1200" dirty="0" smtClean="0">
              <a:latin typeface="Courier New" pitchFamily="49" charset="0"/>
            </a:endParaRPr>
          </a:p>
          <a:p>
            <a:r>
              <a:rPr lang="fr-FR" sz="1200" dirty="0" smtClean="0">
                <a:latin typeface="Courier New" pitchFamily="49" charset="0"/>
              </a:rPr>
              <a:t>Homo            UGGUAUAUAGUUUAAACAAAA---CGAAUGAUUUCGA-CUCAUUAAAUU-AUGA--UAA-UC-AUAU-UUACCAA 65</a:t>
            </a:r>
          </a:p>
          <a:p>
            <a:r>
              <a:rPr lang="fr-FR" sz="1200" dirty="0" smtClean="0">
                <a:latin typeface="Courier New" pitchFamily="49" charset="0"/>
              </a:rPr>
              <a:t>Homo_1          UAGAUUGAAGCCAGUUGAUUAGGGUGCUUAGCUGUUA-ACUAAGUGUUUGUGGGUUUAAGUCCCAUU-GGUCUAG 73</a:t>
            </a:r>
          </a:p>
          <a:p>
            <a:r>
              <a:rPr lang="fr-FR" sz="1200" dirty="0" smtClean="0">
                <a:latin typeface="Courier New" pitchFamily="49" charset="0"/>
              </a:rPr>
              <a:t>Homo_2          AAGGUAUUAGAAAAACCAUU---UCAUAACUUUGUCA-AAGUUAAAUUA-UAGGCUAAAUCCUA-UA-UAUCUUA 68</a:t>
            </a:r>
          </a:p>
          <a:p>
            <a:r>
              <a:rPr lang="fr-FR" sz="1200" dirty="0" smtClean="0">
                <a:latin typeface="Courier New" pitchFamily="49" charset="0"/>
              </a:rPr>
              <a:t>Homo_3          -AGCUCCGAGG-UGAUUUUC---AUAUUGAAUUGCAA-AUUCGAAGAAG-CAGCUUCAAACCUG-CC-GGGGCUU 66</a:t>
            </a:r>
          </a:p>
          <a:p>
            <a:r>
              <a:rPr lang="fr-FR" sz="1200" dirty="0" smtClean="0">
                <a:latin typeface="Courier New" pitchFamily="49" charset="0"/>
              </a:rPr>
              <a:t>Homo_4          UAGGAUGGGGUGUGAUAGGUGGCACGGAGAAUUUUGG-AUUCUCAGGGA-UGGGUUCGAUUCUC-AUAGUCCUAG 72</a:t>
            </a:r>
          </a:p>
          <a:p>
            <a:r>
              <a:rPr lang="fr-FR" sz="1200" dirty="0" smtClean="0">
                <a:latin typeface="Courier New" pitchFamily="49" charset="0"/>
              </a:rPr>
              <a:t>Homo_5          GUUCUUGUAGUUGAAAUACA---ACGAUGGUUUUUCA-UAUCAUUGGUC-GUGGUUGUAGUCCGUGC-GAGAAUA 69</a:t>
            </a:r>
          </a:p>
          <a:p>
            <a:r>
              <a:rPr lang="fr-FR" sz="1200" dirty="0" smtClean="0">
                <a:latin typeface="Courier New" pitchFamily="49" charset="0"/>
              </a:rPr>
              <a:t>Homo_6          ACUCUUUUAGUAUAAAUAGUA---CCGUUAACUUCCA-AUUAACUAGUU-UUGACAACAUUC-AAAA-AAGAGUA 68</a:t>
            </a:r>
          </a:p>
          <a:p>
            <a:r>
              <a:rPr lang="fr-FR" sz="1200" dirty="0" smtClean="0">
                <a:latin typeface="Courier New" pitchFamily="49" charset="0"/>
              </a:rPr>
              <a:t>Homo_7          GUAAAUAUAGUUUAACCAAAA---CAUCAGAUUGUGA-AUCUGACAACA-GAGGCUUACGACCCCUU-AUUUACC 69</a:t>
            </a:r>
          </a:p>
          <a:p>
            <a:r>
              <a:rPr lang="fr-FR" sz="1200" dirty="0" smtClean="0">
                <a:latin typeface="Courier New" pitchFamily="49" charset="0"/>
              </a:rPr>
              <a:t>Homo_8          AGAAAUAUGU-CUGAUAAAAG---AGUUACUUUGAUAGAGUAAAUAAUA-GGAGCUUAAACCCCCUU-AUUUCUA 69</a:t>
            </a:r>
          </a:p>
          <a:p>
            <a:r>
              <a:rPr lang="fr-FR" sz="1200" dirty="0" smtClean="0">
                <a:latin typeface="Courier New" pitchFamily="49" charset="0"/>
              </a:rPr>
              <a:t>Homo_9          ACUUUUAAAGGAUAACAGCUA-UCCAUUGGUCUUAGG-CCCCAAAAAUU-UUGGUGCAACUCCAAAU-AAAAGUA 71</a:t>
            </a:r>
          </a:p>
          <a:p>
            <a:r>
              <a:rPr lang="fr-FR" sz="1200" dirty="0" smtClean="0">
                <a:latin typeface="Courier New" pitchFamily="49" charset="0"/>
              </a:rPr>
              <a:t>                                                *                            *             </a:t>
            </a:r>
          </a:p>
          <a:p>
            <a:endParaRPr lang="fr-FR" sz="1200" dirty="0" smtClean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1705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Alignement </a:t>
            </a:r>
            <a:r>
              <a:rPr lang="fr-FR" dirty="0" smtClean="0">
                <a:sym typeface="Wingdings" pitchFamily="2" charset="2"/>
              </a:rPr>
              <a:t> </a:t>
            </a:r>
            <a:r>
              <a:rPr lang="fr-FR" dirty="0" smtClean="0"/>
              <a:t>Structure (par </a:t>
            </a:r>
            <a:r>
              <a:rPr lang="fr-FR" dirty="0" err="1" smtClean="0"/>
              <a:t>RNAalifold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295400"/>
            <a:ext cx="3770706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l="46729" t="35019" r="8411" b="38522"/>
          <a:stretch>
            <a:fillRect/>
          </a:stretch>
        </p:blipFill>
        <p:spPr bwMode="auto">
          <a:xfrm>
            <a:off x="5410200" y="4572000"/>
            <a:ext cx="338865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1600200"/>
            <a:ext cx="2097564" cy="230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0104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/ Discussion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4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2090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/ Discussion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From single sequence: </a:t>
            </a:r>
          </a:p>
          <a:p>
            <a:pPr lvl="1"/>
            <a:r>
              <a:rPr lang="en-US" dirty="0" smtClean="0"/>
              <a:t>There is more to life than </a:t>
            </a:r>
            <a:r>
              <a:rPr lang="en-US" dirty="0" err="1" smtClean="0"/>
              <a:t>mfold</a:t>
            </a:r>
            <a:r>
              <a:rPr lang="en-US" dirty="0" smtClean="0"/>
              <a:t> and </a:t>
            </a:r>
            <a:r>
              <a:rPr lang="en-US" dirty="0" err="1" smtClean="0"/>
              <a:t>RNAfold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Consider using </a:t>
            </a:r>
            <a:r>
              <a:rPr lang="en-US" dirty="0" err="1" smtClean="0"/>
              <a:t>basepair</a:t>
            </a:r>
            <a:r>
              <a:rPr lang="en-US" dirty="0" smtClean="0"/>
              <a:t> probabilities!</a:t>
            </a:r>
          </a:p>
          <a:p>
            <a:pPr lvl="1"/>
            <a:r>
              <a:rPr lang="en-US" dirty="0" smtClean="0"/>
              <a:t>Secondary structure can be automatically extracted from 3D models.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pseudoknots</a:t>
            </a:r>
            <a:r>
              <a:rPr lang="en-US" dirty="0" smtClean="0"/>
              <a:t> are suspected,  try alternative tools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From several </a:t>
            </a:r>
            <a:r>
              <a:rPr lang="en-US" dirty="0" err="1" smtClean="0"/>
              <a:t>homologuous</a:t>
            </a:r>
            <a:r>
              <a:rPr lang="en-US" dirty="0" smtClean="0"/>
              <a:t> sequences </a:t>
            </a:r>
          </a:p>
          <a:p>
            <a:pPr lvl="1"/>
            <a:r>
              <a:rPr lang="en-US" dirty="0" smtClean="0"/>
              <a:t>For close homology, sequence </a:t>
            </a:r>
            <a:r>
              <a:rPr lang="en-US" i="1" dirty="0" smtClean="0"/>
              <a:t>then</a:t>
            </a:r>
            <a:r>
              <a:rPr lang="en-US" dirty="0" smtClean="0"/>
              <a:t> alignment may work.</a:t>
            </a:r>
          </a:p>
          <a:p>
            <a:pPr lvl="1"/>
            <a:r>
              <a:rPr lang="en-US" dirty="0" smtClean="0"/>
              <a:t>Simultaneous folding and alignment performs better in general</a:t>
            </a:r>
          </a:p>
          <a:p>
            <a:pPr lvl="1"/>
            <a:r>
              <a:rPr lang="en-US" dirty="0" smtClean="0"/>
              <a:t>More (</a:t>
            </a:r>
            <a:r>
              <a:rPr lang="en-US" dirty="0" err="1" smtClean="0"/>
              <a:t>homologuous</a:t>
            </a:r>
            <a:r>
              <a:rPr lang="en-US" dirty="0" smtClean="0"/>
              <a:t>!) sequences,  better results, </a:t>
            </a:r>
            <a:r>
              <a:rPr lang="en-US" dirty="0" err="1" smtClean="0"/>
              <a:t>longuest</a:t>
            </a:r>
            <a:r>
              <a:rPr lang="en-US" dirty="0" smtClean="0"/>
              <a:t> running time!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390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truths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sources of RNA structural data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Denise Ponty - Tuto ARN - IGM@Seillac'12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3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End.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1.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sequence</a:t>
            </a:r>
            <a:r>
              <a:rPr lang="fr-FR" dirty="0" smtClean="0"/>
              <a:t> </a:t>
            </a:r>
            <a:r>
              <a:rPr lang="fr-FR" dirty="0" err="1" smtClean="0"/>
              <a:t>alignment</a:t>
            </a:r>
            <a:endParaRPr lang="fr-FR" dirty="0" smtClean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81897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Une approche heuristique : Carnac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mtClean="0"/>
              <a:t>Recherche des tiges-boucles candidates dans chaque séquence, indépendamment</a:t>
            </a:r>
          </a:p>
          <a:p>
            <a:pPr eaLnBrk="1" hangingPunct="1">
              <a:lnSpc>
                <a:spcPct val="90000"/>
              </a:lnSpc>
            </a:pPr>
            <a:r>
              <a:rPr lang="fr-FR" smtClean="0"/>
              <a:t>Recherche de « points d’ancrage » : régions très conservées entre les 2 séquences</a:t>
            </a:r>
          </a:p>
          <a:p>
            <a:pPr eaLnBrk="1" hangingPunct="1">
              <a:lnSpc>
                <a:spcPct val="90000"/>
              </a:lnSpc>
            </a:pPr>
            <a:r>
              <a:rPr lang="fr-FR" smtClean="0"/>
              <a:t>Sélection des tiges « alignables »</a:t>
            </a:r>
          </a:p>
          <a:p>
            <a:pPr eaLnBrk="1" hangingPunct="1">
              <a:lnSpc>
                <a:spcPct val="90000"/>
              </a:lnSpc>
            </a:pPr>
            <a:r>
              <a:rPr lang="fr-FR" smtClean="0"/>
              <a:t>Repliement simultané « à la Sankoff » de chaque paire de tiges alignables </a:t>
            </a:r>
          </a:p>
        </p:txBody>
      </p:sp>
    </p:spTree>
    <p:extLst>
      <p:ext uri="{BB962C8B-B14F-4D97-AF65-F5344CB8AC3E}">
        <p14:creationId xmlns:p14="http://schemas.microsoft.com/office/powerpoint/2010/main" val="76731543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Application : tRNA Alanine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219200" y="1600200"/>
            <a:ext cx="7391400" cy="4291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fr-FR" sz="1200">
                <a:latin typeface="Courier New" pitchFamily="49" charset="0"/>
              </a:rPr>
              <a:t>&gt;Artibeus jamaicensis</a:t>
            </a:r>
          </a:p>
          <a:p>
            <a:r>
              <a:rPr lang="fr-FR" sz="1200">
                <a:latin typeface="Courier New" pitchFamily="49" charset="0"/>
              </a:rPr>
              <a:t>AAGGGCTTAGCTTAATTAAAGTAGTTGATTTGCATTCAGCAGCTGTAGGATAAAGTCTTGCAGTCCTTA</a:t>
            </a:r>
          </a:p>
          <a:p>
            <a:r>
              <a:rPr lang="fr-FR" sz="1200">
                <a:latin typeface="Courier New" pitchFamily="49" charset="0"/>
              </a:rPr>
              <a:t>&gt;Balaenoptera musculus</a:t>
            </a:r>
          </a:p>
          <a:p>
            <a:r>
              <a:rPr lang="fr-FR" sz="1200">
                <a:latin typeface="Courier New" pitchFamily="49" charset="0"/>
              </a:rPr>
              <a:t>GAGGATTTAGCTTAATTAAAGTGTTTGATTTGCATTCAATTGATGTAAGATATAGTCTTGCAGTCCTTA</a:t>
            </a:r>
          </a:p>
          <a:p>
            <a:r>
              <a:rPr lang="fr-FR" sz="1200">
                <a:latin typeface="Courier New" pitchFamily="49" charset="0"/>
              </a:rPr>
              <a:t>&gt;Bos taurus</a:t>
            </a:r>
          </a:p>
          <a:p>
            <a:r>
              <a:rPr lang="fr-FR" sz="1200">
                <a:latin typeface="Courier New" pitchFamily="49" charset="0"/>
              </a:rPr>
              <a:t>GAGGATTTAGCTTAATTAAAGTGGTTGATTTGCATTCAATTGATGTAAGGTGTAGTCTTGCAATCCTTA</a:t>
            </a:r>
          </a:p>
          <a:p>
            <a:r>
              <a:rPr lang="fr-FR" sz="1200">
                <a:latin typeface="Courier New" pitchFamily="49" charset="0"/>
              </a:rPr>
              <a:t>&gt;Canis familiaris</a:t>
            </a:r>
          </a:p>
          <a:p>
            <a:r>
              <a:rPr lang="fr-FR" sz="1200">
                <a:latin typeface="Courier New" pitchFamily="49" charset="0"/>
              </a:rPr>
              <a:t>GAGGGCTTAGCTTAATTAAAGTGTTTGATTTGCATTCAATTGATGTAAGATAGATTCTTGCAGCCCTTA</a:t>
            </a:r>
          </a:p>
          <a:p>
            <a:r>
              <a:rPr lang="fr-FR" sz="1200">
                <a:latin typeface="Courier New" pitchFamily="49" charset="0"/>
              </a:rPr>
              <a:t>&gt;Ceratotherium simum</a:t>
            </a:r>
          </a:p>
          <a:p>
            <a:r>
              <a:rPr lang="fr-FR" sz="1200">
                <a:latin typeface="Courier New" pitchFamily="49" charset="0"/>
              </a:rPr>
              <a:t>GAGGGTTTAGCTTAATTAAAGTGTTTGATTTGCATTCAGTTGATGTAAGATAGAGTCTTGCAGCCCTTA</a:t>
            </a:r>
          </a:p>
          <a:p>
            <a:r>
              <a:rPr lang="fr-FR" sz="1200">
                <a:latin typeface="Courier New" pitchFamily="49" charset="0"/>
              </a:rPr>
              <a:t>&gt;Dasypus novemcinctus</a:t>
            </a:r>
          </a:p>
          <a:p>
            <a:r>
              <a:rPr lang="fr-FR" sz="1200">
                <a:latin typeface="Courier New" pitchFamily="49" charset="0"/>
              </a:rPr>
              <a:t>GAGGACTTAGCTTAATTAAAGTGCCTGATTTGCGTTCAGGAGATGTGGGGCTAAATCTTGCAGTCCTTA</a:t>
            </a:r>
          </a:p>
          <a:p>
            <a:r>
              <a:rPr lang="fr-FR" sz="1200">
                <a:latin typeface="Courier New" pitchFamily="49" charset="0"/>
              </a:rPr>
              <a:t>&gt;Equus asinus</a:t>
            </a:r>
          </a:p>
          <a:p>
            <a:r>
              <a:rPr lang="fr-FR" sz="1200">
                <a:latin typeface="Courier New" pitchFamily="49" charset="0"/>
              </a:rPr>
              <a:t>AAGGGCTTAGCTTAATGAAAGTGTTTGATTTGCGTTCAATTGATGTGAGATAGAGTCTTGCAGTCCTTA</a:t>
            </a:r>
          </a:p>
          <a:p>
            <a:r>
              <a:rPr lang="fr-FR" sz="1200">
                <a:latin typeface="Courier New" pitchFamily="49" charset="0"/>
              </a:rPr>
              <a:t>&gt;Erinaceus europeus</a:t>
            </a:r>
          </a:p>
          <a:p>
            <a:r>
              <a:rPr lang="fr-FR" sz="1200">
                <a:latin typeface="Courier New" pitchFamily="49" charset="0"/>
              </a:rPr>
              <a:t>GAGGATTTAGCTTAAAAAAAGTGGTTGATTTGCATTCAATTGATATAGGAAATATAATCTTGTAATCCTTA</a:t>
            </a:r>
          </a:p>
          <a:p>
            <a:r>
              <a:rPr lang="fr-FR" sz="1200">
                <a:latin typeface="Courier New" pitchFamily="49" charset="0"/>
              </a:rPr>
              <a:t>&gt;Felis catus</a:t>
            </a:r>
          </a:p>
          <a:p>
            <a:r>
              <a:rPr lang="fr-FR" sz="1200">
                <a:latin typeface="Courier New" pitchFamily="49" charset="0"/>
              </a:rPr>
              <a:t>GAGGACTTAGCTTAATTAAAGTGTTTGATTTGCAATCAATTGATGTAAGATAGATTCTTGCAGTCCTTA</a:t>
            </a:r>
          </a:p>
          <a:p>
            <a:r>
              <a:rPr lang="fr-FR" sz="1200">
                <a:latin typeface="Courier New" pitchFamily="49" charset="0"/>
              </a:rPr>
              <a:t>&gt;Hippopotamus amphibius</a:t>
            </a:r>
          </a:p>
          <a:p>
            <a:r>
              <a:rPr lang="fr-FR" sz="1200">
                <a:latin typeface="Courier New" pitchFamily="49" charset="0"/>
              </a:rPr>
              <a:t>AGGGACTTAGCTTAATAAAAGCAGTTGAGTTGCATTCAATTGATGTGAGGTGCGGTCTTGCAGTCTCTA</a:t>
            </a:r>
          </a:p>
          <a:p>
            <a:r>
              <a:rPr lang="fr-FR" sz="1200">
                <a:latin typeface="Courier New" pitchFamily="49" charset="0"/>
              </a:rPr>
              <a:t>&gt;Homo sapiens</a:t>
            </a:r>
          </a:p>
          <a:p>
            <a:r>
              <a:rPr lang="fr-FR" sz="1200">
                <a:latin typeface="Courier New" pitchFamily="49" charset="0"/>
              </a:rPr>
              <a:t>AAGGGCTTAGCTTAATTAAAGTGGCTGATTTGCGTTCAGTTGATGCAGAGTGGGGTTTTGCAGTCCTTA</a:t>
            </a:r>
          </a:p>
          <a:p>
            <a:endParaRPr lang="fr-FR" sz="120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49883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Carnac - 3 séquences</a:t>
            </a:r>
          </a:p>
        </p:txBody>
      </p:sp>
      <p:pic>
        <p:nvPicPr>
          <p:cNvPr id="69635" name="Picture 3" descr="C:\Documents and Settings\acer\Bureau\predictions\CARNAC-Artibeus-3seq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905000"/>
            <a:ext cx="3268663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041537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Carnac - 6 séquences</a:t>
            </a:r>
          </a:p>
        </p:txBody>
      </p:sp>
      <p:pic>
        <p:nvPicPr>
          <p:cNvPr id="70659" name="Picture 3" descr="C:\Documents and Settings\acer\Bureau\predictions\CARNAC-Artibeus-6seq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00200"/>
            <a:ext cx="38274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426416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Carnac - 11 séquences</a:t>
            </a:r>
          </a:p>
        </p:txBody>
      </p:sp>
      <p:pic>
        <p:nvPicPr>
          <p:cNvPr id="71683" name="Picture 1027" descr="C:\Documents and Settings\acer\Bureau\predictions\CARNAC-Artibeus-11seq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76400"/>
            <a:ext cx="35909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224876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sz="4000" smtClean="0"/>
              <a:t>Application : tRNA </a:t>
            </a:r>
            <a:r>
              <a:rPr lang="fr-FR" sz="4000" i="1" smtClean="0"/>
              <a:t>H.sapiens Arg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1143000" y="1752600"/>
            <a:ext cx="7620000" cy="4656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fr-FR" sz="1200">
                <a:latin typeface="Courier New" pitchFamily="49" charset="0"/>
              </a:rPr>
              <a:t>&gt;Homo sapiens Arg, True Structure</a:t>
            </a:r>
          </a:p>
          <a:p>
            <a:r>
              <a:rPr lang="fr-FR" sz="1200">
                <a:latin typeface="Courier New" pitchFamily="49" charset="0"/>
              </a:rPr>
              <a:t>TGGTATATAGTTTAAACAAAACGAATGATTTCGACTCATTAAATTATGATAATCATATTTACCAA</a:t>
            </a:r>
          </a:p>
          <a:p>
            <a:r>
              <a:rPr lang="fr-FR" sz="1200">
                <a:latin typeface="Courier New" pitchFamily="49" charset="0"/>
              </a:rPr>
              <a:t>(((((.(..((((.....)))).(((((.......)))))....(((((...)))))).))))).</a:t>
            </a:r>
          </a:p>
          <a:p>
            <a:endParaRPr lang="fr-FR" sz="1200">
              <a:latin typeface="Courier New" pitchFamily="49" charset="0"/>
            </a:endParaRPr>
          </a:p>
          <a:p>
            <a:r>
              <a:rPr lang="fr-FR" sz="1200">
                <a:latin typeface="Courier New" pitchFamily="49" charset="0"/>
              </a:rPr>
              <a:t>&gt;Homo sapiensArg TGGTATATAGTTTAAACAAAACGAATGATTTCGACTCATTAAATTATGATAATCATATTTACCAA</a:t>
            </a:r>
          </a:p>
          <a:p>
            <a:r>
              <a:rPr lang="fr-FR" sz="1200">
                <a:latin typeface="Courier New" pitchFamily="49" charset="0"/>
              </a:rPr>
              <a:t>&gt;Homo sapiensAsn</a:t>
            </a:r>
          </a:p>
          <a:p>
            <a:r>
              <a:rPr lang="fr-FR" sz="1200">
                <a:latin typeface="Courier New" pitchFamily="49" charset="0"/>
              </a:rPr>
              <a:t>TAGATTGAAGCCAGTTGATTAGGGTGCTTAGCTGTTAACTAAGTGTTTGTGGGTTTAAGTCCCATTGGTCTAG</a:t>
            </a:r>
          </a:p>
          <a:p>
            <a:r>
              <a:rPr lang="fr-FR" sz="1200">
                <a:latin typeface="Courier New" pitchFamily="49" charset="0"/>
              </a:rPr>
              <a:t>&gt;Homo sapiensAsp</a:t>
            </a:r>
          </a:p>
          <a:p>
            <a:r>
              <a:rPr lang="fr-FR" sz="1200">
                <a:latin typeface="Courier New" pitchFamily="49" charset="0"/>
              </a:rPr>
              <a:t>AAGGTATTAGAAAAACCATTTCATAACTTTGTCAAAGTTAAATTATAGGCTAAATCCTATATATCTTA</a:t>
            </a:r>
          </a:p>
          <a:p>
            <a:r>
              <a:rPr lang="fr-FR" sz="1200">
                <a:latin typeface="Courier New" pitchFamily="49" charset="0"/>
              </a:rPr>
              <a:t>&gt;Homo sapiensCys</a:t>
            </a:r>
          </a:p>
          <a:p>
            <a:r>
              <a:rPr lang="fr-FR" sz="1200">
                <a:latin typeface="Courier New" pitchFamily="49" charset="0"/>
              </a:rPr>
              <a:t>AGCTCCGAGGTGATTTTCATATTGAATTGCAAATTCGAAGAAGCAGCTTCAAACCTGCCGGGGCTT</a:t>
            </a:r>
          </a:p>
          <a:p>
            <a:r>
              <a:rPr lang="fr-FR" sz="1200">
                <a:latin typeface="Courier New" pitchFamily="49" charset="0"/>
              </a:rPr>
              <a:t>&gt;Homo sapiensGln</a:t>
            </a:r>
          </a:p>
          <a:p>
            <a:r>
              <a:rPr lang="fr-FR" sz="1200">
                <a:latin typeface="Courier New" pitchFamily="49" charset="0"/>
              </a:rPr>
              <a:t>TAGGATGGGGTGTGATAGGTGGCACGGAGAATTTTGGATTCTCAGGGATGGGTTCGATTCTCATAGTCCTAG</a:t>
            </a:r>
          </a:p>
          <a:p>
            <a:r>
              <a:rPr lang="fr-FR" sz="1200">
                <a:latin typeface="Courier New" pitchFamily="49" charset="0"/>
              </a:rPr>
              <a:t>&gt;Homo sapiensGlu</a:t>
            </a:r>
          </a:p>
          <a:p>
            <a:r>
              <a:rPr lang="fr-FR" sz="1200">
                <a:latin typeface="Courier New" pitchFamily="49" charset="0"/>
              </a:rPr>
              <a:t>GTTCTTGTAGTTGAAATACAACGATGGTTTTTCATATCATTGGTCGTGGTTGTAGTCCGTGCGAGAATA</a:t>
            </a:r>
          </a:p>
          <a:p>
            <a:r>
              <a:rPr lang="fr-FR" sz="1200">
                <a:latin typeface="Courier New" pitchFamily="49" charset="0"/>
              </a:rPr>
              <a:t>&gt;Homo sapiensGly</a:t>
            </a:r>
          </a:p>
          <a:p>
            <a:r>
              <a:rPr lang="fr-FR" sz="1200">
                <a:latin typeface="Courier New" pitchFamily="49" charset="0"/>
              </a:rPr>
              <a:t>ACTCTTTTAGTATAAATAGTACCGTTAACTTCCAATTAACTAGTTTTGACAACATTCAAAAAAGAGTA</a:t>
            </a:r>
          </a:p>
          <a:p>
            <a:r>
              <a:rPr lang="fr-FR" sz="1200">
                <a:latin typeface="Courier New" pitchFamily="49" charset="0"/>
              </a:rPr>
              <a:t>&gt;Homo sapiensHis</a:t>
            </a:r>
          </a:p>
          <a:p>
            <a:r>
              <a:rPr lang="fr-FR" sz="1200">
                <a:latin typeface="Courier New" pitchFamily="49" charset="0"/>
              </a:rPr>
              <a:t>GTAAATATAGTTTAACCAAAACATCAGATTGTGAATCTGACAACAGAGGCTTACGACCCCTTATTTACC</a:t>
            </a:r>
          </a:p>
          <a:p>
            <a:r>
              <a:rPr lang="fr-FR" sz="1200">
                <a:latin typeface="Courier New" pitchFamily="49" charset="0"/>
              </a:rPr>
              <a:t>&gt;Homo sapiensIso</a:t>
            </a:r>
          </a:p>
          <a:p>
            <a:r>
              <a:rPr lang="fr-FR" sz="1200">
                <a:latin typeface="Courier New" pitchFamily="49" charset="0"/>
              </a:rPr>
              <a:t>AGAAATATGTCTGATAAAAGAGTTACTTTGATAGAGTAAATAATAGGAGCTTAAACCCCCTTATTTCTA</a:t>
            </a:r>
          </a:p>
          <a:p>
            <a:r>
              <a:rPr lang="fr-FR" sz="1200">
                <a:latin typeface="Courier New" pitchFamily="49" charset="0"/>
              </a:rPr>
              <a:t>&gt;Homo sapiensLeuCun</a:t>
            </a:r>
          </a:p>
          <a:p>
            <a:r>
              <a:rPr lang="fr-FR" sz="1200">
                <a:latin typeface="Courier New" pitchFamily="49" charset="0"/>
              </a:rPr>
              <a:t>ACTTTTAAAGGATAACAGCTATCCATTGGTCTTAGGCCCCAAAAATTTTGGTGCAACTCCAAATAAAAGTA</a:t>
            </a:r>
          </a:p>
          <a:p>
            <a:endParaRPr lang="fr-FR" sz="120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55323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Carnac - 10 séquences</a:t>
            </a:r>
          </a:p>
        </p:txBody>
      </p:sp>
      <p:pic>
        <p:nvPicPr>
          <p:cNvPr id="73731" name="Picture 4" descr="CARNAC-Homo-Arg-10seq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59113" y="1773238"/>
            <a:ext cx="3409950" cy="4413250"/>
          </a:xfrm>
          <a:noFill/>
        </p:spPr>
      </p:pic>
    </p:spTree>
    <p:extLst>
      <p:ext uri="{BB962C8B-B14F-4D97-AF65-F5344CB8AC3E}">
        <p14:creationId xmlns:p14="http://schemas.microsoft.com/office/powerpoint/2010/main" val="320122744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RNAz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447800"/>
            <a:ext cx="6096000" cy="488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4860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Sources of RNA structural data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684069"/>
              </p:ext>
            </p:extLst>
          </p:nvPr>
        </p:nvGraphicFramePr>
        <p:xfrm>
          <a:off x="533400" y="1295401"/>
          <a:ext cx="8077199" cy="4426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3951"/>
                <a:gridCol w="798187"/>
                <a:gridCol w="542896"/>
                <a:gridCol w="2864748"/>
                <a:gridCol w="851507"/>
                <a:gridCol w="851507"/>
                <a:gridCol w="1394403"/>
              </a:tblGrid>
              <a:tr h="3047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Name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Data type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Scope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Description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File formats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#</a:t>
                      </a:r>
                      <a:r>
                        <a:rPr lang="en-GB" sz="1000" dirty="0" smtClean="0">
                          <a:effectLst/>
                        </a:rPr>
                        <a:t>Entries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URL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/>
                </a:tc>
              </a:tr>
              <a:tr h="420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PDB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All-atoms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General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RCSB Protein Data Bank – Global repository for 3D molecular models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PDB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~1,900 models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http://www.pdb.org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</a:tr>
              <a:tr h="6074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NDB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All-atoms, Secondary structures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General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Nucleic Acids Database – Nucleic acids models and structural annotations.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PDB, RNAML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~2,000 models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http://bit.ly/rna-ndb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</a:tr>
              <a:tr h="9804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RFAM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Alignments,</a:t>
                      </a:r>
                      <a:br>
                        <a:rPr lang="en-GB" sz="1000">
                          <a:effectLst/>
                        </a:rPr>
                      </a:br>
                      <a:r>
                        <a:rPr lang="en-GB" sz="1000">
                          <a:effectLst/>
                        </a:rPr>
                        <a:t>Secondary structures</a:t>
                      </a:r>
                      <a:r>
                        <a:rPr lang="en-GB" sz="1000" baseline="30000">
                          <a:effectLst/>
                        </a:rPr>
                        <a:t>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General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RNA FAMilies – Multiple alignments of RNA as functional families. Features consensus secondary structures, either predicted and/or manually curated.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STOCKHOLM, FASTA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~1,973 </a:t>
                      </a:r>
                      <a:r>
                        <a:rPr lang="en-GB" sz="1000" dirty="0" smtClean="0">
                          <a:effectLst/>
                        </a:rPr>
                        <a:t>Alignments/ </a:t>
                      </a:r>
                      <a:r>
                        <a:rPr lang="en-GB" sz="1000" dirty="0">
                          <a:effectLst/>
                        </a:rPr>
                        <a:t>structures, 2,756,313 sequences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http://bit.ly/rfam-db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</a:tr>
              <a:tr h="6074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STRAND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Secondary structures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General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The RNA secondary STRucture and statistical ANalysis Database – Curated aggregation of several databases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CT, BPSEQ, RNAML, FASTA, Vienna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4,666 structures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http://bit.ly/sstrand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</a:tr>
              <a:tr h="5953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PseudoBase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Secondary structures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dirty="0" err="1">
                          <a:effectLst/>
                        </a:rPr>
                        <a:t>Pseudoknotted</a:t>
                      </a:r>
                      <a:r>
                        <a:rPr lang="en-GB" sz="1000" dirty="0">
                          <a:effectLst/>
                        </a:rPr>
                        <a:t> RNAs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dirty="0" err="1">
                          <a:effectLst/>
                        </a:rPr>
                        <a:t>PseudoBase</a:t>
                      </a:r>
                      <a:r>
                        <a:rPr lang="en-GB" sz="1000" dirty="0">
                          <a:effectLst/>
                        </a:rPr>
                        <a:t> – Secondary structure of known </a:t>
                      </a:r>
                      <a:r>
                        <a:rPr lang="en-GB" sz="1000" dirty="0" err="1">
                          <a:effectLst/>
                        </a:rPr>
                        <a:t>pseudonotted</a:t>
                      </a:r>
                      <a:r>
                        <a:rPr lang="en-GB" sz="1000" dirty="0">
                          <a:effectLst/>
                        </a:rPr>
                        <a:t> RNAs.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Extended Vienna RNA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359 structures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http://bit.ly/pkbase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</a:tr>
              <a:tr h="9098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CRW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Sequence alignments,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Secondary structures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Ribosomal RNAs, Introns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Comparative RNA Web Site – Manually curated alignments and statistics of ribosomal RNAs.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FASTA, ALN, BPSEQ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1,109 structures,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91,877 sequences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http://bit.ly/crw-rna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Denise Ponty - Tuto ARN - IGM@Seillac'12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3498112" y="560206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…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16259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onty\Documents\Presentations\2012-03-VIZBI\FileFormatExample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" r="63998"/>
          <a:stretch/>
        </p:blipFill>
        <p:spPr bwMode="auto">
          <a:xfrm>
            <a:off x="76200" y="828675"/>
            <a:ext cx="5577840" cy="5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RNA file formats: Sequences (alignments)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Denise Ponty - Tuto ARN - IGM@Seillac'12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3955</TotalTime>
  <Words>2639</Words>
  <Application>Microsoft Office PowerPoint</Application>
  <PresentationFormat>Affichage à l'écran (4:3)</PresentationFormat>
  <Paragraphs>666</Paragraphs>
  <Slides>79</Slides>
  <Notes>79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79</vt:i4>
      </vt:variant>
    </vt:vector>
  </HeadingPairs>
  <TitlesOfParts>
    <vt:vector size="80" baseType="lpstr">
      <vt:lpstr>Origin</vt:lpstr>
      <vt:lpstr>A brief tutorial on RNA folding methods  and resources… </vt:lpstr>
      <vt:lpstr>Goals</vt:lpstr>
      <vt:lpstr>Ever heard of RNA?</vt:lpstr>
      <vt:lpstr>RNA structure(s)</vt:lpstr>
      <vt:lpstr>RNA structure(s)</vt:lpstr>
      <vt:lpstr>How RNA folds</vt:lpstr>
      <vt:lpstr>Ground truths</vt:lpstr>
      <vt:lpstr>Sources of RNA structural data</vt:lpstr>
      <vt:lpstr>RNA file formats: Sequences (alignments)</vt:lpstr>
      <vt:lpstr>RNA file formats: Sequences (alignments)</vt:lpstr>
      <vt:lpstr>RNA file formats: Secondary Structures</vt:lpstr>
      <vt:lpstr>RNA file formats: Secondary Structures</vt:lpstr>
      <vt:lpstr>RNA file formats: Secondary Structures</vt:lpstr>
      <vt:lpstr>RNA file formats: Secondary Structures</vt:lpstr>
      <vt:lpstr>RNA file formats: Secondary Structures</vt:lpstr>
      <vt:lpstr>RNA file formats: Secondary Structures</vt:lpstr>
      <vt:lpstr>Secondary Structure representations</vt:lpstr>
      <vt:lpstr>Basic prediction</vt:lpstr>
      <vt:lpstr>Minimal Free-Energy (MFE) Folding</vt:lpstr>
      <vt:lpstr>Optimization methods can be overly sensitive to fluctuations of the energy model</vt:lpstr>
      <vt:lpstr>Optimization methods can be overly sensitive to fluctuations of the energy model</vt:lpstr>
      <vt:lpstr>Ensemble properties</vt:lpstr>
      <vt:lpstr>Ensemble approaches in RNA folding</vt:lpstr>
      <vt:lpstr>Ensemble approaches indicate uncertainty and suggest alternative conformations</vt:lpstr>
      <vt:lpstr>Pseudoknots</vt:lpstr>
      <vt:lpstr>Pseudoknots</vt:lpstr>
      <vt:lpstr>Predicting and visualizing Pseudoknots</vt:lpstr>
      <vt:lpstr>Advanced structural features</vt:lpstr>
      <vt:lpstr>Non canonical interactions</vt:lpstr>
      <vt:lpstr>Non canonical interactions</vt:lpstr>
      <vt:lpstr>Non canonical interactions</vt:lpstr>
      <vt:lpstr>Non canonical interactions</vt:lpstr>
      <vt:lpstr>Leontis/Westhof nomenclature: A visual grammar for tertiary motifs</vt:lpstr>
      <vt:lpstr>Automated annotation of 3D RNA models</vt:lpstr>
      <vt:lpstr>Prediction by Homology</vt:lpstr>
      <vt:lpstr>The 3 main strategies</vt:lpstr>
      <vt:lpstr>1. From sequence alignment</vt:lpstr>
      <vt:lpstr>Détecting covariations</vt:lpstr>
      <vt:lpstr>RNAalifold</vt:lpstr>
      <vt:lpstr>Application : tRNA Alanine</vt:lpstr>
      <vt:lpstr>ClustalW alignment</vt:lpstr>
      <vt:lpstr>RNAalifold</vt:lpstr>
      <vt:lpstr>Application : tRNA H.sapiens</vt:lpstr>
      <vt:lpstr>ClustalW alignment</vt:lpstr>
      <vt:lpstr>RNAalifold</vt:lpstr>
      <vt:lpstr>Simultaneous folding and alignment</vt:lpstr>
      <vt:lpstr>Approaches</vt:lpstr>
      <vt:lpstr>Principes généraux</vt:lpstr>
      <vt:lpstr>LocARNA</vt:lpstr>
      <vt:lpstr>LocARNA : tRNA Alanine</vt:lpstr>
      <vt:lpstr>LocARNA : tRNA Alanine</vt:lpstr>
      <vt:lpstr>LocARNA : tRNA Alanine – 2 sequences</vt:lpstr>
      <vt:lpstr>LocARNA : tRNA Alanine – 3 sequences</vt:lpstr>
      <vt:lpstr>LocARNA : tRNA Alanine – 6 sequences</vt:lpstr>
      <vt:lpstr>LocARNA : tRNA H. sapiens </vt:lpstr>
      <vt:lpstr>LocARNA : tRNA H. sapiens </vt:lpstr>
      <vt:lpstr>Folding then alignment</vt:lpstr>
      <vt:lpstr>R-Coffee </vt:lpstr>
      <vt:lpstr>R-Coffee : Pipeline</vt:lpstr>
      <vt:lpstr>R-Coffee : tRNA Alanine</vt:lpstr>
      <vt:lpstr>R-Coffee : tRNA Alanine – repliements individuels</vt:lpstr>
      <vt:lpstr>Alignement ClustalW (donné par R-Coffee)</vt:lpstr>
      <vt:lpstr>Alignement  Structure (par RNAalifold)</vt:lpstr>
      <vt:lpstr>R-Coffee : tRNA H. sapiens </vt:lpstr>
      <vt:lpstr>Alignement ClustalW (donné par R-Coffee)</vt:lpstr>
      <vt:lpstr>Alignement  Structure (par RNAalifold)</vt:lpstr>
      <vt:lpstr>Conclusion / Discussion</vt:lpstr>
      <vt:lpstr>Présentation PowerPoint</vt:lpstr>
      <vt:lpstr>Conclusion / Discussion</vt:lpstr>
      <vt:lpstr>The End.</vt:lpstr>
      <vt:lpstr>1. From sequence alignment</vt:lpstr>
      <vt:lpstr>Une approche heuristique : Carnac</vt:lpstr>
      <vt:lpstr>Application : tRNA Alanine</vt:lpstr>
      <vt:lpstr>Carnac - 3 séquences</vt:lpstr>
      <vt:lpstr>Carnac - 6 séquences</vt:lpstr>
      <vt:lpstr>Carnac - 11 séquences</vt:lpstr>
      <vt:lpstr>Application : tRNA H.sapiens Arg</vt:lpstr>
      <vt:lpstr>Carnac - 10 séquences</vt:lpstr>
      <vt:lpstr>RNAz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RNA 3D and 2D structure </dc:title>
  <dc:creator>ponty</dc:creator>
  <cp:lastModifiedBy>Yann Ponty</cp:lastModifiedBy>
  <cp:revision>127</cp:revision>
  <dcterms:created xsi:type="dcterms:W3CDTF">2012-03-04T00:49:13Z</dcterms:created>
  <dcterms:modified xsi:type="dcterms:W3CDTF">2012-06-12T17:13:14Z</dcterms:modified>
</cp:coreProperties>
</file>