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61" r:id="rId7"/>
    <p:sldId id="268" r:id="rId8"/>
    <p:sldId id="276" r:id="rId9"/>
    <p:sldId id="262" r:id="rId10"/>
    <p:sldId id="265" r:id="rId11"/>
    <p:sldId id="269" r:id="rId12"/>
    <p:sldId id="270" r:id="rId13"/>
    <p:sldId id="278" r:id="rId14"/>
    <p:sldId id="263" r:id="rId15"/>
    <p:sldId id="266" r:id="rId16"/>
    <p:sldId id="272" r:id="rId17"/>
    <p:sldId id="273" r:id="rId18"/>
    <p:sldId id="280" r:id="rId19"/>
    <p:sldId id="267" r:id="rId20"/>
    <p:sldId id="264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1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20147-6CF9-8243-9E90-0F680A7C735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F20EBF6-B8AE-E241-9372-86695A1437F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/>
      </dgm:spPr>
      <dgm:t>
        <a:bodyPr/>
        <a:lstStyle/>
        <a:p>
          <a:endParaRPr lang="en-US" dirty="0"/>
        </a:p>
      </dgm:t>
    </dgm:pt>
    <dgm:pt modelId="{DC0A97E8-470F-294E-917C-69B4267DC1F0}" type="parTrans" cxnId="{4954A813-DAE0-6449-BB9C-B3CFC0519FCC}">
      <dgm:prSet/>
      <dgm:spPr/>
      <dgm:t>
        <a:bodyPr/>
        <a:lstStyle/>
        <a:p>
          <a:endParaRPr lang="en-US"/>
        </a:p>
      </dgm:t>
    </dgm:pt>
    <dgm:pt modelId="{6FEECDF6-42B6-C640-BCC8-89200A2BF7C1}" type="sibTrans" cxnId="{4954A813-DAE0-6449-BB9C-B3CFC0519FCC}">
      <dgm:prSet/>
      <dgm:spPr/>
      <dgm:t>
        <a:bodyPr/>
        <a:lstStyle/>
        <a:p>
          <a:endParaRPr lang="en-US"/>
        </a:p>
      </dgm:t>
    </dgm:pt>
    <dgm:pt modelId="{CE28666D-4BB5-CF49-A6A1-1308E7EFA21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/>
      </dgm:spPr>
      <dgm:t>
        <a:bodyPr/>
        <a:lstStyle/>
        <a:p>
          <a:endParaRPr lang="en-US" dirty="0"/>
        </a:p>
      </dgm:t>
    </dgm:pt>
    <dgm:pt modelId="{CB422F0A-A7CE-D94E-A520-A79258333E5E}" type="parTrans" cxnId="{515EF2C6-3C3A-C043-9E6D-7F7C2800C89C}">
      <dgm:prSet/>
      <dgm:spPr/>
      <dgm:t>
        <a:bodyPr/>
        <a:lstStyle/>
        <a:p>
          <a:endParaRPr lang="en-US"/>
        </a:p>
      </dgm:t>
    </dgm:pt>
    <dgm:pt modelId="{FD5B72FD-FDA9-FE49-829E-B509F3F07514}" type="sibTrans" cxnId="{515EF2C6-3C3A-C043-9E6D-7F7C2800C89C}">
      <dgm:prSet/>
      <dgm:spPr/>
      <dgm:t>
        <a:bodyPr/>
        <a:lstStyle/>
        <a:p>
          <a:endParaRPr lang="en-US"/>
        </a:p>
      </dgm:t>
    </dgm:pt>
    <dgm:pt modelId="{9A5CE75E-239C-FB4A-80BF-5B02A63AD8F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569C53A-27DA-7F4D-83A5-30FAB5B47215}" type="parTrans" cxnId="{BB02DE25-AB67-ED4F-B817-D5DE7D70D76E}">
      <dgm:prSet/>
      <dgm:spPr/>
      <dgm:t>
        <a:bodyPr/>
        <a:lstStyle/>
        <a:p>
          <a:endParaRPr lang="en-US"/>
        </a:p>
      </dgm:t>
    </dgm:pt>
    <dgm:pt modelId="{6929FD48-141A-CE41-942E-67583D61C6D0}" type="sibTrans" cxnId="{BB02DE25-AB67-ED4F-B817-D5DE7D70D76E}">
      <dgm:prSet/>
      <dgm:spPr/>
      <dgm:t>
        <a:bodyPr/>
        <a:lstStyle/>
        <a:p>
          <a:endParaRPr lang="en-US"/>
        </a:p>
      </dgm:t>
    </dgm:pt>
    <dgm:pt modelId="{6FEBE1AA-8F11-4B43-9EAF-3553A3B31DEB}" type="pres">
      <dgm:prSet presAssocID="{D7C20147-6CF9-8243-9E90-0F680A7C7355}" presName="Name0" presStyleCnt="0">
        <dgm:presLayoutVars>
          <dgm:dir/>
          <dgm:resizeHandles val="exact"/>
        </dgm:presLayoutVars>
      </dgm:prSet>
      <dgm:spPr/>
    </dgm:pt>
    <dgm:pt modelId="{863BE9EF-40D4-4F41-9FD9-9765EDDCBCBE}" type="pres">
      <dgm:prSet presAssocID="{4F20EBF6-B8AE-E241-9372-86695A1437FE}" presName="node" presStyleLbl="node1" presStyleIdx="0" presStyleCnt="3" custScaleX="80166" custScaleY="13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6C267-99B5-AE40-AEED-533FB71DA2D0}" type="pres">
      <dgm:prSet presAssocID="{6FEECDF6-42B6-C640-BCC8-89200A2BF7C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8C54690-3011-934E-8A98-0A2E13DCD9BE}" type="pres">
      <dgm:prSet presAssocID="{6FEECDF6-42B6-C640-BCC8-89200A2BF7C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4EB9A0D-E2CF-1445-8CC5-D7039472134C}" type="pres">
      <dgm:prSet presAssocID="{CE28666D-4BB5-CF49-A6A1-1308E7EFA210}" presName="node" presStyleLbl="node1" presStyleIdx="1" presStyleCnt="3" custScaleX="82184" custScaleY="13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9186C-D9B8-1A4E-94E1-F733F3B7AB15}" type="pres">
      <dgm:prSet presAssocID="{FD5B72FD-FDA9-FE49-829E-B509F3F0751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CB7D981-3A5F-D447-8EDD-026F8273B898}" type="pres">
      <dgm:prSet presAssocID="{FD5B72FD-FDA9-FE49-829E-B509F3F0751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7847DF0-80E3-2A4F-B775-EA5886BB40DC}" type="pres">
      <dgm:prSet presAssocID="{9A5CE75E-239C-FB4A-80BF-5B02A63AD8F6}" presName="node" presStyleLbl="node1" presStyleIdx="2" presStyleCnt="3" custScaleX="113037" custScaleY="137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3D94B-ACAD-3647-B477-904A6BD1A117}" type="presOf" srcId="{D7C20147-6CF9-8243-9E90-0F680A7C7355}" destId="{6FEBE1AA-8F11-4B43-9EAF-3553A3B31DEB}" srcOrd="0" destOrd="0" presId="urn:microsoft.com/office/officeart/2005/8/layout/process1"/>
    <dgm:cxn modelId="{515EF2C6-3C3A-C043-9E6D-7F7C2800C89C}" srcId="{D7C20147-6CF9-8243-9E90-0F680A7C7355}" destId="{CE28666D-4BB5-CF49-A6A1-1308E7EFA210}" srcOrd="1" destOrd="0" parTransId="{CB422F0A-A7CE-D94E-A520-A79258333E5E}" sibTransId="{FD5B72FD-FDA9-FE49-829E-B509F3F07514}"/>
    <dgm:cxn modelId="{93F38B99-0227-EC47-B41F-63C06C743F50}" type="presOf" srcId="{6FEECDF6-42B6-C640-BCC8-89200A2BF7C1}" destId="{18C54690-3011-934E-8A98-0A2E13DCD9BE}" srcOrd="1" destOrd="0" presId="urn:microsoft.com/office/officeart/2005/8/layout/process1"/>
    <dgm:cxn modelId="{B1CE26A7-069F-0049-853A-AF3E55191E0A}" type="presOf" srcId="{6FEECDF6-42B6-C640-BCC8-89200A2BF7C1}" destId="{F436C267-99B5-AE40-AEED-533FB71DA2D0}" srcOrd="0" destOrd="0" presId="urn:microsoft.com/office/officeart/2005/8/layout/process1"/>
    <dgm:cxn modelId="{F63346C7-100B-A649-8137-7A1E39B57FBA}" type="presOf" srcId="{FD5B72FD-FDA9-FE49-829E-B509F3F07514}" destId="{7CB7D981-3A5F-D447-8EDD-026F8273B898}" srcOrd="1" destOrd="0" presId="urn:microsoft.com/office/officeart/2005/8/layout/process1"/>
    <dgm:cxn modelId="{8E07945A-92CB-7144-AAE5-19290D96304B}" type="presOf" srcId="{4F20EBF6-B8AE-E241-9372-86695A1437FE}" destId="{863BE9EF-40D4-4F41-9FD9-9765EDDCBCBE}" srcOrd="0" destOrd="0" presId="urn:microsoft.com/office/officeart/2005/8/layout/process1"/>
    <dgm:cxn modelId="{5777149C-12F3-7141-8D27-CA3BEA0ED7AC}" type="presOf" srcId="{FD5B72FD-FDA9-FE49-829E-B509F3F07514}" destId="{6529186C-D9B8-1A4E-94E1-F733F3B7AB15}" srcOrd="0" destOrd="0" presId="urn:microsoft.com/office/officeart/2005/8/layout/process1"/>
    <dgm:cxn modelId="{4954A813-DAE0-6449-BB9C-B3CFC0519FCC}" srcId="{D7C20147-6CF9-8243-9E90-0F680A7C7355}" destId="{4F20EBF6-B8AE-E241-9372-86695A1437FE}" srcOrd="0" destOrd="0" parTransId="{DC0A97E8-470F-294E-917C-69B4267DC1F0}" sibTransId="{6FEECDF6-42B6-C640-BCC8-89200A2BF7C1}"/>
    <dgm:cxn modelId="{45938287-4A6F-954E-8743-DB0F32A61AA6}" type="presOf" srcId="{9A5CE75E-239C-FB4A-80BF-5B02A63AD8F6}" destId="{97847DF0-80E3-2A4F-B775-EA5886BB40DC}" srcOrd="0" destOrd="0" presId="urn:microsoft.com/office/officeart/2005/8/layout/process1"/>
    <dgm:cxn modelId="{BB02DE25-AB67-ED4F-B817-D5DE7D70D76E}" srcId="{D7C20147-6CF9-8243-9E90-0F680A7C7355}" destId="{9A5CE75E-239C-FB4A-80BF-5B02A63AD8F6}" srcOrd="2" destOrd="0" parTransId="{F569C53A-27DA-7F4D-83A5-30FAB5B47215}" sibTransId="{6929FD48-141A-CE41-942E-67583D61C6D0}"/>
    <dgm:cxn modelId="{5AA13AEA-074A-EC42-8C98-3ED9FCF21719}" type="presOf" srcId="{CE28666D-4BB5-CF49-A6A1-1308E7EFA210}" destId="{64EB9A0D-E2CF-1445-8CC5-D7039472134C}" srcOrd="0" destOrd="0" presId="urn:microsoft.com/office/officeart/2005/8/layout/process1"/>
    <dgm:cxn modelId="{89549693-973C-0443-BACD-1656527E14DE}" type="presParOf" srcId="{6FEBE1AA-8F11-4B43-9EAF-3553A3B31DEB}" destId="{863BE9EF-40D4-4F41-9FD9-9765EDDCBCBE}" srcOrd="0" destOrd="0" presId="urn:microsoft.com/office/officeart/2005/8/layout/process1"/>
    <dgm:cxn modelId="{136AFD2E-AE2B-7546-84ED-1B42C3E9295B}" type="presParOf" srcId="{6FEBE1AA-8F11-4B43-9EAF-3553A3B31DEB}" destId="{F436C267-99B5-AE40-AEED-533FB71DA2D0}" srcOrd="1" destOrd="0" presId="urn:microsoft.com/office/officeart/2005/8/layout/process1"/>
    <dgm:cxn modelId="{6DE7C6CE-C268-1848-A0AC-0537D4734017}" type="presParOf" srcId="{F436C267-99B5-AE40-AEED-533FB71DA2D0}" destId="{18C54690-3011-934E-8A98-0A2E13DCD9BE}" srcOrd="0" destOrd="0" presId="urn:microsoft.com/office/officeart/2005/8/layout/process1"/>
    <dgm:cxn modelId="{66B502B7-BECE-4D4B-9F0D-AD377E1C4950}" type="presParOf" srcId="{6FEBE1AA-8F11-4B43-9EAF-3553A3B31DEB}" destId="{64EB9A0D-E2CF-1445-8CC5-D7039472134C}" srcOrd="2" destOrd="0" presId="urn:microsoft.com/office/officeart/2005/8/layout/process1"/>
    <dgm:cxn modelId="{25162794-F8CE-8548-9D6D-496F5B50CC5E}" type="presParOf" srcId="{6FEBE1AA-8F11-4B43-9EAF-3553A3B31DEB}" destId="{6529186C-D9B8-1A4E-94E1-F733F3B7AB15}" srcOrd="3" destOrd="0" presId="urn:microsoft.com/office/officeart/2005/8/layout/process1"/>
    <dgm:cxn modelId="{109E04CB-0F22-9349-AAB5-44469DB866C0}" type="presParOf" srcId="{6529186C-D9B8-1A4E-94E1-F733F3B7AB15}" destId="{7CB7D981-3A5F-D447-8EDD-026F8273B898}" srcOrd="0" destOrd="0" presId="urn:microsoft.com/office/officeart/2005/8/layout/process1"/>
    <dgm:cxn modelId="{D0564456-D8BA-6748-A2CC-9CDF5A484ACA}" type="presParOf" srcId="{6FEBE1AA-8F11-4B43-9EAF-3553A3B31DEB}" destId="{97847DF0-80E3-2A4F-B775-EA5886BB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0D3B2-E974-7D4F-B65B-37AE27651BCC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7CF18-8341-774C-A980-8068D37DDB0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197D40-73F4-1242-A407-B038C8227419}" type="parTrans" cxnId="{3A767701-2017-A243-B33E-42215F19C94F}">
      <dgm:prSet/>
      <dgm:spPr/>
      <dgm:t>
        <a:bodyPr/>
        <a:lstStyle/>
        <a:p>
          <a:endParaRPr lang="en-US"/>
        </a:p>
      </dgm:t>
    </dgm:pt>
    <dgm:pt modelId="{F75F8F8A-BC1E-0C4E-A3D1-553232349A4E}" type="sibTrans" cxnId="{3A767701-2017-A243-B33E-42215F19C94F}">
      <dgm:prSet/>
      <dgm:spPr/>
      <dgm:t>
        <a:bodyPr/>
        <a:lstStyle/>
        <a:p>
          <a:endParaRPr lang="en-US"/>
        </a:p>
      </dgm:t>
    </dgm:pt>
    <dgm:pt modelId="{7DC259A4-F65E-BB48-A0C9-BE75CBF9E9C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6BF35B-A159-DF4B-ACFA-0DD9CB600FE1}" type="parTrans" cxnId="{865BDC87-40C3-E445-8278-BE83C63F7AED}">
      <dgm:prSet/>
      <dgm:spPr>
        <a:ln>
          <a:solidFill>
            <a:schemeClr val="tx2">
              <a:lumMod val="75000"/>
            </a:schemeClr>
          </a:solidFill>
          <a:headEnd type="triangle"/>
          <a:tailEnd type="none"/>
        </a:ln>
      </dgm:spPr>
      <dgm:t>
        <a:bodyPr/>
        <a:lstStyle/>
        <a:p>
          <a:endParaRPr lang="en-US"/>
        </a:p>
      </dgm:t>
    </dgm:pt>
    <dgm:pt modelId="{8D3C110C-660F-5E48-935F-FA85BC62D9B5}" type="sibTrans" cxnId="{865BDC87-40C3-E445-8278-BE83C63F7AED}">
      <dgm:prSet/>
      <dgm:spPr/>
      <dgm:t>
        <a:bodyPr/>
        <a:lstStyle/>
        <a:p>
          <a:endParaRPr lang="en-US"/>
        </a:p>
      </dgm:t>
    </dgm:pt>
    <dgm:pt modelId="{21D09293-94C3-FC49-BE76-0477635B30A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6FAEE6-98E6-9F4B-8208-F96DCE0789C7}" type="parTrans" cxnId="{67D5038A-9241-C94E-B70B-DF32A12A4142}">
      <dgm:prSet/>
      <dgm:spPr>
        <a:ln>
          <a:solidFill>
            <a:schemeClr val="tx2">
              <a:lumMod val="75000"/>
            </a:schemeClr>
          </a:solidFill>
          <a:headEnd type="triangle"/>
        </a:ln>
      </dgm:spPr>
      <dgm:t>
        <a:bodyPr/>
        <a:lstStyle/>
        <a:p>
          <a:endParaRPr lang="en-US"/>
        </a:p>
      </dgm:t>
    </dgm:pt>
    <dgm:pt modelId="{46F51B6B-78D7-4B43-9F96-E629BEC4AA41}" type="sibTrans" cxnId="{67D5038A-9241-C94E-B70B-DF32A12A4142}">
      <dgm:prSet/>
      <dgm:spPr/>
      <dgm:t>
        <a:bodyPr/>
        <a:lstStyle/>
        <a:p>
          <a:endParaRPr lang="en-US"/>
        </a:p>
      </dgm:t>
    </dgm:pt>
    <dgm:pt modelId="{85B0AEAC-D384-EE4D-9253-DD7DD2698D2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6D569ED-7BAC-884A-8E76-F3569E33329F}" type="parTrans" cxnId="{DEEE83F2-8952-7347-B037-A722185AFC57}">
      <dgm:prSet/>
      <dgm:spPr>
        <a:ln>
          <a:solidFill>
            <a:schemeClr val="tx2">
              <a:lumMod val="75000"/>
            </a:schemeClr>
          </a:solidFill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DDC133C0-5CA9-B24D-B02D-0BB056AF0690}" type="sibTrans" cxnId="{DEEE83F2-8952-7347-B037-A722185AFC57}">
      <dgm:prSet/>
      <dgm:spPr/>
      <dgm:t>
        <a:bodyPr/>
        <a:lstStyle/>
        <a:p>
          <a:endParaRPr lang="en-US"/>
        </a:p>
      </dgm:t>
    </dgm:pt>
    <dgm:pt modelId="{43F9616F-1A87-BF4A-B0B6-24EFEC393FF2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F157B26-2EEC-1543-B6AE-D8BC20D96ACB}" type="parTrans" cxnId="{E5D65E03-193A-CF4A-9B58-66895B834F06}">
      <dgm:prSet/>
      <dgm:spPr>
        <a:ln>
          <a:solidFill>
            <a:schemeClr val="tx2">
              <a:lumMod val="75000"/>
            </a:schemeClr>
          </a:solidFill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A9AB03CB-F7E2-194B-A89B-7318D1F69F79}" type="sibTrans" cxnId="{E5D65E03-193A-CF4A-9B58-66895B834F06}">
      <dgm:prSet/>
      <dgm:spPr/>
      <dgm:t>
        <a:bodyPr/>
        <a:lstStyle/>
        <a:p>
          <a:endParaRPr lang="en-US"/>
        </a:p>
      </dgm:t>
    </dgm:pt>
    <dgm:pt modelId="{31A643EE-F619-674F-A3F3-CF4F30C20C8F}" type="pres">
      <dgm:prSet presAssocID="{1EC0D3B2-E974-7D4F-B65B-37AE27651BC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1840A3-EE4E-EA46-8D25-5A75E3AA8EE0}" type="pres">
      <dgm:prSet presAssocID="{83B7CF18-8341-774C-A980-8068D37DDB06}" presName="singleCycle" presStyleCnt="0"/>
      <dgm:spPr/>
    </dgm:pt>
    <dgm:pt modelId="{A89E4826-F2DD-1C48-B533-2163E0608B80}" type="pres">
      <dgm:prSet presAssocID="{83B7CF18-8341-774C-A980-8068D37DDB06}" presName="singleCenter" presStyleLbl="node1" presStyleIdx="0" presStyleCnt="5" custScaleX="131352" custScaleY="128291" custLinFactNeighborX="-2336" custLinFactNeighborY="-3193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F1D3130-A117-BA43-A0C1-5B48E2468412}" type="pres">
      <dgm:prSet presAssocID="{576BF35B-A159-DF4B-ACFA-0DD9CB600FE1}" presName="Name56" presStyleLbl="parChTrans1D2" presStyleIdx="0" presStyleCnt="4"/>
      <dgm:spPr/>
      <dgm:t>
        <a:bodyPr/>
        <a:lstStyle/>
        <a:p>
          <a:endParaRPr lang="en-US"/>
        </a:p>
      </dgm:t>
    </dgm:pt>
    <dgm:pt modelId="{E59A331C-361C-824C-A010-FFA860B9E9A5}" type="pres">
      <dgm:prSet presAssocID="{7DC259A4-F65E-BB48-A0C9-BE75CBF9E9C9}" presName="text0" presStyleLbl="node1" presStyleIdx="1" presStyleCnt="5" custScaleX="137420" custScaleY="139021" custRadScaleRad="148204" custRadScaleInc="-111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9286D-AE12-3A4E-9E62-B824B18B6F82}" type="pres">
      <dgm:prSet presAssocID="{3E6FAEE6-98E6-9F4B-8208-F96DCE0789C7}" presName="Name56" presStyleLbl="parChTrans1D2" presStyleIdx="1" presStyleCnt="4"/>
      <dgm:spPr/>
      <dgm:t>
        <a:bodyPr/>
        <a:lstStyle/>
        <a:p>
          <a:endParaRPr lang="en-US"/>
        </a:p>
      </dgm:t>
    </dgm:pt>
    <dgm:pt modelId="{DF6C14B6-42FC-4344-AD05-7C8E9939CBAF}" type="pres">
      <dgm:prSet presAssocID="{21D09293-94C3-FC49-BE76-0477635B30A5}" presName="text0" presStyleLbl="node1" presStyleIdx="2" presStyleCnt="5" custAng="0" custScaleX="156807" custScaleY="114407" custRadScaleRad="122387" custRadScaleInc="-369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2DE59-069D-9C46-B991-49AA84DC664B}" type="pres">
      <dgm:prSet presAssocID="{46D569ED-7BAC-884A-8E76-F3569E33329F}" presName="Name56" presStyleLbl="parChTrans1D2" presStyleIdx="2" presStyleCnt="4"/>
      <dgm:spPr/>
      <dgm:t>
        <a:bodyPr/>
        <a:lstStyle/>
        <a:p>
          <a:endParaRPr lang="en-US"/>
        </a:p>
      </dgm:t>
    </dgm:pt>
    <dgm:pt modelId="{E3A9E385-FA55-9D4D-AABB-E28CC529934F}" type="pres">
      <dgm:prSet presAssocID="{85B0AEAC-D384-EE4D-9253-DD7DD2698D22}" presName="text0" presStyleLbl="node1" presStyleIdx="3" presStyleCnt="5" custRadScaleRad="154641" custRadScaleInc="-287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E6D31-610D-374B-BFFF-909DB8EA5F14}" type="pres">
      <dgm:prSet presAssocID="{3F157B26-2EEC-1543-B6AE-D8BC20D96AC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B36904A1-9596-5F4D-B7B2-7330822047BA}" type="pres">
      <dgm:prSet presAssocID="{43F9616F-1A87-BF4A-B0B6-24EFEC393FF2}" presName="text0" presStyleLbl="node1" presStyleIdx="4" presStyleCnt="5" custScaleX="60367" custScaleY="64093" custRadScaleRad="120505" custRadScaleInc="36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65E03-193A-CF4A-9B58-66895B834F06}" srcId="{83B7CF18-8341-774C-A980-8068D37DDB06}" destId="{43F9616F-1A87-BF4A-B0B6-24EFEC393FF2}" srcOrd="3" destOrd="0" parTransId="{3F157B26-2EEC-1543-B6AE-D8BC20D96ACB}" sibTransId="{A9AB03CB-F7E2-194B-A89B-7318D1F69F79}"/>
    <dgm:cxn modelId="{E3CAAF71-BCE1-D34E-8717-44EC148F6B32}" type="presOf" srcId="{3E6FAEE6-98E6-9F4B-8208-F96DCE0789C7}" destId="{1509286D-AE12-3A4E-9E62-B824B18B6F82}" srcOrd="0" destOrd="0" presId="urn:microsoft.com/office/officeart/2008/layout/RadialCluster"/>
    <dgm:cxn modelId="{8BA5C679-0B8E-774D-B286-04A291EB0B77}" type="presOf" srcId="{85B0AEAC-D384-EE4D-9253-DD7DD2698D22}" destId="{E3A9E385-FA55-9D4D-AABB-E28CC529934F}" srcOrd="0" destOrd="0" presId="urn:microsoft.com/office/officeart/2008/layout/RadialCluster"/>
    <dgm:cxn modelId="{AABB75A2-D1A8-6847-86A7-E6BDC940649D}" type="presOf" srcId="{21D09293-94C3-FC49-BE76-0477635B30A5}" destId="{DF6C14B6-42FC-4344-AD05-7C8E9939CBAF}" srcOrd="0" destOrd="0" presId="urn:microsoft.com/office/officeart/2008/layout/RadialCluster"/>
    <dgm:cxn modelId="{D074A0C7-5D55-CD40-BB6D-86BCFA0924CA}" type="presOf" srcId="{3F157B26-2EEC-1543-B6AE-D8BC20D96ACB}" destId="{F3BE6D31-610D-374B-BFFF-909DB8EA5F14}" srcOrd="0" destOrd="0" presId="urn:microsoft.com/office/officeart/2008/layout/RadialCluster"/>
    <dgm:cxn modelId="{DEEE83F2-8952-7347-B037-A722185AFC57}" srcId="{83B7CF18-8341-774C-A980-8068D37DDB06}" destId="{85B0AEAC-D384-EE4D-9253-DD7DD2698D22}" srcOrd="2" destOrd="0" parTransId="{46D569ED-7BAC-884A-8E76-F3569E33329F}" sibTransId="{DDC133C0-5CA9-B24D-B02D-0BB056AF0690}"/>
    <dgm:cxn modelId="{DA12E9B1-ACAC-9846-8F0F-0E1C1DF8F01D}" type="presOf" srcId="{46D569ED-7BAC-884A-8E76-F3569E33329F}" destId="{23D2DE59-069D-9C46-B991-49AA84DC664B}" srcOrd="0" destOrd="0" presId="urn:microsoft.com/office/officeart/2008/layout/RadialCluster"/>
    <dgm:cxn modelId="{865BDC87-40C3-E445-8278-BE83C63F7AED}" srcId="{83B7CF18-8341-774C-A980-8068D37DDB06}" destId="{7DC259A4-F65E-BB48-A0C9-BE75CBF9E9C9}" srcOrd="0" destOrd="0" parTransId="{576BF35B-A159-DF4B-ACFA-0DD9CB600FE1}" sibTransId="{8D3C110C-660F-5E48-935F-FA85BC62D9B5}"/>
    <dgm:cxn modelId="{C9AF7506-DB1E-F746-B328-D1F4DA3CB16F}" type="presOf" srcId="{43F9616F-1A87-BF4A-B0B6-24EFEC393FF2}" destId="{B36904A1-9596-5F4D-B7B2-7330822047BA}" srcOrd="0" destOrd="0" presId="urn:microsoft.com/office/officeart/2008/layout/RadialCluster"/>
    <dgm:cxn modelId="{3A767701-2017-A243-B33E-42215F19C94F}" srcId="{1EC0D3B2-E974-7D4F-B65B-37AE27651BCC}" destId="{83B7CF18-8341-774C-A980-8068D37DDB06}" srcOrd="0" destOrd="0" parTransId="{BF197D40-73F4-1242-A407-B038C8227419}" sibTransId="{F75F8F8A-BC1E-0C4E-A3D1-553232349A4E}"/>
    <dgm:cxn modelId="{13C19992-40C9-654E-9AB8-911CB1680242}" type="presOf" srcId="{1EC0D3B2-E974-7D4F-B65B-37AE27651BCC}" destId="{31A643EE-F619-674F-A3F3-CF4F30C20C8F}" srcOrd="0" destOrd="0" presId="urn:microsoft.com/office/officeart/2008/layout/RadialCluster"/>
    <dgm:cxn modelId="{67D5038A-9241-C94E-B70B-DF32A12A4142}" srcId="{83B7CF18-8341-774C-A980-8068D37DDB06}" destId="{21D09293-94C3-FC49-BE76-0477635B30A5}" srcOrd="1" destOrd="0" parTransId="{3E6FAEE6-98E6-9F4B-8208-F96DCE0789C7}" sibTransId="{46F51B6B-78D7-4B43-9F96-E629BEC4AA41}"/>
    <dgm:cxn modelId="{B5630111-32EF-4C4F-AB19-27B58A200166}" type="presOf" srcId="{83B7CF18-8341-774C-A980-8068D37DDB06}" destId="{A89E4826-F2DD-1C48-B533-2163E0608B80}" srcOrd="0" destOrd="0" presId="urn:microsoft.com/office/officeart/2008/layout/RadialCluster"/>
    <dgm:cxn modelId="{1135E6A6-A5C1-A743-A18F-A76E3EF24BD9}" type="presOf" srcId="{576BF35B-A159-DF4B-ACFA-0DD9CB600FE1}" destId="{AF1D3130-A117-BA43-A0C1-5B48E2468412}" srcOrd="0" destOrd="0" presId="urn:microsoft.com/office/officeart/2008/layout/RadialCluster"/>
    <dgm:cxn modelId="{723956A7-C259-984C-8BA7-DCFDD8AD7F77}" type="presOf" srcId="{7DC259A4-F65E-BB48-A0C9-BE75CBF9E9C9}" destId="{E59A331C-361C-824C-A010-FFA860B9E9A5}" srcOrd="0" destOrd="0" presId="urn:microsoft.com/office/officeart/2008/layout/RadialCluster"/>
    <dgm:cxn modelId="{A28E2055-BC23-4840-9131-0A05AF3053B4}" type="presParOf" srcId="{31A643EE-F619-674F-A3F3-CF4F30C20C8F}" destId="{3D1840A3-EE4E-EA46-8D25-5A75E3AA8EE0}" srcOrd="0" destOrd="0" presId="urn:microsoft.com/office/officeart/2008/layout/RadialCluster"/>
    <dgm:cxn modelId="{E823CDD1-02FF-2F42-A4DD-1457C39B7562}" type="presParOf" srcId="{3D1840A3-EE4E-EA46-8D25-5A75E3AA8EE0}" destId="{A89E4826-F2DD-1C48-B533-2163E0608B80}" srcOrd="0" destOrd="0" presId="urn:microsoft.com/office/officeart/2008/layout/RadialCluster"/>
    <dgm:cxn modelId="{985125C6-ACF1-5B46-B6BF-BF00ABA542B8}" type="presParOf" srcId="{3D1840A3-EE4E-EA46-8D25-5A75E3AA8EE0}" destId="{AF1D3130-A117-BA43-A0C1-5B48E2468412}" srcOrd="1" destOrd="0" presId="urn:microsoft.com/office/officeart/2008/layout/RadialCluster"/>
    <dgm:cxn modelId="{FD75C728-FCBD-1242-9F1C-E611E20E53D2}" type="presParOf" srcId="{3D1840A3-EE4E-EA46-8D25-5A75E3AA8EE0}" destId="{E59A331C-361C-824C-A010-FFA860B9E9A5}" srcOrd="2" destOrd="0" presId="urn:microsoft.com/office/officeart/2008/layout/RadialCluster"/>
    <dgm:cxn modelId="{1B8699C1-82A5-6249-9ABE-C74C5914EB64}" type="presParOf" srcId="{3D1840A3-EE4E-EA46-8D25-5A75E3AA8EE0}" destId="{1509286D-AE12-3A4E-9E62-B824B18B6F82}" srcOrd="3" destOrd="0" presId="urn:microsoft.com/office/officeart/2008/layout/RadialCluster"/>
    <dgm:cxn modelId="{9A37E36E-6AC4-494C-9BF7-9378BAFC25D4}" type="presParOf" srcId="{3D1840A3-EE4E-EA46-8D25-5A75E3AA8EE0}" destId="{DF6C14B6-42FC-4344-AD05-7C8E9939CBAF}" srcOrd="4" destOrd="0" presId="urn:microsoft.com/office/officeart/2008/layout/RadialCluster"/>
    <dgm:cxn modelId="{AFCF5422-6811-0C48-BE25-FA7853FF3C9D}" type="presParOf" srcId="{3D1840A3-EE4E-EA46-8D25-5A75E3AA8EE0}" destId="{23D2DE59-069D-9C46-B991-49AA84DC664B}" srcOrd="5" destOrd="0" presId="urn:microsoft.com/office/officeart/2008/layout/RadialCluster"/>
    <dgm:cxn modelId="{3A3BB197-9E89-2B41-9003-D76A083A4CFF}" type="presParOf" srcId="{3D1840A3-EE4E-EA46-8D25-5A75E3AA8EE0}" destId="{E3A9E385-FA55-9D4D-AABB-E28CC529934F}" srcOrd="6" destOrd="0" presId="urn:microsoft.com/office/officeart/2008/layout/RadialCluster"/>
    <dgm:cxn modelId="{758ADCF6-A1A5-DE4D-899D-AB83631F6E4B}" type="presParOf" srcId="{3D1840A3-EE4E-EA46-8D25-5A75E3AA8EE0}" destId="{F3BE6D31-610D-374B-BFFF-909DB8EA5F14}" srcOrd="7" destOrd="0" presId="urn:microsoft.com/office/officeart/2008/layout/RadialCluster"/>
    <dgm:cxn modelId="{5956DB1F-ABFD-8C4D-AF40-67246A7EED10}" type="presParOf" srcId="{3D1840A3-EE4E-EA46-8D25-5A75E3AA8EE0}" destId="{B36904A1-9596-5F4D-B7B2-7330822047B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BE9EF-40D4-4F41-9FD9-9765EDDCBCBE}">
      <dsp:nvSpPr>
        <dsp:cNvPr id="0" name=""/>
        <dsp:cNvSpPr/>
      </dsp:nvSpPr>
      <dsp:spPr>
        <a:xfrm>
          <a:off x="5590" y="27451"/>
          <a:ext cx="1736728" cy="1473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48760" y="70621"/>
        <a:ext cx="1650388" cy="1387594"/>
      </dsp:txXfrm>
    </dsp:sp>
    <dsp:sp modelId="{F436C267-99B5-AE40-AEED-533FB71DA2D0}">
      <dsp:nvSpPr>
        <dsp:cNvPr id="0" name=""/>
        <dsp:cNvSpPr/>
      </dsp:nvSpPr>
      <dsp:spPr>
        <a:xfrm>
          <a:off x="1958960" y="495783"/>
          <a:ext cx="459280" cy="5372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958960" y="603237"/>
        <a:ext cx="321496" cy="322363"/>
      </dsp:txXfrm>
    </dsp:sp>
    <dsp:sp modelId="{64EB9A0D-E2CF-1445-8CC5-D7039472134C}">
      <dsp:nvSpPr>
        <dsp:cNvPr id="0" name=""/>
        <dsp:cNvSpPr/>
      </dsp:nvSpPr>
      <dsp:spPr>
        <a:xfrm>
          <a:off x="2608885" y="27451"/>
          <a:ext cx="1780446" cy="1473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2652055" y="70621"/>
        <a:ext cx="1694106" cy="1387594"/>
      </dsp:txXfrm>
    </dsp:sp>
    <dsp:sp modelId="{6529186C-D9B8-1A4E-94E1-F733F3B7AB15}">
      <dsp:nvSpPr>
        <dsp:cNvPr id="0" name=""/>
        <dsp:cNvSpPr/>
      </dsp:nvSpPr>
      <dsp:spPr>
        <a:xfrm>
          <a:off x="4605973" y="495783"/>
          <a:ext cx="459280" cy="5372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605973" y="603237"/>
        <a:ext cx="321496" cy="322363"/>
      </dsp:txXfrm>
    </dsp:sp>
    <dsp:sp modelId="{97847DF0-80E3-2A4F-B775-EA5886BB40DC}">
      <dsp:nvSpPr>
        <dsp:cNvPr id="0" name=""/>
        <dsp:cNvSpPr/>
      </dsp:nvSpPr>
      <dsp:spPr>
        <a:xfrm>
          <a:off x="5255898" y="0"/>
          <a:ext cx="2448850" cy="1528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5300676" y="44778"/>
        <a:ext cx="2359294" cy="1439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E4826-F2DD-1C48-B533-2163E0608B80}">
      <dsp:nvSpPr>
        <dsp:cNvPr id="0" name=""/>
        <dsp:cNvSpPr/>
      </dsp:nvSpPr>
      <dsp:spPr>
        <a:xfrm>
          <a:off x="1877947" y="252366"/>
          <a:ext cx="1380247" cy="13480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943755" y="318174"/>
        <a:ext cx="1248631" cy="1216466"/>
      </dsp:txXfrm>
    </dsp:sp>
    <dsp:sp modelId="{AF1D3130-A117-BA43-A0C1-5B48E2468412}">
      <dsp:nvSpPr>
        <dsp:cNvPr id="0" name=""/>
        <dsp:cNvSpPr/>
      </dsp:nvSpPr>
      <dsp:spPr>
        <a:xfrm rot="11759619">
          <a:off x="1520021" y="678317"/>
          <a:ext cx="3649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989" y="0"/>
              </a:lnTo>
            </a:path>
          </a:pathLst>
        </a:custGeom>
        <a:noFill/>
        <a:ln w="9525" cap="flat" cmpd="sng" algn="ctr">
          <a:solidFill>
            <a:schemeClr val="tx2">
              <a:lumMod val="75000"/>
            </a:schemeClr>
          </a:solidFill>
          <a:prstDash val="solid"/>
          <a:headEnd type="triangle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A331C-361C-824C-A010-FFA860B9E9A5}">
      <dsp:nvSpPr>
        <dsp:cNvPr id="0" name=""/>
        <dsp:cNvSpPr/>
      </dsp:nvSpPr>
      <dsp:spPr>
        <a:xfrm>
          <a:off x="559599" y="2"/>
          <a:ext cx="967486" cy="97875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606828" y="47231"/>
        <a:ext cx="873028" cy="884300"/>
      </dsp:txXfrm>
    </dsp:sp>
    <dsp:sp modelId="{1509286D-AE12-3A4E-9E62-B824B18B6F82}">
      <dsp:nvSpPr>
        <dsp:cNvPr id="0" name=""/>
        <dsp:cNvSpPr/>
      </dsp:nvSpPr>
      <dsp:spPr>
        <a:xfrm rot="9793257">
          <a:off x="1515696" y="1187917"/>
          <a:ext cx="370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129" y="0"/>
              </a:lnTo>
            </a:path>
          </a:pathLst>
        </a:custGeom>
        <a:noFill/>
        <a:ln w="9525" cap="flat" cmpd="sng" algn="ctr">
          <a:solidFill>
            <a:schemeClr val="tx2">
              <a:lumMod val="75000"/>
            </a:schemeClr>
          </a:solidFill>
          <a:prstDash val="solid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C14B6-42FC-4344-AD05-7C8E9939CBAF}">
      <dsp:nvSpPr>
        <dsp:cNvPr id="0" name=""/>
        <dsp:cNvSpPr/>
      </dsp:nvSpPr>
      <dsp:spPr>
        <a:xfrm>
          <a:off x="419597" y="1005044"/>
          <a:ext cx="1103978" cy="8054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458917" y="1044364"/>
        <a:ext cx="1025338" cy="726826"/>
      </dsp:txXfrm>
    </dsp:sp>
    <dsp:sp modelId="{23D2DE59-069D-9C46-B991-49AA84DC664B}">
      <dsp:nvSpPr>
        <dsp:cNvPr id="0" name=""/>
        <dsp:cNvSpPr/>
      </dsp:nvSpPr>
      <dsp:spPr>
        <a:xfrm rot="20675387">
          <a:off x="3245225" y="640328"/>
          <a:ext cx="7214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452" y="0"/>
              </a:lnTo>
            </a:path>
          </a:pathLst>
        </a:custGeom>
        <a:noFill/>
        <a:ln w="9525" cap="flat" cmpd="sng" algn="ctr">
          <a:solidFill>
            <a:schemeClr val="tx2">
              <a:lumMod val="75000"/>
            </a:schemeClr>
          </a:solidFill>
          <a:prstDash val="solid"/>
          <a:headEnd type="non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9E385-FA55-9D4D-AABB-E28CC529934F}">
      <dsp:nvSpPr>
        <dsp:cNvPr id="0" name=""/>
        <dsp:cNvSpPr/>
      </dsp:nvSpPr>
      <dsp:spPr>
        <a:xfrm>
          <a:off x="3953709" y="95425"/>
          <a:ext cx="704036" cy="7040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988077" y="129793"/>
        <a:ext cx="635300" cy="635300"/>
      </dsp:txXfrm>
    </dsp:sp>
    <dsp:sp modelId="{F3BE6D31-610D-374B-BFFF-909DB8EA5F14}">
      <dsp:nvSpPr>
        <dsp:cNvPr id="0" name=""/>
        <dsp:cNvSpPr/>
      </dsp:nvSpPr>
      <dsp:spPr>
        <a:xfrm rot="948572">
          <a:off x="3242519" y="1234715"/>
          <a:ext cx="828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8793" y="0"/>
              </a:lnTo>
            </a:path>
          </a:pathLst>
        </a:custGeom>
        <a:noFill/>
        <a:ln w="9525" cap="flat" cmpd="sng" algn="ctr">
          <a:solidFill>
            <a:schemeClr val="tx2">
              <a:lumMod val="75000"/>
            </a:schemeClr>
          </a:solidFill>
          <a:prstDash val="solid"/>
          <a:headEnd type="non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904A1-9596-5F4D-B7B2-7330822047BA}">
      <dsp:nvSpPr>
        <dsp:cNvPr id="0" name=""/>
        <dsp:cNvSpPr/>
      </dsp:nvSpPr>
      <dsp:spPr>
        <a:xfrm>
          <a:off x="4055637" y="1182165"/>
          <a:ext cx="425005" cy="451237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076384" y="1202912"/>
        <a:ext cx="383511" cy="409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8E30D-16BA-DB44-B260-A49FEB0722C1}" type="datetimeFigureOut">
              <a:rPr lang="en-US" smtClean="0"/>
              <a:t>7/18/11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DAC1-143F-154A-BC25-0DF7C70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6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Fourier Series Representation</a:t>
            </a:r>
          </a:p>
          <a:p>
            <a:pPr marL="0" indent="0">
              <a:buNone/>
            </a:pPr>
            <a:r>
              <a:rPr lang="en-US" dirty="0" smtClean="0"/>
              <a:t>	good for specifying periodic signals</a:t>
            </a:r>
          </a:p>
          <a:p>
            <a:pPr marL="0" indent="0">
              <a:buNone/>
            </a:pPr>
            <a:r>
              <a:rPr lang="en-US" dirty="0" smtClean="0"/>
              <a:t>      Emphasize Periodic Signals</a:t>
            </a:r>
          </a:p>
          <a:p>
            <a:pPr marL="0" indent="0">
              <a:buNone/>
            </a:pPr>
            <a:r>
              <a:rPr lang="en-US" dirty="0" smtClean="0"/>
              <a:t>	(Example Figure)</a:t>
            </a:r>
          </a:p>
          <a:p>
            <a:endParaRPr lang="en-US" dirty="0" smtClean="0"/>
          </a:p>
          <a:p>
            <a:r>
              <a:rPr lang="en-US" dirty="0" smtClean="0"/>
              <a:t>Fourier Transform Representation</a:t>
            </a:r>
          </a:p>
          <a:p>
            <a:pPr marL="0" indent="0">
              <a:buNone/>
            </a:pPr>
            <a:r>
              <a:rPr lang="en-US" dirty="0" smtClean="0"/>
              <a:t>	Future Work</a:t>
            </a:r>
          </a:p>
          <a:p>
            <a:pPr marL="0" indent="0">
              <a:buNone/>
            </a:pPr>
            <a:r>
              <a:rPr lang="en-US" dirty="0" smtClean="0"/>
              <a:t>	(Example Figure)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7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DAC1-143F-154A-BC25-0DF7C70580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4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8EB5E-F412-CC44-9481-89B633C54A68}" type="datetimeFigureOut">
              <a:rPr lang="en-US" smtClean="0"/>
              <a:t>7/18/11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B981-9BF9-8C4B-81E7-B246AEC4C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7887"/>
            <a:ext cx="7772400" cy="205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Time and Frequency Domain Specifications for Periodic Signals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284" y="3886200"/>
            <a:ext cx="6402884" cy="17579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Aleksandar Chakarov and </a:t>
            </a:r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Sankaranarayanan</a:t>
            </a:r>
            <a:endParaRPr lang="en-US" dirty="0" smtClean="0"/>
          </a:p>
          <a:p>
            <a:r>
              <a:rPr lang="en-US" dirty="0" smtClean="0"/>
              <a:t>University of Colorado Boulder</a:t>
            </a:r>
          </a:p>
          <a:p>
            <a:r>
              <a:rPr lang="en-US" dirty="0" err="1" smtClean="0"/>
              <a:t>Georgios</a:t>
            </a:r>
            <a:r>
              <a:rPr lang="en-US" dirty="0" smtClean="0"/>
              <a:t> </a:t>
            </a:r>
            <a:r>
              <a:rPr lang="en-US" dirty="0" err="1" smtClean="0"/>
              <a:t>Fainekos</a:t>
            </a:r>
            <a:endParaRPr lang="en-US" dirty="0" smtClean="0"/>
          </a:p>
          <a:p>
            <a:r>
              <a:rPr lang="en-US" dirty="0" smtClean="0"/>
              <a:t>Arizona State University Tempe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7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Encoding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2662" y="1816520"/>
            <a:ext cx="7650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Important primitive for signal generation/ recognition for time domain specifications.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Explore paths in the automaton (bounded depth search)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For each path, perform linear arithmetic encoding.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3297094" y="4271614"/>
            <a:ext cx="2347741" cy="109035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Domain Encoder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604318" y="4656442"/>
            <a:ext cx="654288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3917" y="4515338"/>
            <a:ext cx="125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Hybrid </a:t>
            </a:r>
          </a:p>
          <a:p>
            <a:pPr algn="ctr"/>
            <a:r>
              <a:rPr lang="en-US" dirty="0" smtClean="0"/>
              <a:t>Automaton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670493" y="4656442"/>
            <a:ext cx="692774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65901" y="4348582"/>
            <a:ext cx="117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</a:t>
            </a:r>
          </a:p>
          <a:p>
            <a:r>
              <a:rPr lang="en-US" dirty="0" smtClean="0"/>
              <a:t>Arithmetic </a:t>
            </a:r>
          </a:p>
          <a:p>
            <a:r>
              <a:rPr lang="en-US" dirty="0" smtClean="0"/>
              <a:t>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0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Signal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SMT encoding to perform signal generation.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47739" y="3117126"/>
            <a:ext cx="4284947" cy="2244845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7153" y="3630234"/>
            <a:ext cx="1577990" cy="9877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Domain </a:t>
            </a:r>
          </a:p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31670" y="3245402"/>
            <a:ext cx="936531" cy="69269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 </a:t>
            </a:r>
          </a:p>
          <a:p>
            <a:pPr algn="ctr"/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18841" y="4502522"/>
            <a:ext cx="936531" cy="69269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Monte Carlo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167456" y="4027892"/>
            <a:ext cx="1411210" cy="26938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776782">
            <a:off x="4297776" y="3720028"/>
            <a:ext cx="525997" cy="21806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5490888" y="3989408"/>
            <a:ext cx="205267" cy="474630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96491" y="3409551"/>
            <a:ext cx="833901" cy="33612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4325" y="3415099"/>
            <a:ext cx="125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Hybrid </a:t>
            </a:r>
          </a:p>
          <a:p>
            <a:pPr algn="ctr"/>
            <a:r>
              <a:rPr lang="en-US" dirty="0" smtClean="0"/>
              <a:t>Automaton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773439">
            <a:off x="4210436" y="3820296"/>
            <a:ext cx="96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96155" y="4068981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36258" y="3038622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6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Signal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time domain encoding with run-signal matching.</a:t>
            </a:r>
          </a:p>
          <a:p>
            <a:pPr lvl="1"/>
            <a:r>
              <a:rPr lang="en-US" dirty="0" smtClean="0"/>
              <a:t>Matches up generated signal with automaton run.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17153" y="3630234"/>
            <a:ext cx="1577990" cy="9877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Domain </a:t>
            </a:r>
          </a:p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31674" y="4207492"/>
            <a:ext cx="1090481" cy="93642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 </a:t>
            </a:r>
          </a:p>
          <a:p>
            <a:pPr algn="ctr"/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552332" y="4027892"/>
            <a:ext cx="1026334" cy="26938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01408">
            <a:off x="4310605" y="4220320"/>
            <a:ext cx="756922" cy="33351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52332" y="5092591"/>
            <a:ext cx="1026334" cy="26938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8471" y="4900175"/>
            <a:ext cx="1475356" cy="87228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Run/Signal Matching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9923117">
            <a:off x="4310603" y="4861686"/>
            <a:ext cx="756922" cy="33351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3361246" y="4617966"/>
            <a:ext cx="141121" cy="256553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6536" y="3514782"/>
            <a:ext cx="195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Hybrid</a:t>
            </a:r>
          </a:p>
          <a:p>
            <a:pPr algn="ctr"/>
            <a:r>
              <a:rPr lang="en-US" dirty="0" smtClean="0"/>
              <a:t>Automaton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5747" y="4592303"/>
            <a:ext cx="11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Signal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730444">
            <a:off x="4196562" y="3662188"/>
            <a:ext cx="97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</a:t>
            </a:r>
          </a:p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066731">
            <a:off x="4259159" y="5030031"/>
            <a:ext cx="97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</a:t>
            </a:r>
          </a:p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323237" y="4579476"/>
            <a:ext cx="1026334" cy="26938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23237" y="4297274"/>
            <a:ext cx="141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61724" y="4694927"/>
            <a:ext cx="102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7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Domain Specifications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spectra, signal generation and recognition.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Domain Specifications</a:t>
            </a:r>
            <a:endParaRPr lang="en-US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6132342" y="1879449"/>
            <a:ext cx="2437545" cy="1374998"/>
          </a:xfrm>
          <a:prstGeom prst="snip1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Power Spectral Envelope Function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G(f)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5593516" y="2566948"/>
            <a:ext cx="538826" cy="473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88769" y="5374804"/>
            <a:ext cx="149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5182988" y="5605637"/>
            <a:ext cx="72523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442927" y="3191092"/>
            <a:ext cx="149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Amplitude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H="1" flipV="1">
            <a:off x="1184366" y="2121254"/>
            <a:ext cx="4168" cy="5550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2121" y="5118119"/>
            <a:ext cx="1531323" cy="15521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3562" y="5400455"/>
            <a:ext cx="0" cy="11544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13449" y="6388183"/>
            <a:ext cx="1390202" cy="128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93036" y="5595806"/>
            <a:ext cx="1180285" cy="703161"/>
          </a:xfrm>
          <a:custGeom>
            <a:avLst/>
            <a:gdLst>
              <a:gd name="connsiteX0" fmla="*/ 0 w 1180285"/>
              <a:gd name="connsiteY0" fmla="*/ 647083 h 678011"/>
              <a:gd name="connsiteX1" fmla="*/ 179609 w 1180285"/>
              <a:gd name="connsiteY1" fmla="*/ 172459 h 678011"/>
              <a:gd name="connsiteX2" fmla="*/ 461851 w 1180285"/>
              <a:gd name="connsiteY2" fmla="*/ 608600 h 678011"/>
              <a:gd name="connsiteX3" fmla="*/ 628630 w 1180285"/>
              <a:gd name="connsiteY3" fmla="*/ 505978 h 678011"/>
              <a:gd name="connsiteX4" fmla="*/ 679947 w 1180285"/>
              <a:gd name="connsiteY4" fmla="*/ 5699 h 678011"/>
              <a:gd name="connsiteX5" fmla="*/ 923701 w 1180285"/>
              <a:gd name="connsiteY5" fmla="*/ 262252 h 678011"/>
              <a:gd name="connsiteX6" fmla="*/ 1013505 w 1180285"/>
              <a:gd name="connsiteY6" fmla="*/ 672738 h 678011"/>
              <a:gd name="connsiteX7" fmla="*/ 1180285 w 1180285"/>
              <a:gd name="connsiteY7" fmla="*/ 505978 h 678011"/>
              <a:gd name="connsiteX0" fmla="*/ 0 w 1180285"/>
              <a:gd name="connsiteY0" fmla="*/ 672233 h 703161"/>
              <a:gd name="connsiteX1" fmla="*/ 179609 w 1180285"/>
              <a:gd name="connsiteY1" fmla="*/ 197609 h 703161"/>
              <a:gd name="connsiteX2" fmla="*/ 461851 w 1180285"/>
              <a:gd name="connsiteY2" fmla="*/ 633750 h 703161"/>
              <a:gd name="connsiteX3" fmla="*/ 628630 w 1180285"/>
              <a:gd name="connsiteY3" fmla="*/ 531128 h 703161"/>
              <a:gd name="connsiteX4" fmla="*/ 795409 w 1180285"/>
              <a:gd name="connsiteY4" fmla="*/ 5194 h 703161"/>
              <a:gd name="connsiteX5" fmla="*/ 923701 w 1180285"/>
              <a:gd name="connsiteY5" fmla="*/ 287402 h 703161"/>
              <a:gd name="connsiteX6" fmla="*/ 1013505 w 1180285"/>
              <a:gd name="connsiteY6" fmla="*/ 697888 h 703161"/>
              <a:gd name="connsiteX7" fmla="*/ 1180285 w 1180285"/>
              <a:gd name="connsiteY7" fmla="*/ 531128 h 70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703161">
                <a:moveTo>
                  <a:pt x="0" y="672233"/>
                </a:moveTo>
                <a:cubicBezTo>
                  <a:pt x="51317" y="438128"/>
                  <a:pt x="102634" y="204023"/>
                  <a:pt x="179609" y="197609"/>
                </a:cubicBezTo>
                <a:cubicBezTo>
                  <a:pt x="256584" y="191195"/>
                  <a:pt x="387014" y="578163"/>
                  <a:pt x="461851" y="633750"/>
                </a:cubicBezTo>
                <a:cubicBezTo>
                  <a:pt x="536688" y="689337"/>
                  <a:pt x="573037" y="635887"/>
                  <a:pt x="628630" y="531128"/>
                </a:cubicBezTo>
                <a:cubicBezTo>
                  <a:pt x="684223" y="426369"/>
                  <a:pt x="746231" y="45815"/>
                  <a:pt x="795409" y="5194"/>
                </a:cubicBezTo>
                <a:cubicBezTo>
                  <a:pt x="844587" y="-35427"/>
                  <a:pt x="887352" y="171953"/>
                  <a:pt x="923701" y="287402"/>
                </a:cubicBezTo>
                <a:cubicBezTo>
                  <a:pt x="960050" y="402851"/>
                  <a:pt x="970741" y="657267"/>
                  <a:pt x="1013505" y="697888"/>
                </a:cubicBezTo>
                <a:cubicBezTo>
                  <a:pt x="1056269" y="738509"/>
                  <a:pt x="1180285" y="531128"/>
                  <a:pt x="1180285" y="531128"/>
                </a:cubicBezTo>
              </a:path>
            </a:pathLst>
          </a:cu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1039" y="5097736"/>
            <a:ext cx="1044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Signal</a:t>
            </a:r>
            <a:endParaRPr lang="en-US" sz="28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693448" y="4874520"/>
            <a:ext cx="282246" cy="817909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93444" y="4271618"/>
            <a:ext cx="615809" cy="1713204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93448" y="3040166"/>
            <a:ext cx="1193118" cy="2944656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693444" y="2121255"/>
            <a:ext cx="2386236" cy="3863567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fig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6" y="1187121"/>
            <a:ext cx="6489086" cy="4235932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V="1">
            <a:off x="1693448" y="4784727"/>
            <a:ext cx="4746802" cy="1200095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7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Domain Encoding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71096" y="3925307"/>
            <a:ext cx="654288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4671" y="3607278"/>
            <a:ext cx="1258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 Signal with</a:t>
            </a:r>
          </a:p>
          <a:p>
            <a:pPr algn="ctr"/>
            <a:r>
              <a:rPr lang="en-US" dirty="0" smtClean="0"/>
              <a:t> period 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657677" y="4427984"/>
            <a:ext cx="692774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0647" y="4292362"/>
            <a:ext cx="99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 </a:t>
            </a:r>
          </a:p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71096" y="4938693"/>
            <a:ext cx="654288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87687" y="4630830"/>
            <a:ext cx="126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Spectral Envelope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3311" y="1513667"/>
            <a:ext cx="6807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Sample input signal with fixed time period </a:t>
            </a:r>
            <a:r>
              <a:rPr lang="en-US" sz="2400" dirty="0" err="1" smtClean="0"/>
              <a:t>δ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Generate a linear inequality constraint over the coefficients of Fourier series terms with tolerance </a:t>
            </a:r>
            <a:r>
              <a:rPr lang="en-US" sz="2400" dirty="0" err="1" smtClean="0"/>
              <a:t>ε</a:t>
            </a:r>
            <a:r>
              <a:rPr lang="en-US" sz="2400" dirty="0" smtClean="0"/>
              <a:t>. (linearize)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425384" y="3925307"/>
            <a:ext cx="2206624" cy="135973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Frequency Domain Encoder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1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Freq. Domain Signal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SMT encoding to perform signal generation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3339" y="3155610"/>
            <a:ext cx="2103986" cy="126994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Frequency Domain Encoder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99051" y="3578958"/>
            <a:ext cx="654288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4328" y="3271059"/>
            <a:ext cx="126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Spectral Envelope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232885">
            <a:off x="5180889" y="3058111"/>
            <a:ext cx="751321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16550" y="2797213"/>
            <a:ext cx="1116139" cy="94769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 Solver</a:t>
            </a: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6324787" y="3826840"/>
            <a:ext cx="307900" cy="483262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16550" y="4425551"/>
            <a:ext cx="1116139" cy="87228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Monte Carlo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131468" y="2924712"/>
            <a:ext cx="938087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246469">
            <a:off x="4843601" y="2474047"/>
            <a:ext cx="111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 Program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82447" y="3826840"/>
            <a:ext cx="12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31469" y="2616847"/>
            <a:ext cx="93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9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Freq. Domain Signal Recognition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962861" y="3533490"/>
            <a:ext cx="654288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3607" y="3215461"/>
            <a:ext cx="1258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 Signal with</a:t>
            </a:r>
          </a:p>
          <a:p>
            <a:pPr algn="ctr"/>
            <a:r>
              <a:rPr lang="en-US" dirty="0" smtClean="0"/>
              <a:t> period 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785288" y="4055413"/>
            <a:ext cx="839625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87222" y="3492460"/>
            <a:ext cx="99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 </a:t>
            </a:r>
          </a:p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962861" y="4508392"/>
            <a:ext cx="654288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9452" y="4200529"/>
            <a:ext cx="126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Spectral Envelope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76914" y="3732318"/>
            <a:ext cx="1090481" cy="93642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 </a:t>
            </a:r>
          </a:p>
          <a:p>
            <a:pPr algn="ctr"/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8477" y="3783616"/>
            <a:ext cx="141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94135" y="4232581"/>
            <a:ext cx="102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Reject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6829990" y="4055413"/>
            <a:ext cx="974333" cy="34634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17149" y="3520662"/>
            <a:ext cx="2084105" cy="14598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Frequency Domain Encoder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Use SMT encoding to perform signal recognition</a:t>
            </a:r>
          </a:p>
          <a:p>
            <a:pPr lvl="1"/>
            <a:r>
              <a:rPr lang="en-US" dirty="0" smtClean="0"/>
              <a:t>Use fixed time period sampling.</a:t>
            </a:r>
          </a:p>
        </p:txBody>
      </p:sp>
    </p:spTree>
    <p:extLst>
      <p:ext uri="{BB962C8B-B14F-4D97-AF65-F5344CB8AC3E}">
        <p14:creationId xmlns:p14="http://schemas.microsoft.com/office/powerpoint/2010/main" val="250407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Domain Specifications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Combining time + frequency domain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23" y="267806"/>
            <a:ext cx="8229600" cy="1143000"/>
          </a:xfrm>
        </p:spPr>
        <p:txBody>
          <a:bodyPr/>
          <a:lstStyle/>
          <a:p>
            <a:r>
              <a:rPr lang="en-US" dirty="0" smtClean="0"/>
              <a:t>Mixed Domain Specification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7262" y="2050065"/>
            <a:ext cx="3774816" cy="2144837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675" y="2588829"/>
            <a:ext cx="1577990" cy="9877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Domain </a:t>
            </a:r>
          </a:p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53199" y="2182105"/>
            <a:ext cx="936531" cy="69269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 </a:t>
            </a:r>
          </a:p>
          <a:p>
            <a:pPr algn="ctr"/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0370" y="3439225"/>
            <a:ext cx="936531" cy="69269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Monte Carlo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9776782">
            <a:off x="2055704" y="2587758"/>
            <a:ext cx="655234" cy="2943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3112417" y="2926111"/>
            <a:ext cx="205267" cy="474630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773439">
            <a:off x="1960951" y="2272974"/>
            <a:ext cx="875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Formula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9223" y="2963437"/>
            <a:ext cx="72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2995" y="2722453"/>
            <a:ext cx="836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Time </a:t>
            </a:r>
          </a:p>
          <a:p>
            <a:pPr algn="ctr"/>
            <a:r>
              <a:rPr lang="en-US" sz="1600" dirty="0" smtClean="0"/>
              <a:t>Domain</a:t>
            </a:r>
          </a:p>
          <a:p>
            <a:pPr algn="ctr"/>
            <a:r>
              <a:rPr lang="en-US" sz="1600" dirty="0" smtClean="0"/>
              <a:t>Models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 rot="19516287">
            <a:off x="6264278" y="2393812"/>
            <a:ext cx="630301" cy="30798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5007625" y="3979272"/>
            <a:ext cx="1025000" cy="2343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84787" y="4493485"/>
            <a:ext cx="108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Power Spectral Envelope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887680" y="2078327"/>
            <a:ext cx="1090481" cy="93642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 </a:t>
            </a:r>
          </a:p>
          <a:p>
            <a:pPr algn="ctr"/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44059" y="2543934"/>
            <a:ext cx="1299762" cy="98773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Frequency Domain Encoder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9501335">
            <a:off x="6110731" y="2058844"/>
            <a:ext cx="875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Formula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874863" y="3527863"/>
            <a:ext cx="936531" cy="69269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Monte Carlo </a:t>
            </a:r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7246910" y="3014749"/>
            <a:ext cx="205267" cy="47463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23887" y="3055838"/>
            <a:ext cx="72527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206823" y="2683872"/>
            <a:ext cx="836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Mixed </a:t>
            </a:r>
          </a:p>
          <a:p>
            <a:pPr algn="ctr"/>
            <a:r>
              <a:rPr lang="en-US" sz="1600" dirty="0" smtClean="0"/>
              <a:t>Domain</a:t>
            </a:r>
          </a:p>
          <a:p>
            <a:pPr algn="ctr"/>
            <a:r>
              <a:rPr lang="en-US" sz="1600" dirty="0" smtClean="0"/>
              <a:t>Models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4759181" y="2027015"/>
            <a:ext cx="3501922" cy="2321846"/>
          </a:xfrm>
          <a:prstGeom prst="roundRect">
            <a:avLst/>
          </a:prstGeom>
          <a:solidFill>
            <a:srgbClr val="FFFFFF">
              <a:alpha val="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030896" y="2473929"/>
            <a:ext cx="1113104" cy="33612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827917" y="2532047"/>
            <a:ext cx="1113104" cy="33612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761487" y="3849359"/>
            <a:ext cx="764674" cy="2343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4486" y="4313893"/>
            <a:ext cx="132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Hybrid Automaton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Provide specification formalisms for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Analog Circuits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Digital Circuits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Mixed Signal Circuits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- Control Systems</a:t>
            </a:r>
            <a:endParaRPr lang="en-US" dirty="0"/>
          </a:p>
          <a:p>
            <a:r>
              <a:rPr lang="en-US" dirty="0" smtClean="0"/>
              <a:t>Challenge: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How do we combine </a:t>
            </a:r>
            <a:r>
              <a:rPr lang="en-US" dirty="0"/>
              <a:t>t</a:t>
            </a:r>
            <a:r>
              <a:rPr lang="en-US" dirty="0" smtClean="0"/>
              <a:t>ime and frequency </a:t>
            </a:r>
            <a:r>
              <a:rPr lang="en-US" dirty="0"/>
              <a:t>d</a:t>
            </a:r>
            <a:r>
              <a:rPr lang="en-US" dirty="0" smtClean="0"/>
              <a:t>omain 	specifications?</a:t>
            </a:r>
          </a:p>
        </p:txBody>
      </p:sp>
    </p:spTree>
    <p:extLst>
      <p:ext uri="{BB962C8B-B14F-4D97-AF65-F5344CB8AC3E}">
        <p14:creationId xmlns:p14="http://schemas.microsoft.com/office/powerpoint/2010/main" val="396289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&amp;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3584" y="1757393"/>
            <a:ext cx="7804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We have an implementation that uses </a:t>
            </a:r>
            <a:r>
              <a:rPr lang="en-US" sz="2400" dirty="0" err="1" smtClean="0"/>
              <a:t>Yices</a:t>
            </a:r>
            <a:r>
              <a:rPr lang="en-US" sz="2400" dirty="0" smtClean="0"/>
              <a:t>/Z3 SMT solvers.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Generates a single unified encoding.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Performs well on a set of benchmarks.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More details in paper (available upon request)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47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811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Specifications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0487" y="1734207"/>
            <a:ext cx="315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Example Figure1 )</a:t>
            </a:r>
          </a:p>
          <a:p>
            <a:r>
              <a:rPr lang="en-US" dirty="0" smtClean="0"/>
              <a:t>( Example Figure2 )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450466" cy="4525963"/>
          </a:xfrm>
        </p:spPr>
        <p:txBody>
          <a:bodyPr/>
          <a:lstStyle/>
          <a:p>
            <a:r>
              <a:rPr lang="en-US" sz="2000" dirty="0" smtClean="0"/>
              <a:t>Two-phase signal:</a:t>
            </a:r>
          </a:p>
          <a:p>
            <a:pPr lvl="1"/>
            <a:r>
              <a:rPr lang="en-US" sz="1600" dirty="0"/>
              <a:t>high (5 ± 0.5V) and low (-5 ± 0.5V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Rate of change is in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A minimum of 0.5 sec in each phase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Transitions:</a:t>
            </a:r>
          </a:p>
          <a:p>
            <a:pPr lvl="1"/>
            <a:r>
              <a:rPr lang="en-US" sz="1600" dirty="0" smtClean="0"/>
              <a:t>Initial value of v must be in [-4.6V, 4.6V]</a:t>
            </a:r>
          </a:p>
          <a:p>
            <a:pPr lvl="1"/>
            <a:r>
              <a:rPr lang="en-US" sz="1600" dirty="0" smtClean="0"/>
              <a:t>Low to High: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High to Low: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0652"/>
              </p:ext>
            </p:extLst>
          </p:nvPr>
        </p:nvGraphicFramePr>
        <p:xfrm>
          <a:off x="2344178" y="4236980"/>
          <a:ext cx="2113729" cy="51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3" imgW="876300" imgH="215900" progId="Equation.3">
                  <p:embed/>
                </p:oleObj>
              </mc:Choice>
              <mc:Fallback>
                <p:oleObj name="Equation" r:id="rId3" imgW="876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178" y="4236980"/>
                        <a:ext cx="2113729" cy="51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86291"/>
              </p:ext>
            </p:extLst>
          </p:nvPr>
        </p:nvGraphicFramePr>
        <p:xfrm>
          <a:off x="2344178" y="4853647"/>
          <a:ext cx="2391196" cy="50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5" imgW="1028700" imgH="215900" progId="Equation.3">
                  <p:embed/>
                </p:oleObj>
              </mc:Choice>
              <mc:Fallback>
                <p:oleObj name="Equation" r:id="rId5" imgW="1028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4178" y="4853647"/>
                        <a:ext cx="2391196" cy="501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889443"/>
              </p:ext>
            </p:extLst>
          </p:nvPr>
        </p:nvGraphicFramePr>
        <p:xfrm>
          <a:off x="2981410" y="2286276"/>
          <a:ext cx="1172248" cy="29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7" imgW="800100" imgH="203200" progId="Equation.3">
                  <p:embed/>
                </p:oleObj>
              </mc:Choice>
              <mc:Fallback>
                <p:oleObj name="Equation" r:id="rId7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1410" y="2286276"/>
                        <a:ext cx="1172248" cy="297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reen shot 2011-07-11 at 10.54.4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9" y="1150417"/>
            <a:ext cx="4302361" cy="2659766"/>
          </a:xfrm>
          <a:prstGeom prst="rect">
            <a:avLst/>
          </a:prstGeom>
        </p:spPr>
      </p:pic>
      <p:pic>
        <p:nvPicPr>
          <p:cNvPr id="11" name="Picture 10" descr="Screen shot 2011-07-11 at 10.54.52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9" y="3810183"/>
            <a:ext cx="4302361" cy="25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9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Domain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Periodic Signals:</a:t>
            </a:r>
          </a:p>
          <a:p>
            <a:pPr lvl="1"/>
            <a:r>
              <a:rPr lang="en-US" dirty="0" smtClean="0"/>
              <a:t>Fourier Series Representation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General signals:</a:t>
            </a:r>
          </a:p>
          <a:p>
            <a:pPr lvl="1"/>
            <a:r>
              <a:rPr lang="en-US" dirty="0" smtClean="0"/>
              <a:t>Fourier Transform Representation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4" name="Picture 3" descr="fig1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43" y="2759527"/>
            <a:ext cx="2129535" cy="1269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fi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22" y="1321702"/>
            <a:ext cx="1508337" cy="8982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fig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22" y="3268204"/>
            <a:ext cx="1508337" cy="8982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fig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22" y="4241777"/>
            <a:ext cx="1508337" cy="8982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fig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22" y="2310415"/>
            <a:ext cx="1508337" cy="8982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5353" y="2580208"/>
            <a:ext cx="1612876" cy="1612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5353" y="5267163"/>
            <a:ext cx="1718000" cy="171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001" y="5802997"/>
            <a:ext cx="110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582" y="3172237"/>
            <a:ext cx="99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Work</a:t>
            </a:r>
            <a:endParaRPr lang="en-US" dirty="0"/>
          </a:p>
        </p:txBody>
      </p:sp>
      <p:cxnSp>
        <p:nvCxnSpPr>
          <p:cNvPr id="15" name="Straight Connector 14"/>
          <p:cNvCxnSpPr>
            <a:stCxn id="31" idx="5"/>
            <a:endCxn id="8" idx="1"/>
          </p:cNvCxnSpPr>
          <p:nvPr/>
        </p:nvCxnSpPr>
        <p:spPr>
          <a:xfrm>
            <a:off x="4911737" y="3504036"/>
            <a:ext cx="828985" cy="1186853"/>
          </a:xfrm>
          <a:prstGeom prst="line">
            <a:avLst/>
          </a:prstGeom>
          <a:ln>
            <a:headEnd type="triangle"/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1" idx="6"/>
            <a:endCxn id="9" idx="1"/>
          </p:cNvCxnSpPr>
          <p:nvPr/>
        </p:nvCxnSpPr>
        <p:spPr>
          <a:xfrm flipV="1">
            <a:off x="4960579" y="2759527"/>
            <a:ext cx="780143" cy="626593"/>
          </a:xfrm>
          <a:prstGeom prst="line">
            <a:avLst/>
          </a:prstGeom>
          <a:ln>
            <a:headEnd type="triangle"/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1" idx="6"/>
            <a:endCxn id="6" idx="1"/>
          </p:cNvCxnSpPr>
          <p:nvPr/>
        </p:nvCxnSpPr>
        <p:spPr>
          <a:xfrm>
            <a:off x="4960579" y="3386120"/>
            <a:ext cx="780143" cy="331196"/>
          </a:xfrm>
          <a:prstGeom prst="line">
            <a:avLst/>
          </a:prstGeom>
          <a:ln>
            <a:headEnd type="triangle"/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1" idx="7"/>
            <a:endCxn id="5" idx="1"/>
          </p:cNvCxnSpPr>
          <p:nvPr/>
        </p:nvCxnSpPr>
        <p:spPr>
          <a:xfrm flipV="1">
            <a:off x="4911737" y="1770814"/>
            <a:ext cx="828985" cy="1497390"/>
          </a:xfrm>
          <a:prstGeom prst="line">
            <a:avLst/>
          </a:prstGeom>
          <a:ln>
            <a:headEnd type="triangle"/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" name="Oval 30"/>
          <p:cNvSpPr/>
          <p:nvPr/>
        </p:nvSpPr>
        <p:spPr>
          <a:xfrm>
            <a:off x="4627063" y="3219362"/>
            <a:ext cx="333516" cy="33351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639892" y="3235003"/>
            <a:ext cx="318882" cy="318882"/>
          </a:xfrm>
          <a:prstGeom prst="mathPlus">
            <a:avLst/>
          </a:prstGeom>
          <a:solidFill>
            <a:schemeClr val="tx1"/>
          </a:solidFill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8" name="Straight Connector 37"/>
          <p:cNvCxnSpPr>
            <a:stCxn id="4" idx="3"/>
          </p:cNvCxnSpPr>
          <p:nvPr/>
        </p:nvCxnSpPr>
        <p:spPr>
          <a:xfrm>
            <a:off x="3412878" y="3394444"/>
            <a:ext cx="1214185" cy="0"/>
          </a:xfrm>
          <a:prstGeom prst="line">
            <a:avLst/>
          </a:prstGeom>
          <a:ln>
            <a:headEnd type="triangle"/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98410" y="1701255"/>
            <a:ext cx="4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5327170" y="2473776"/>
            <a:ext cx="44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5339957" y="3268204"/>
            <a:ext cx="4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5339957" y="3872445"/>
            <a:ext cx="44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4847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       be a continuous, periodic signal.</a:t>
            </a:r>
          </a:p>
          <a:p>
            <a:pPr lvl="1"/>
            <a:r>
              <a:rPr lang="en-US" dirty="0" smtClean="0"/>
              <a:t>With “finite power”.</a:t>
            </a:r>
          </a:p>
          <a:p>
            <a:r>
              <a:rPr lang="en-US" dirty="0" smtClean="0"/>
              <a:t>      can be written as a Fourier series: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Amplitude at frequency          is given by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21319"/>
              </p:ext>
            </p:extLst>
          </p:nvPr>
        </p:nvGraphicFramePr>
        <p:xfrm>
          <a:off x="1973263" y="3309418"/>
          <a:ext cx="49482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4" imgW="2692400" imgH="457200" progId="Equation.3">
                  <p:embed/>
                </p:oleObj>
              </mc:Choice>
              <mc:Fallback>
                <p:oleObj name="Equation" r:id="rId4" imgW="2692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3263" y="3309418"/>
                        <a:ext cx="4948237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880124"/>
              </p:ext>
            </p:extLst>
          </p:nvPr>
        </p:nvGraphicFramePr>
        <p:xfrm>
          <a:off x="1408737" y="1648129"/>
          <a:ext cx="741087" cy="53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6" imgW="279400" imgH="203200" progId="Equation.3">
                  <p:embed/>
                </p:oleObj>
              </mc:Choice>
              <mc:Fallback>
                <p:oleObj name="Equation" r:id="rId6" imgW="27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8737" y="1648129"/>
                        <a:ext cx="741087" cy="538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66272"/>
              </p:ext>
            </p:extLst>
          </p:nvPr>
        </p:nvGraphicFramePr>
        <p:xfrm>
          <a:off x="722193" y="2770447"/>
          <a:ext cx="741087" cy="53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8" imgW="279400" imgH="203200" progId="Equation.3">
                  <p:embed/>
                </p:oleObj>
              </mc:Choice>
              <mc:Fallback>
                <p:oleObj name="Equation" r:id="rId8" imgW="27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193" y="2770447"/>
                        <a:ext cx="741087" cy="538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801831"/>
              </p:ext>
            </p:extLst>
          </p:nvPr>
        </p:nvGraphicFramePr>
        <p:xfrm>
          <a:off x="4827667" y="4534642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9" imgW="406400" imgH="215900" progId="Equation.3">
                  <p:embed/>
                </p:oleObj>
              </mc:Choice>
              <mc:Fallback>
                <p:oleObj name="Equation" r:id="rId9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7667" y="4534642"/>
                        <a:ext cx="914400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66761"/>
              </p:ext>
            </p:extLst>
          </p:nvPr>
        </p:nvGraphicFramePr>
        <p:xfrm>
          <a:off x="7467885" y="4527148"/>
          <a:ext cx="1012205" cy="49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11" imgW="571500" imgH="279400" progId="Equation.3">
                  <p:embed/>
                </p:oleObj>
              </mc:Choice>
              <mc:Fallback>
                <p:oleObj name="Equation" r:id="rId11" imgW="571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67885" y="4527148"/>
                        <a:ext cx="1012205" cy="494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33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Testing Framework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115521" y="1760458"/>
            <a:ext cx="384830" cy="3132997"/>
          </a:xfrm>
          <a:prstGeom prst="leftBrace">
            <a:avLst>
              <a:gd name="adj1" fmla="val 55005"/>
              <a:gd name="adj2" fmla="val 50329"/>
            </a:avLst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879892" y="1760457"/>
            <a:ext cx="384830" cy="3132997"/>
          </a:xfrm>
          <a:prstGeom prst="leftBrace">
            <a:avLst>
              <a:gd name="adj1" fmla="val 55005"/>
              <a:gd name="adj2" fmla="val 50329"/>
            </a:avLst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1847" y="3547697"/>
            <a:ext cx="270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Model-Based Testing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1231" y="3547698"/>
            <a:ext cx="283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Runtime Verification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128969" y="1936980"/>
            <a:ext cx="1911548" cy="109035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Specification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74416" y="1962636"/>
            <a:ext cx="1603646" cy="98773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311961" y="1962636"/>
            <a:ext cx="1988523" cy="1064697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Specification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3040517" y="2321811"/>
            <a:ext cx="833899" cy="423313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5478062" y="2321811"/>
            <a:ext cx="833899" cy="423313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3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Main Problems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Signal Generation Problem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Signal Recognition Problem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75109482"/>
              </p:ext>
            </p:extLst>
          </p:nvPr>
        </p:nvGraphicFramePr>
        <p:xfrm>
          <a:off x="654288" y="2345123"/>
          <a:ext cx="7710340" cy="152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34397900"/>
              </p:ext>
            </p:extLst>
          </p:nvPr>
        </p:nvGraphicFramePr>
        <p:xfrm>
          <a:off x="1629308" y="4630793"/>
          <a:ext cx="5606352" cy="350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3504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Specifications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Generation and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8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Specifications</a:t>
            </a:r>
            <a:endParaRPr lang="en-US" dirty="0"/>
          </a:p>
        </p:txBody>
      </p:sp>
      <p:pic>
        <p:nvPicPr>
          <p:cNvPr id="4" name="Picture 3" descr="Screen shot 2011-07-11 at 5.5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6" y="1755280"/>
            <a:ext cx="5058390" cy="3119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434" y="4874519"/>
            <a:ext cx="39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Hybrid Automaton </a:t>
            </a:r>
            <a:r>
              <a:rPr lang="en-US" dirty="0" smtClean="0">
                <a:latin typeface="Apple Chancery"/>
              </a:rPr>
              <a:t>H</a:t>
            </a:r>
            <a:endParaRPr lang="en-US" dirty="0">
              <a:latin typeface="Apple Chancery"/>
            </a:endParaRPr>
          </a:p>
        </p:txBody>
      </p:sp>
      <p:pic>
        <p:nvPicPr>
          <p:cNvPr id="6" name="Picture 5" descr="fig1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54" y="1896385"/>
            <a:ext cx="1765300" cy="231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8983" y="1521974"/>
            <a:ext cx="256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State of </a:t>
            </a:r>
            <a:r>
              <a:rPr lang="en-US" dirty="0" smtClean="0">
                <a:latin typeface="Apple Chancery"/>
                <a:cs typeface="Apple Chancery"/>
              </a:rPr>
              <a:t>H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465432" y="4207785"/>
            <a:ext cx="411480" cy="510131"/>
          </a:xfrm>
          <a:prstGeom prst="downArrow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6912" y="4163918"/>
            <a:ext cx="206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Function </a:t>
            </a:r>
            <a:r>
              <a:rPr lang="en-US" dirty="0" smtClean="0">
                <a:latin typeface="Apple Chancery"/>
              </a:rPr>
              <a:t>O</a:t>
            </a:r>
            <a:endParaRPr lang="en-US" dirty="0">
              <a:latin typeface="Apple Chancery"/>
            </a:endParaRPr>
          </a:p>
        </p:txBody>
      </p:sp>
      <p:pic>
        <p:nvPicPr>
          <p:cNvPr id="10" name="Picture 9" descr="fig1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54" y="4717916"/>
            <a:ext cx="1765300" cy="116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60299" y="5862248"/>
            <a:ext cx="251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Signal </a:t>
            </a:r>
            <a:r>
              <a:rPr lang="en-US" dirty="0" smtClean="0">
                <a:latin typeface="Apple Chancery"/>
              </a:rPr>
              <a:t>O(t)</a:t>
            </a:r>
            <a:endParaRPr lang="en-US" dirty="0">
              <a:latin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71007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6483</TotalTime>
  <Words>525</Words>
  <Application>Microsoft Macintosh PowerPoint</Application>
  <PresentationFormat>On-screen Show (4:3)</PresentationFormat>
  <Paragraphs>209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Combining Time and Frequency Domain Specifications for Periodic Signals</vt:lpstr>
      <vt:lpstr>Overview</vt:lpstr>
      <vt:lpstr>Time Domain Specifications</vt:lpstr>
      <vt:lpstr>Frequency Domain Specifications</vt:lpstr>
      <vt:lpstr>Fourier Series</vt:lpstr>
      <vt:lpstr>General Testing Framework</vt:lpstr>
      <vt:lpstr>Main Problems</vt:lpstr>
      <vt:lpstr>Time Domain Specifications</vt:lpstr>
      <vt:lpstr>Time Domain Specifications</vt:lpstr>
      <vt:lpstr>Time Domain Encoding</vt:lpstr>
      <vt:lpstr>Time Domain Signal Generation</vt:lpstr>
      <vt:lpstr>Time Domain Signal Recognition</vt:lpstr>
      <vt:lpstr>Frequency Domain Specifications</vt:lpstr>
      <vt:lpstr>Frequency Domain Specifications</vt:lpstr>
      <vt:lpstr>Frequency Domain Encoding</vt:lpstr>
      <vt:lpstr>Freq. Domain Signal Generation</vt:lpstr>
      <vt:lpstr>Freq. Domain Signal Recognition</vt:lpstr>
      <vt:lpstr>Mixed Domain Specifications</vt:lpstr>
      <vt:lpstr>Mixed Domain Specification</vt:lpstr>
      <vt:lpstr>Implementation &amp; Results</vt:lpstr>
      <vt:lpstr>PowerPoint Presentation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Time and Frequency Domain Specifications for Periodic Signals</dc:title>
  <dc:creator>Aleksandar Chakarov</dc:creator>
  <cp:lastModifiedBy>Aleksandar Chakarov</cp:lastModifiedBy>
  <cp:revision>84</cp:revision>
  <dcterms:created xsi:type="dcterms:W3CDTF">2011-07-08T16:26:28Z</dcterms:created>
  <dcterms:modified xsi:type="dcterms:W3CDTF">2011-07-18T16:23:47Z</dcterms:modified>
</cp:coreProperties>
</file>